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6" r:id="rId4"/>
    <p:sldId id="270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1" r:id="rId13"/>
    <p:sldId id="272" r:id="rId14"/>
    <p:sldId id="273" r:id="rId15"/>
    <p:sldId id="268" r:id="rId16"/>
    <p:sldId id="274" r:id="rId1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6DE"/>
    <a:srgbClr val="7B5244"/>
    <a:srgbClr val="D3A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Gelasio"/>
                <a:ea typeface="+mn-ea"/>
                <a:cs typeface="Arial" panose="020B0604020202020204" pitchFamily="34" charset="0"/>
              </a:defRPr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</a:t>
            </a:r>
            <a:r>
              <a:rPr lang="ru-RU" sz="24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малых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предприятий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Gelasio"/>
              <a:ea typeface="+mn-ea"/>
              <a:cs typeface="Arial" panose="020B0604020202020204" pitchFamily="34" charset="0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Малые предприятия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2024Q1</c:v>
                </c:pt>
              </c:strCache>
            </c:strRef>
          </c:cat>
          <c:val>
            <c:numRef>
              <c:f>Лист1!$B$2:$B$5</c:f>
              <c:numCache>
                <c:formatCode>#,##0</c:formatCode>
                <c:ptCount val="4"/>
                <c:pt idx="0">
                  <c:v>14976</c:v>
                </c:pt>
                <c:pt idx="1">
                  <c:v>10822</c:v>
                </c:pt>
                <c:pt idx="2">
                  <c:v>11085</c:v>
                </c:pt>
                <c:pt idx="3">
                  <c:v>13214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1B-4CBF-8FBB-A0CE5CBBD8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1293912"/>
        <c:axId val="451296864"/>
      </c:barChart>
      <c:catAx>
        <c:axId val="451293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451296864"/>
        <c:crosses val="autoZero"/>
        <c:auto val="1"/>
        <c:lblAlgn val="ctr"/>
        <c:lblOffset val="100"/>
        <c:noMultiLvlLbl val="0"/>
      </c:catAx>
      <c:valAx>
        <c:axId val="4512968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451293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</a:t>
            </a:r>
            <a:r>
              <a:rPr lang="ru-RU" sz="24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средних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предприятий</a:t>
            </a:r>
          </a:p>
        </c:rich>
      </c:tx>
      <c:layout>
        <c:manualLayout>
          <c:xMode val="edge"/>
          <c:yMode val="edge"/>
          <c:x val="0.24876586078430707"/>
          <c:y val="2.24246671338472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Средние предприятия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2024Q1</c:v>
                </c:pt>
              </c:strCache>
            </c:strRef>
          </c:cat>
          <c:val>
            <c:numRef>
              <c:f>Лист1!$B$2:$B$5</c:f>
              <c:numCache>
                <c:formatCode>#,##0</c:formatCode>
                <c:ptCount val="4"/>
                <c:pt idx="0">
                  <c:v>17658</c:v>
                </c:pt>
                <c:pt idx="1">
                  <c:v>17968</c:v>
                </c:pt>
                <c:pt idx="2">
                  <c:v>18057</c:v>
                </c:pt>
                <c:pt idx="3">
                  <c:v>18724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A2-458A-89A8-88CB4EEB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1293912"/>
        <c:axId val="451296864"/>
      </c:barChart>
      <c:catAx>
        <c:axId val="451293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451296864"/>
        <c:crosses val="autoZero"/>
        <c:auto val="1"/>
        <c:lblAlgn val="ctr"/>
        <c:lblOffset val="100"/>
        <c:noMultiLvlLbl val="0"/>
      </c:catAx>
      <c:valAx>
        <c:axId val="4512968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451293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Оборот МСП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B7E-485D-9348-6B8FC234E8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B7E-485D-9348-6B8FC234E8D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B7E-485D-9348-6B8FC234E8D5}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3045E0F-EC7E-4EB4-965B-9F5023E8B43A}" type="CATEGORYNAME">
                      <a:rPr lang="ru-RU" sz="2400" dirty="0"/>
                      <a:pPr>
                        <a:defRPr sz="2800"/>
                      </a:pPr>
                      <a:t>[ИМЯ КАТЕГОРИИ]</a:t>
                    </a:fld>
                    <a:endParaRPr lang="ru-RU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B7E-485D-9348-6B8FC234E8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Торговля оптовая и розничная</c:v>
                </c:pt>
                <c:pt idx="1">
                  <c:v>Остальные отрасли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1496</c:v>
                </c:pt>
                <c:pt idx="1">
                  <c:v>1008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B7E-485D-9348-6B8FC234E8D5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0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16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47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79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76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98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39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46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02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-8506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9050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5" name="Text 2"/>
          <p:cNvSpPr/>
          <p:nvPr/>
        </p:nvSpPr>
        <p:spPr>
          <a:xfrm>
            <a:off x="833199" y="2483168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ru-RU" sz="6036" b="1" dirty="0">
                <a:solidFill>
                  <a:srgbClr val="484237"/>
                </a:solidFill>
                <a:ea typeface="Gelasio"/>
              </a:rPr>
              <a:t>Проект </a:t>
            </a:r>
            <a:r>
              <a:rPr lang="en-US" sz="6036" b="1" dirty="0" err="1">
                <a:solidFill>
                  <a:srgbClr val="484237"/>
                </a:solidFill>
                <a:ea typeface="Gelasio"/>
              </a:rPr>
              <a:t>StockTrack</a:t>
            </a:r>
            <a:r>
              <a:rPr lang="en-US" sz="6036" b="1" dirty="0">
                <a:solidFill>
                  <a:srgbClr val="484237"/>
                </a:solidFill>
                <a:ea typeface="Gelasio"/>
              </a:rPr>
              <a:t> PRO</a:t>
            </a:r>
            <a:endParaRPr lang="en-US" sz="6036" dirty="0">
              <a:ea typeface="Gelasio"/>
            </a:endParaRPr>
          </a:p>
        </p:txBody>
      </p:sp>
      <p:sp>
        <p:nvSpPr>
          <p:cNvPr id="7" name="Shape 4"/>
          <p:cNvSpPr/>
          <p:nvPr/>
        </p:nvSpPr>
        <p:spPr>
          <a:xfrm>
            <a:off x="833199" y="5374243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299686" y="4832918"/>
            <a:ext cx="268890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ru-RU" sz="2187" dirty="0">
                <a:solidFill>
                  <a:srgbClr val="746558"/>
                </a:solidFill>
                <a:ea typeface="Gelasio" pitchFamily="34" charset="-122"/>
                <a:cs typeface="Gelasio" pitchFamily="34" charset="-120"/>
              </a:rPr>
              <a:t>Выполнила команда 4.2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dirty="0">
                <a:solidFill>
                  <a:srgbClr val="746558"/>
                </a:solidFill>
                <a:ea typeface="Gelasio" pitchFamily="34" charset="-122"/>
                <a:cs typeface="Gelasio" pitchFamily="34" charset="-120"/>
              </a:rPr>
              <a:t>Дмитрова</a:t>
            </a:r>
            <a:r>
              <a:rPr lang="ru-RU" sz="2187" dirty="0">
                <a:solidFill>
                  <a:srgbClr val="746558"/>
                </a:solidFill>
                <a:ea typeface="Gelasio" pitchFamily="34" charset="-122"/>
                <a:cs typeface="Gelasio" pitchFamily="34" charset="-120"/>
              </a:rPr>
              <a:t> Елена</a:t>
            </a:r>
            <a:br>
              <a:rPr lang="ru-RU" sz="2187" dirty="0">
                <a:solidFill>
                  <a:srgbClr val="746558"/>
                </a:solidFill>
                <a:ea typeface="Gelasio" pitchFamily="34" charset="-122"/>
                <a:cs typeface="Gelasio" pitchFamily="34" charset="-120"/>
              </a:rPr>
            </a:br>
            <a:r>
              <a:rPr lang="ru-RU" sz="2187" dirty="0">
                <a:solidFill>
                  <a:srgbClr val="746558"/>
                </a:solidFill>
                <a:ea typeface="Gelasio" pitchFamily="34" charset="-122"/>
                <a:cs typeface="Gelasio" pitchFamily="34" charset="-120"/>
              </a:rPr>
              <a:t>Зинченко Константин</a:t>
            </a:r>
            <a:br>
              <a:rPr lang="ru-RU" sz="2187" dirty="0">
                <a:solidFill>
                  <a:srgbClr val="746558"/>
                </a:solidFill>
                <a:ea typeface="Gelasio" pitchFamily="34" charset="-122"/>
                <a:cs typeface="Gelasio" pitchFamily="34" charset="-120"/>
              </a:rPr>
            </a:br>
            <a:r>
              <a:rPr lang="ru-RU" sz="2187" dirty="0">
                <a:solidFill>
                  <a:srgbClr val="746558"/>
                </a:solidFill>
                <a:ea typeface="Gelasio" pitchFamily="34" charset="-122"/>
                <a:cs typeface="Gelasio" pitchFamily="34" charset="-120"/>
              </a:rPr>
              <a:t>Ульянов Николай</a:t>
            </a:r>
            <a:endParaRPr lang="en-US" sz="2187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6923495-C800-48D7-B885-366A85EA4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291" y="2880213"/>
            <a:ext cx="3292125" cy="3139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672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1658005" y="696522"/>
            <a:ext cx="4753808" cy="5942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79"/>
              </a:lnSpc>
              <a:buNone/>
            </a:pPr>
            <a:r>
              <a:rPr lang="en-US" sz="4800" b="1" dirty="0">
                <a:solidFill>
                  <a:srgbClr val="484237"/>
                </a:solidFill>
                <a:ea typeface="Gelasio" pitchFamily="34" charset="-122"/>
                <a:cs typeface="Gelasio" pitchFamily="34" charset="-120"/>
              </a:rPr>
              <a:t>Реализация</a:t>
            </a:r>
            <a:endParaRPr lang="en-US" sz="4800" dirty="0"/>
          </a:p>
        </p:txBody>
      </p:sp>
      <p:sp>
        <p:nvSpPr>
          <p:cNvPr id="6" name="Text 3"/>
          <p:cNvSpPr/>
          <p:nvPr/>
        </p:nvSpPr>
        <p:spPr>
          <a:xfrm>
            <a:off x="4034909" y="1687592"/>
            <a:ext cx="4253984" cy="297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endParaRPr lang="en-US" sz="1872" dirty="0"/>
          </a:p>
        </p:txBody>
      </p:sp>
      <p:sp>
        <p:nvSpPr>
          <p:cNvPr id="7" name="Text 4"/>
          <p:cNvSpPr/>
          <p:nvPr/>
        </p:nvSpPr>
        <p:spPr>
          <a:xfrm>
            <a:off x="4034909" y="2098715"/>
            <a:ext cx="7796451" cy="5703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6"/>
              </a:lnSpc>
              <a:buNone/>
            </a:pPr>
            <a:endParaRPr lang="en-US" sz="1497" dirty="0"/>
          </a:p>
        </p:txBody>
      </p:sp>
      <p:sp>
        <p:nvSpPr>
          <p:cNvPr id="9" name="Text 5"/>
          <p:cNvSpPr/>
          <p:nvPr/>
        </p:nvSpPr>
        <p:spPr>
          <a:xfrm>
            <a:off x="4034909" y="3208734"/>
            <a:ext cx="3481983" cy="297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endParaRPr lang="en-US" sz="1872" dirty="0"/>
          </a:p>
        </p:txBody>
      </p:sp>
      <p:sp>
        <p:nvSpPr>
          <p:cNvPr id="10" name="Text 6"/>
          <p:cNvSpPr/>
          <p:nvPr/>
        </p:nvSpPr>
        <p:spPr>
          <a:xfrm>
            <a:off x="4034909" y="3619857"/>
            <a:ext cx="7796451" cy="855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6"/>
              </a:lnSpc>
              <a:buNone/>
            </a:pPr>
            <a:endParaRPr lang="en-US" sz="1497" dirty="0"/>
          </a:p>
        </p:txBody>
      </p:sp>
      <p:sp>
        <p:nvSpPr>
          <p:cNvPr id="12" name="Text 7"/>
          <p:cNvSpPr/>
          <p:nvPr/>
        </p:nvSpPr>
        <p:spPr>
          <a:xfrm>
            <a:off x="4034909" y="4855607"/>
            <a:ext cx="3626525" cy="297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endParaRPr lang="en-US" sz="1872" dirty="0"/>
          </a:p>
        </p:txBody>
      </p:sp>
      <p:sp>
        <p:nvSpPr>
          <p:cNvPr id="13" name="Text 8"/>
          <p:cNvSpPr/>
          <p:nvPr/>
        </p:nvSpPr>
        <p:spPr>
          <a:xfrm>
            <a:off x="4034909" y="5266730"/>
            <a:ext cx="7796451" cy="5703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6"/>
              </a:lnSpc>
              <a:buNone/>
            </a:pPr>
            <a:endParaRPr lang="en-US" sz="1497" dirty="0"/>
          </a:p>
        </p:txBody>
      </p:sp>
      <p:sp>
        <p:nvSpPr>
          <p:cNvPr id="15" name="Text 9"/>
          <p:cNvSpPr/>
          <p:nvPr/>
        </p:nvSpPr>
        <p:spPr>
          <a:xfrm>
            <a:off x="4034909" y="6376749"/>
            <a:ext cx="3711773" cy="297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endParaRPr lang="en-US" sz="1872" dirty="0"/>
          </a:p>
        </p:txBody>
      </p:sp>
      <p:sp>
        <p:nvSpPr>
          <p:cNvPr id="16" name="Text 10"/>
          <p:cNvSpPr/>
          <p:nvPr/>
        </p:nvSpPr>
        <p:spPr>
          <a:xfrm>
            <a:off x="4034909" y="6787872"/>
            <a:ext cx="7796451" cy="5703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6"/>
              </a:lnSpc>
              <a:buNone/>
            </a:pPr>
            <a:endParaRPr lang="en-US" sz="1497" dirty="0"/>
          </a:p>
        </p:txBody>
      </p:sp>
      <p:pic>
        <p:nvPicPr>
          <p:cNvPr id="1028" name="Picture 4" descr="https://sun9-29.userapi.com/impg/4YAF736cr0cEINq4d5OrQcIIWwA7lL9v-PGyUQ/V2Kz9KPkrrg.jpg?size=2316x2160&amp;quality=96&amp;sign=028d97f9d80bd08da68df694e18dce95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09" y="1687593"/>
            <a:ext cx="6270481" cy="584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3491148" y="7537639"/>
            <a:ext cx="54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10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672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1658005" y="696522"/>
            <a:ext cx="4753808" cy="5942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79"/>
              </a:lnSpc>
              <a:buNone/>
            </a:pPr>
            <a:r>
              <a:rPr lang="en-US" sz="4800" b="1" dirty="0">
                <a:solidFill>
                  <a:srgbClr val="484237"/>
                </a:solidFill>
                <a:ea typeface="Gelasio" pitchFamily="34" charset="-122"/>
                <a:cs typeface="Gelasio" pitchFamily="34" charset="-120"/>
              </a:rPr>
              <a:t>Реализация</a:t>
            </a:r>
            <a:endParaRPr lang="en-US" sz="4800" dirty="0"/>
          </a:p>
        </p:txBody>
      </p:sp>
      <p:sp>
        <p:nvSpPr>
          <p:cNvPr id="6" name="Text 3"/>
          <p:cNvSpPr/>
          <p:nvPr/>
        </p:nvSpPr>
        <p:spPr>
          <a:xfrm>
            <a:off x="4034909" y="1687592"/>
            <a:ext cx="4253984" cy="297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endParaRPr lang="en-US" sz="1872" dirty="0"/>
          </a:p>
        </p:txBody>
      </p:sp>
      <p:sp>
        <p:nvSpPr>
          <p:cNvPr id="7" name="Text 4"/>
          <p:cNvSpPr/>
          <p:nvPr/>
        </p:nvSpPr>
        <p:spPr>
          <a:xfrm>
            <a:off x="4034909" y="2098715"/>
            <a:ext cx="7796451" cy="5703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6"/>
              </a:lnSpc>
              <a:buNone/>
            </a:pPr>
            <a:endParaRPr lang="en-US" sz="1497" dirty="0"/>
          </a:p>
        </p:txBody>
      </p:sp>
      <p:sp>
        <p:nvSpPr>
          <p:cNvPr id="9" name="Text 5"/>
          <p:cNvSpPr/>
          <p:nvPr/>
        </p:nvSpPr>
        <p:spPr>
          <a:xfrm>
            <a:off x="4034909" y="3208734"/>
            <a:ext cx="3481983" cy="297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endParaRPr lang="en-US" sz="1872" dirty="0"/>
          </a:p>
        </p:txBody>
      </p:sp>
      <p:sp>
        <p:nvSpPr>
          <p:cNvPr id="10" name="Text 6"/>
          <p:cNvSpPr/>
          <p:nvPr/>
        </p:nvSpPr>
        <p:spPr>
          <a:xfrm>
            <a:off x="4034909" y="3619857"/>
            <a:ext cx="7796451" cy="855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6"/>
              </a:lnSpc>
              <a:buNone/>
            </a:pPr>
            <a:endParaRPr lang="en-US" sz="1497" dirty="0"/>
          </a:p>
        </p:txBody>
      </p:sp>
      <p:sp>
        <p:nvSpPr>
          <p:cNvPr id="12" name="Text 7"/>
          <p:cNvSpPr/>
          <p:nvPr/>
        </p:nvSpPr>
        <p:spPr>
          <a:xfrm>
            <a:off x="4034909" y="4855607"/>
            <a:ext cx="3626525" cy="297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endParaRPr lang="en-US" sz="1872" dirty="0"/>
          </a:p>
        </p:txBody>
      </p:sp>
      <p:sp>
        <p:nvSpPr>
          <p:cNvPr id="13" name="Text 8"/>
          <p:cNvSpPr/>
          <p:nvPr/>
        </p:nvSpPr>
        <p:spPr>
          <a:xfrm>
            <a:off x="4034909" y="5266730"/>
            <a:ext cx="7796451" cy="5703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6"/>
              </a:lnSpc>
              <a:buNone/>
            </a:pPr>
            <a:endParaRPr lang="en-US" sz="1497" dirty="0"/>
          </a:p>
        </p:txBody>
      </p:sp>
      <p:sp>
        <p:nvSpPr>
          <p:cNvPr id="15" name="Text 9"/>
          <p:cNvSpPr/>
          <p:nvPr/>
        </p:nvSpPr>
        <p:spPr>
          <a:xfrm>
            <a:off x="4034909" y="6376749"/>
            <a:ext cx="3711773" cy="297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endParaRPr lang="en-US" sz="1872" dirty="0"/>
          </a:p>
        </p:txBody>
      </p:sp>
      <p:sp>
        <p:nvSpPr>
          <p:cNvPr id="16" name="Text 10"/>
          <p:cNvSpPr/>
          <p:nvPr/>
        </p:nvSpPr>
        <p:spPr>
          <a:xfrm>
            <a:off x="4034909" y="6787872"/>
            <a:ext cx="7796451" cy="5703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6"/>
              </a:lnSpc>
              <a:buNone/>
            </a:pPr>
            <a:endParaRPr lang="en-US" sz="1497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601" y="1725027"/>
            <a:ext cx="9368581" cy="55005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491148" y="7537639"/>
            <a:ext cx="54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4132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5240"/>
            <a:ext cx="14630400" cy="8230672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1658005" y="696522"/>
            <a:ext cx="4753808" cy="5942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79"/>
              </a:lnSpc>
              <a:buNone/>
            </a:pPr>
            <a:r>
              <a:rPr lang="en-US" sz="4800" b="1" dirty="0">
                <a:solidFill>
                  <a:srgbClr val="484237"/>
                </a:solidFill>
                <a:ea typeface="Gelasio" pitchFamily="34" charset="-122"/>
                <a:cs typeface="Gelasio" pitchFamily="34" charset="-120"/>
              </a:rPr>
              <a:t>Реализация</a:t>
            </a:r>
            <a:endParaRPr lang="en-US" sz="4800" dirty="0"/>
          </a:p>
        </p:txBody>
      </p:sp>
      <p:sp>
        <p:nvSpPr>
          <p:cNvPr id="6" name="Text 3"/>
          <p:cNvSpPr/>
          <p:nvPr/>
        </p:nvSpPr>
        <p:spPr>
          <a:xfrm>
            <a:off x="4034909" y="1687592"/>
            <a:ext cx="4253984" cy="297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endParaRPr lang="en-US" sz="1872" dirty="0"/>
          </a:p>
        </p:txBody>
      </p:sp>
      <p:sp>
        <p:nvSpPr>
          <p:cNvPr id="7" name="Text 4"/>
          <p:cNvSpPr/>
          <p:nvPr/>
        </p:nvSpPr>
        <p:spPr>
          <a:xfrm>
            <a:off x="4034909" y="2098715"/>
            <a:ext cx="7796451" cy="5703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6"/>
              </a:lnSpc>
              <a:buNone/>
            </a:pPr>
            <a:endParaRPr lang="en-US" sz="1497" dirty="0"/>
          </a:p>
        </p:txBody>
      </p:sp>
      <p:sp>
        <p:nvSpPr>
          <p:cNvPr id="9" name="Text 5"/>
          <p:cNvSpPr/>
          <p:nvPr/>
        </p:nvSpPr>
        <p:spPr>
          <a:xfrm>
            <a:off x="4034909" y="3208734"/>
            <a:ext cx="3481983" cy="297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endParaRPr lang="en-US" sz="1872" dirty="0"/>
          </a:p>
        </p:txBody>
      </p:sp>
      <p:sp>
        <p:nvSpPr>
          <p:cNvPr id="10" name="Text 6"/>
          <p:cNvSpPr/>
          <p:nvPr/>
        </p:nvSpPr>
        <p:spPr>
          <a:xfrm>
            <a:off x="4034909" y="3619857"/>
            <a:ext cx="7796451" cy="855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6"/>
              </a:lnSpc>
              <a:buNone/>
            </a:pPr>
            <a:endParaRPr lang="en-US" sz="1497" dirty="0"/>
          </a:p>
        </p:txBody>
      </p:sp>
      <p:sp>
        <p:nvSpPr>
          <p:cNvPr id="12" name="Text 7"/>
          <p:cNvSpPr/>
          <p:nvPr/>
        </p:nvSpPr>
        <p:spPr>
          <a:xfrm>
            <a:off x="4034909" y="4855607"/>
            <a:ext cx="3626525" cy="297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endParaRPr lang="en-US" sz="1872" dirty="0"/>
          </a:p>
        </p:txBody>
      </p:sp>
      <p:sp>
        <p:nvSpPr>
          <p:cNvPr id="13" name="Text 8"/>
          <p:cNvSpPr/>
          <p:nvPr/>
        </p:nvSpPr>
        <p:spPr>
          <a:xfrm>
            <a:off x="4034909" y="5266730"/>
            <a:ext cx="7796451" cy="5703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6"/>
              </a:lnSpc>
              <a:buNone/>
            </a:pPr>
            <a:endParaRPr lang="en-US" sz="1497" dirty="0"/>
          </a:p>
        </p:txBody>
      </p:sp>
      <p:sp>
        <p:nvSpPr>
          <p:cNvPr id="15" name="Text 9"/>
          <p:cNvSpPr/>
          <p:nvPr/>
        </p:nvSpPr>
        <p:spPr>
          <a:xfrm>
            <a:off x="4034909" y="6376749"/>
            <a:ext cx="3711773" cy="297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endParaRPr lang="en-US" sz="1872" dirty="0"/>
          </a:p>
        </p:txBody>
      </p:sp>
      <p:sp>
        <p:nvSpPr>
          <p:cNvPr id="16" name="Text 10"/>
          <p:cNvSpPr/>
          <p:nvPr/>
        </p:nvSpPr>
        <p:spPr>
          <a:xfrm>
            <a:off x="4034909" y="6787872"/>
            <a:ext cx="7796451" cy="5703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6"/>
              </a:lnSpc>
              <a:buNone/>
            </a:pPr>
            <a:endParaRPr lang="en-US" sz="1497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9" y="2979308"/>
            <a:ext cx="4607737" cy="358832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892" y="3276822"/>
            <a:ext cx="6884908" cy="2727735"/>
          </a:xfrm>
          <a:prstGeom prst="rect">
            <a:avLst/>
          </a:prstGeom>
        </p:spPr>
      </p:pic>
      <p:cxnSp>
        <p:nvCxnSpPr>
          <p:cNvPr id="18" name="Прямая со стрелкой 17"/>
          <p:cNvCxnSpPr/>
          <p:nvPr/>
        </p:nvCxnSpPr>
        <p:spPr>
          <a:xfrm>
            <a:off x="4932546" y="4795710"/>
            <a:ext cx="2584346" cy="250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491148" y="7537639"/>
            <a:ext cx="54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850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5240"/>
            <a:ext cx="14630400" cy="8230672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1658005" y="696522"/>
            <a:ext cx="4753808" cy="5942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79"/>
              </a:lnSpc>
              <a:buNone/>
            </a:pPr>
            <a:r>
              <a:rPr lang="en-US" sz="4800" b="1" dirty="0">
                <a:solidFill>
                  <a:srgbClr val="484237"/>
                </a:solidFill>
                <a:ea typeface="Gelasio" pitchFamily="34" charset="-122"/>
                <a:cs typeface="Gelasio" pitchFamily="34" charset="-120"/>
              </a:rPr>
              <a:t>Реализация</a:t>
            </a:r>
            <a:endParaRPr lang="en-US" sz="4800" dirty="0"/>
          </a:p>
        </p:txBody>
      </p:sp>
      <p:sp>
        <p:nvSpPr>
          <p:cNvPr id="6" name="Text 3"/>
          <p:cNvSpPr/>
          <p:nvPr/>
        </p:nvSpPr>
        <p:spPr>
          <a:xfrm>
            <a:off x="4034909" y="1687592"/>
            <a:ext cx="4253984" cy="297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endParaRPr lang="en-US" sz="1872" dirty="0"/>
          </a:p>
        </p:txBody>
      </p:sp>
      <p:sp>
        <p:nvSpPr>
          <p:cNvPr id="7" name="Text 4"/>
          <p:cNvSpPr/>
          <p:nvPr/>
        </p:nvSpPr>
        <p:spPr>
          <a:xfrm>
            <a:off x="4034909" y="2098715"/>
            <a:ext cx="7796451" cy="5703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6"/>
              </a:lnSpc>
              <a:buNone/>
            </a:pPr>
            <a:endParaRPr lang="en-US" sz="1497" dirty="0"/>
          </a:p>
        </p:txBody>
      </p:sp>
      <p:sp>
        <p:nvSpPr>
          <p:cNvPr id="9" name="Text 5"/>
          <p:cNvSpPr/>
          <p:nvPr/>
        </p:nvSpPr>
        <p:spPr>
          <a:xfrm>
            <a:off x="4034909" y="3208734"/>
            <a:ext cx="3481983" cy="297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endParaRPr lang="en-US" sz="1872" dirty="0"/>
          </a:p>
        </p:txBody>
      </p:sp>
      <p:sp>
        <p:nvSpPr>
          <p:cNvPr id="10" name="Text 6"/>
          <p:cNvSpPr/>
          <p:nvPr/>
        </p:nvSpPr>
        <p:spPr>
          <a:xfrm>
            <a:off x="4034909" y="3619857"/>
            <a:ext cx="7796451" cy="855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6"/>
              </a:lnSpc>
              <a:buNone/>
            </a:pPr>
            <a:endParaRPr lang="en-US" sz="1497" dirty="0"/>
          </a:p>
        </p:txBody>
      </p:sp>
      <p:sp>
        <p:nvSpPr>
          <p:cNvPr id="12" name="Text 7"/>
          <p:cNvSpPr/>
          <p:nvPr/>
        </p:nvSpPr>
        <p:spPr>
          <a:xfrm>
            <a:off x="4034909" y="4855607"/>
            <a:ext cx="3626525" cy="297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endParaRPr lang="en-US" sz="1872" dirty="0"/>
          </a:p>
        </p:txBody>
      </p:sp>
      <p:sp>
        <p:nvSpPr>
          <p:cNvPr id="13" name="Text 8"/>
          <p:cNvSpPr/>
          <p:nvPr/>
        </p:nvSpPr>
        <p:spPr>
          <a:xfrm>
            <a:off x="4034909" y="5266730"/>
            <a:ext cx="7796451" cy="5703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6"/>
              </a:lnSpc>
              <a:buNone/>
            </a:pPr>
            <a:endParaRPr lang="en-US" sz="1497" dirty="0"/>
          </a:p>
        </p:txBody>
      </p:sp>
      <p:sp>
        <p:nvSpPr>
          <p:cNvPr id="15" name="Text 9"/>
          <p:cNvSpPr/>
          <p:nvPr/>
        </p:nvSpPr>
        <p:spPr>
          <a:xfrm>
            <a:off x="4034909" y="6376749"/>
            <a:ext cx="3711773" cy="297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endParaRPr lang="en-US" sz="1872" dirty="0"/>
          </a:p>
        </p:txBody>
      </p:sp>
      <p:sp>
        <p:nvSpPr>
          <p:cNvPr id="16" name="Text 10"/>
          <p:cNvSpPr/>
          <p:nvPr/>
        </p:nvSpPr>
        <p:spPr>
          <a:xfrm>
            <a:off x="4034909" y="6787872"/>
            <a:ext cx="7796451" cy="5703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6"/>
              </a:lnSpc>
              <a:buNone/>
            </a:pPr>
            <a:endParaRPr lang="en-US" sz="1497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12" y="1762483"/>
            <a:ext cx="13712308" cy="538670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491148" y="7537639"/>
            <a:ext cx="54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13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1527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672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1658005" y="696522"/>
            <a:ext cx="4753808" cy="5942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79"/>
              </a:lnSpc>
              <a:buNone/>
            </a:pPr>
            <a:r>
              <a:rPr lang="en-US" sz="4800" b="1" dirty="0">
                <a:solidFill>
                  <a:srgbClr val="484237"/>
                </a:solidFill>
                <a:ea typeface="Gelasio" pitchFamily="34" charset="-122"/>
                <a:cs typeface="Gelasio" pitchFamily="34" charset="-120"/>
              </a:rPr>
              <a:t>Реализация</a:t>
            </a:r>
            <a:endParaRPr lang="en-US" sz="4800" dirty="0"/>
          </a:p>
        </p:txBody>
      </p:sp>
      <p:sp>
        <p:nvSpPr>
          <p:cNvPr id="6" name="Text 3"/>
          <p:cNvSpPr/>
          <p:nvPr/>
        </p:nvSpPr>
        <p:spPr>
          <a:xfrm>
            <a:off x="4034909" y="1687592"/>
            <a:ext cx="4253984" cy="297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endParaRPr lang="en-US" sz="1872" dirty="0"/>
          </a:p>
        </p:txBody>
      </p:sp>
      <p:sp>
        <p:nvSpPr>
          <p:cNvPr id="7" name="Text 4"/>
          <p:cNvSpPr/>
          <p:nvPr/>
        </p:nvSpPr>
        <p:spPr>
          <a:xfrm>
            <a:off x="4034909" y="2098715"/>
            <a:ext cx="7796451" cy="5703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6"/>
              </a:lnSpc>
              <a:buNone/>
            </a:pPr>
            <a:endParaRPr lang="en-US" sz="1497" dirty="0"/>
          </a:p>
        </p:txBody>
      </p:sp>
      <p:sp>
        <p:nvSpPr>
          <p:cNvPr id="9" name="Text 5"/>
          <p:cNvSpPr/>
          <p:nvPr/>
        </p:nvSpPr>
        <p:spPr>
          <a:xfrm>
            <a:off x="4034909" y="3208734"/>
            <a:ext cx="3481983" cy="297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endParaRPr lang="en-US" sz="1872" dirty="0"/>
          </a:p>
        </p:txBody>
      </p:sp>
      <p:sp>
        <p:nvSpPr>
          <p:cNvPr id="10" name="Text 6"/>
          <p:cNvSpPr/>
          <p:nvPr/>
        </p:nvSpPr>
        <p:spPr>
          <a:xfrm>
            <a:off x="4034909" y="3619857"/>
            <a:ext cx="7796451" cy="855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6"/>
              </a:lnSpc>
              <a:buNone/>
            </a:pPr>
            <a:endParaRPr lang="en-US" sz="1497" dirty="0"/>
          </a:p>
        </p:txBody>
      </p:sp>
      <p:sp>
        <p:nvSpPr>
          <p:cNvPr id="12" name="Text 7"/>
          <p:cNvSpPr/>
          <p:nvPr/>
        </p:nvSpPr>
        <p:spPr>
          <a:xfrm>
            <a:off x="4034909" y="4855607"/>
            <a:ext cx="3626525" cy="297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endParaRPr lang="en-US" sz="1872" dirty="0"/>
          </a:p>
        </p:txBody>
      </p:sp>
      <p:sp>
        <p:nvSpPr>
          <p:cNvPr id="13" name="Text 8"/>
          <p:cNvSpPr/>
          <p:nvPr/>
        </p:nvSpPr>
        <p:spPr>
          <a:xfrm>
            <a:off x="4034909" y="5266730"/>
            <a:ext cx="7796451" cy="5703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6"/>
              </a:lnSpc>
              <a:buNone/>
            </a:pPr>
            <a:endParaRPr lang="en-US" sz="1497" dirty="0"/>
          </a:p>
        </p:txBody>
      </p:sp>
      <p:sp>
        <p:nvSpPr>
          <p:cNvPr id="15" name="Text 9"/>
          <p:cNvSpPr/>
          <p:nvPr/>
        </p:nvSpPr>
        <p:spPr>
          <a:xfrm>
            <a:off x="4034909" y="6376749"/>
            <a:ext cx="3711773" cy="297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endParaRPr lang="en-US" sz="1872" dirty="0"/>
          </a:p>
        </p:txBody>
      </p:sp>
      <p:sp>
        <p:nvSpPr>
          <p:cNvPr id="16" name="Text 10"/>
          <p:cNvSpPr/>
          <p:nvPr/>
        </p:nvSpPr>
        <p:spPr>
          <a:xfrm>
            <a:off x="4034909" y="6787872"/>
            <a:ext cx="7796451" cy="5703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6"/>
              </a:lnSpc>
              <a:buNone/>
            </a:pPr>
            <a:endParaRPr lang="en-US" sz="1497" dirty="0"/>
          </a:p>
        </p:txBody>
      </p:sp>
      <p:pic>
        <p:nvPicPr>
          <p:cNvPr id="1028" name="Picture 4" descr="https://sun9-29.userapi.com/impg/4YAF736cr0cEINq4d5OrQcIIWwA7lL9v-PGyUQ/V2Kz9KPkrrg.jpg?size=2316x2160&amp;quality=96&amp;sign=028d97f9d80bd08da68df694e18dce95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09" y="1687593"/>
            <a:ext cx="6270481" cy="584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3491148" y="7537639"/>
            <a:ext cx="54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14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810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672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1658004" y="696522"/>
            <a:ext cx="5117549" cy="8624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79"/>
              </a:lnSpc>
              <a:buNone/>
            </a:pPr>
            <a:r>
              <a:rPr lang="ru-RU" sz="4800" b="1" dirty="0">
                <a:solidFill>
                  <a:srgbClr val="484237"/>
                </a:solidFill>
                <a:ea typeface="Gelasio" pitchFamily="34" charset="-122"/>
                <a:cs typeface="Gelasio" pitchFamily="34" charset="-120"/>
              </a:rPr>
              <a:t>П</a:t>
            </a:r>
            <a:r>
              <a:rPr lang="ru-RU" sz="4800" b="1" dirty="0" smtClean="0">
                <a:solidFill>
                  <a:srgbClr val="484237"/>
                </a:solidFill>
                <a:ea typeface="Gelasio" pitchFamily="34" charset="-122"/>
                <a:cs typeface="Gelasio" pitchFamily="34" charset="-120"/>
              </a:rPr>
              <a:t>лан развития</a:t>
            </a:r>
            <a:endParaRPr lang="en-US" sz="4800" dirty="0"/>
          </a:p>
        </p:txBody>
      </p:sp>
      <p:sp>
        <p:nvSpPr>
          <p:cNvPr id="6" name="Text 3"/>
          <p:cNvSpPr/>
          <p:nvPr/>
        </p:nvSpPr>
        <p:spPr>
          <a:xfrm>
            <a:off x="4034909" y="1687592"/>
            <a:ext cx="4253984" cy="297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endParaRPr lang="en-US" sz="1872" dirty="0"/>
          </a:p>
        </p:txBody>
      </p:sp>
      <p:sp>
        <p:nvSpPr>
          <p:cNvPr id="7" name="Text 4"/>
          <p:cNvSpPr/>
          <p:nvPr/>
        </p:nvSpPr>
        <p:spPr>
          <a:xfrm>
            <a:off x="4034909" y="2098715"/>
            <a:ext cx="7796451" cy="5703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6"/>
              </a:lnSpc>
              <a:buNone/>
            </a:pPr>
            <a:endParaRPr lang="en-US" sz="1497" dirty="0"/>
          </a:p>
        </p:txBody>
      </p:sp>
      <p:sp>
        <p:nvSpPr>
          <p:cNvPr id="9" name="Text 5"/>
          <p:cNvSpPr/>
          <p:nvPr/>
        </p:nvSpPr>
        <p:spPr>
          <a:xfrm>
            <a:off x="4034909" y="3208734"/>
            <a:ext cx="3481983" cy="297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endParaRPr lang="en-US" sz="1872" dirty="0"/>
          </a:p>
        </p:txBody>
      </p:sp>
      <p:sp>
        <p:nvSpPr>
          <p:cNvPr id="10" name="Text 6"/>
          <p:cNvSpPr/>
          <p:nvPr/>
        </p:nvSpPr>
        <p:spPr>
          <a:xfrm>
            <a:off x="4034909" y="3619857"/>
            <a:ext cx="7796451" cy="855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6"/>
              </a:lnSpc>
              <a:buNone/>
            </a:pPr>
            <a:endParaRPr lang="en-US" sz="1497" dirty="0"/>
          </a:p>
        </p:txBody>
      </p:sp>
      <p:sp>
        <p:nvSpPr>
          <p:cNvPr id="12" name="Text 7"/>
          <p:cNvSpPr/>
          <p:nvPr/>
        </p:nvSpPr>
        <p:spPr>
          <a:xfrm>
            <a:off x="4034909" y="4855607"/>
            <a:ext cx="3626525" cy="297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endParaRPr lang="en-US" sz="1872" dirty="0"/>
          </a:p>
        </p:txBody>
      </p:sp>
      <p:sp>
        <p:nvSpPr>
          <p:cNvPr id="13" name="Text 8"/>
          <p:cNvSpPr/>
          <p:nvPr/>
        </p:nvSpPr>
        <p:spPr>
          <a:xfrm>
            <a:off x="4034909" y="5266730"/>
            <a:ext cx="7796451" cy="5703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6"/>
              </a:lnSpc>
              <a:buNone/>
            </a:pPr>
            <a:endParaRPr lang="en-US" sz="1497" dirty="0"/>
          </a:p>
        </p:txBody>
      </p:sp>
      <p:sp>
        <p:nvSpPr>
          <p:cNvPr id="15" name="Text 9"/>
          <p:cNvSpPr/>
          <p:nvPr/>
        </p:nvSpPr>
        <p:spPr>
          <a:xfrm>
            <a:off x="4034909" y="6376749"/>
            <a:ext cx="3711773" cy="297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endParaRPr lang="en-US" sz="1872" dirty="0"/>
          </a:p>
        </p:txBody>
      </p:sp>
      <p:sp>
        <p:nvSpPr>
          <p:cNvPr id="16" name="Text 10"/>
          <p:cNvSpPr/>
          <p:nvPr/>
        </p:nvSpPr>
        <p:spPr>
          <a:xfrm>
            <a:off x="4034909" y="6787872"/>
            <a:ext cx="7796451" cy="5703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6"/>
              </a:lnSpc>
              <a:buNone/>
            </a:pPr>
            <a:endParaRPr lang="en-US" sz="1497" dirty="0"/>
          </a:p>
        </p:txBody>
      </p:sp>
      <p:pic>
        <p:nvPicPr>
          <p:cNvPr id="14" name="Picture 4" descr="https://sun9-28.userapi.com/impg/bZwVf7j1WweLb80d2hZdXA_yE9pAhKxnT8IZjg/44YLojCUdSw.jpg?size=2560x670&amp;quality=96&amp;sign=de281c02c5887bfce10322baaab0f541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736" y="2503357"/>
            <a:ext cx="14799824" cy="387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3491148" y="7537639"/>
            <a:ext cx="697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15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2812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06680"/>
            <a:ext cx="14630400" cy="8230672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1658004" y="696522"/>
            <a:ext cx="5117549" cy="8624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79"/>
              </a:lnSpc>
              <a:buNone/>
            </a:pPr>
            <a:r>
              <a:rPr lang="ru-RU" sz="4800" b="1" dirty="0" smtClean="0">
                <a:solidFill>
                  <a:srgbClr val="484237"/>
                </a:solidFill>
                <a:ea typeface="Gelasio" pitchFamily="34" charset="-122"/>
                <a:cs typeface="Gelasio" pitchFamily="34" charset="-120"/>
              </a:rPr>
              <a:t>Команда</a:t>
            </a:r>
            <a:endParaRPr lang="en-US" sz="4800" dirty="0"/>
          </a:p>
        </p:txBody>
      </p:sp>
      <p:sp>
        <p:nvSpPr>
          <p:cNvPr id="6" name="Text 3"/>
          <p:cNvSpPr/>
          <p:nvPr/>
        </p:nvSpPr>
        <p:spPr>
          <a:xfrm>
            <a:off x="4034909" y="1687592"/>
            <a:ext cx="4253984" cy="297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endParaRPr lang="en-US" sz="1872" dirty="0"/>
          </a:p>
        </p:txBody>
      </p:sp>
      <p:sp>
        <p:nvSpPr>
          <p:cNvPr id="7" name="Text 4"/>
          <p:cNvSpPr/>
          <p:nvPr/>
        </p:nvSpPr>
        <p:spPr>
          <a:xfrm>
            <a:off x="4034909" y="2098715"/>
            <a:ext cx="7796451" cy="5703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6"/>
              </a:lnSpc>
              <a:buNone/>
            </a:pPr>
            <a:endParaRPr lang="en-US" sz="1497" dirty="0"/>
          </a:p>
        </p:txBody>
      </p:sp>
      <p:sp>
        <p:nvSpPr>
          <p:cNvPr id="9" name="Text 5"/>
          <p:cNvSpPr/>
          <p:nvPr/>
        </p:nvSpPr>
        <p:spPr>
          <a:xfrm>
            <a:off x="4034909" y="3208734"/>
            <a:ext cx="3481983" cy="297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endParaRPr lang="en-US" sz="1872" dirty="0"/>
          </a:p>
        </p:txBody>
      </p:sp>
      <p:sp>
        <p:nvSpPr>
          <p:cNvPr id="10" name="Text 6"/>
          <p:cNvSpPr/>
          <p:nvPr/>
        </p:nvSpPr>
        <p:spPr>
          <a:xfrm>
            <a:off x="4034909" y="3619857"/>
            <a:ext cx="7796451" cy="855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6"/>
              </a:lnSpc>
              <a:buNone/>
            </a:pPr>
            <a:endParaRPr lang="en-US" sz="1497" dirty="0"/>
          </a:p>
        </p:txBody>
      </p:sp>
      <p:sp>
        <p:nvSpPr>
          <p:cNvPr id="12" name="Text 7"/>
          <p:cNvSpPr/>
          <p:nvPr/>
        </p:nvSpPr>
        <p:spPr>
          <a:xfrm>
            <a:off x="4034909" y="4855607"/>
            <a:ext cx="3626525" cy="297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endParaRPr lang="en-US" sz="1872" dirty="0"/>
          </a:p>
        </p:txBody>
      </p:sp>
      <p:sp>
        <p:nvSpPr>
          <p:cNvPr id="13" name="Text 8"/>
          <p:cNvSpPr/>
          <p:nvPr/>
        </p:nvSpPr>
        <p:spPr>
          <a:xfrm>
            <a:off x="4034909" y="5266730"/>
            <a:ext cx="7796451" cy="5703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6"/>
              </a:lnSpc>
              <a:buNone/>
            </a:pPr>
            <a:endParaRPr lang="en-US" sz="1497" dirty="0"/>
          </a:p>
        </p:txBody>
      </p:sp>
      <p:sp>
        <p:nvSpPr>
          <p:cNvPr id="15" name="Text 9"/>
          <p:cNvSpPr/>
          <p:nvPr/>
        </p:nvSpPr>
        <p:spPr>
          <a:xfrm>
            <a:off x="4034909" y="6376749"/>
            <a:ext cx="3711773" cy="297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endParaRPr lang="en-US" sz="1872" dirty="0"/>
          </a:p>
        </p:txBody>
      </p:sp>
      <p:sp>
        <p:nvSpPr>
          <p:cNvPr id="16" name="Text 10"/>
          <p:cNvSpPr/>
          <p:nvPr/>
        </p:nvSpPr>
        <p:spPr>
          <a:xfrm>
            <a:off x="4034909" y="6787872"/>
            <a:ext cx="7796451" cy="5703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6"/>
              </a:lnSpc>
              <a:buNone/>
            </a:pPr>
            <a:endParaRPr lang="en-US" sz="1497" dirty="0"/>
          </a:p>
        </p:txBody>
      </p:sp>
      <p:sp>
        <p:nvSpPr>
          <p:cNvPr id="17" name="TextBox 16"/>
          <p:cNvSpPr txBox="1"/>
          <p:nvPr/>
        </p:nvSpPr>
        <p:spPr>
          <a:xfrm>
            <a:off x="13491148" y="7537639"/>
            <a:ext cx="697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16</a:t>
            </a:r>
            <a:endParaRPr lang="ru-RU" sz="2400" dirty="0"/>
          </a:p>
        </p:txBody>
      </p:sp>
      <p:sp>
        <p:nvSpPr>
          <p:cNvPr id="18" name="Text 2"/>
          <p:cNvSpPr/>
          <p:nvPr/>
        </p:nvSpPr>
        <p:spPr>
          <a:xfrm>
            <a:off x="1658004" y="2237782"/>
            <a:ext cx="10914996" cy="40249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679"/>
              </a:lnSpc>
            </a:pPr>
            <a:r>
              <a:rPr lang="ru-RU" sz="3200" b="1" dirty="0" smtClean="0">
                <a:solidFill>
                  <a:srgbClr val="484237"/>
                </a:solidFill>
                <a:ea typeface="Gelasio" pitchFamily="34" charset="-122"/>
                <a:cs typeface="Gelasio" pitchFamily="34" charset="-120"/>
              </a:rPr>
              <a:t>-  </a:t>
            </a:r>
            <a:r>
              <a:rPr lang="ru-RU" sz="3200" b="1" dirty="0" smtClean="0">
                <a:solidFill>
                  <a:srgbClr val="484237"/>
                </a:solidFill>
                <a:ea typeface="Gelasio"/>
                <a:cs typeface="Gelasio" pitchFamily="34" charset="-120"/>
              </a:rPr>
              <a:t>Зинченко  Константин Максимович – </a:t>
            </a:r>
            <a:r>
              <a:rPr lang="en-US" sz="3200" b="1" dirty="0" err="1" smtClean="0">
                <a:solidFill>
                  <a:srgbClr val="484237"/>
                </a:solidFill>
                <a:ea typeface="Gelasio"/>
                <a:cs typeface="Gelasio" pitchFamily="34" charset="-120"/>
              </a:rPr>
              <a:t>TeamLead</a:t>
            </a:r>
            <a:r>
              <a:rPr lang="ru-RU" sz="3200" b="1" dirty="0" smtClean="0">
                <a:solidFill>
                  <a:srgbClr val="484237"/>
                </a:solidFill>
                <a:ea typeface="Gelasio"/>
                <a:cs typeface="Gelasio" pitchFamily="34" charset="-120"/>
              </a:rPr>
              <a:t>, </a:t>
            </a:r>
            <a:br>
              <a:rPr lang="ru-RU" sz="3200" b="1" dirty="0" smtClean="0">
                <a:solidFill>
                  <a:srgbClr val="484237"/>
                </a:solidFill>
                <a:ea typeface="Gelasio"/>
                <a:cs typeface="Gelasio" pitchFamily="34" charset="-120"/>
              </a:rPr>
            </a:br>
            <a:r>
              <a:rPr lang="ru-RU" sz="3200" b="1" dirty="0" smtClean="0">
                <a:solidFill>
                  <a:srgbClr val="484237"/>
                </a:solidFill>
                <a:ea typeface="Gelasio"/>
                <a:cs typeface="Gelasio" pitchFamily="34" charset="-120"/>
              </a:rPr>
              <a:t>  </a:t>
            </a:r>
            <a:r>
              <a:rPr lang="ru-RU" sz="3200" b="1" dirty="0" smtClean="0">
                <a:solidFill>
                  <a:srgbClr val="484237"/>
                </a:solidFill>
                <a:ea typeface="Gelasio"/>
              </a:rPr>
              <a:t>бизнес-аналитик, </a:t>
            </a:r>
            <a:r>
              <a:rPr lang="en-US" sz="3200" b="1" dirty="0" smtClean="0">
                <a:solidFill>
                  <a:srgbClr val="484237"/>
                </a:solidFill>
                <a:ea typeface="Gelasio"/>
              </a:rPr>
              <a:t>frontend</a:t>
            </a:r>
            <a:r>
              <a:rPr lang="en-US" sz="3200" b="1" dirty="0" smtClean="0">
                <a:solidFill>
                  <a:srgbClr val="484237"/>
                </a:solidFill>
                <a:ea typeface="Gelasio"/>
              </a:rPr>
              <a:t>, </a:t>
            </a:r>
            <a:r>
              <a:rPr lang="ru-RU" sz="3200" b="1" dirty="0" smtClean="0">
                <a:solidFill>
                  <a:srgbClr val="484237"/>
                </a:solidFill>
                <a:ea typeface="Gelasio"/>
              </a:rPr>
              <a:t>документация</a:t>
            </a:r>
          </a:p>
          <a:p>
            <a:pPr>
              <a:lnSpc>
                <a:spcPts val="4679"/>
              </a:lnSpc>
            </a:pPr>
            <a:r>
              <a:rPr lang="ru-RU" sz="3200" b="1" dirty="0" smtClean="0">
                <a:solidFill>
                  <a:srgbClr val="484237"/>
                </a:solidFill>
                <a:ea typeface="Gelasio"/>
              </a:rPr>
              <a:t>-  Дмитрова Елена Алексеевна – </a:t>
            </a:r>
            <a:r>
              <a:rPr lang="en-US" sz="3200" b="1" dirty="0" smtClean="0">
                <a:solidFill>
                  <a:srgbClr val="484237"/>
                </a:solidFill>
                <a:ea typeface="Gelasio"/>
              </a:rPr>
              <a:t>Frontend, </a:t>
            </a:r>
            <a:r>
              <a:rPr lang="ru-RU" sz="3200" b="1" dirty="0" smtClean="0">
                <a:solidFill>
                  <a:srgbClr val="484237"/>
                </a:solidFill>
                <a:ea typeface="Gelasio"/>
              </a:rPr>
              <a:t>дизайнер, </a:t>
            </a:r>
          </a:p>
          <a:p>
            <a:pPr>
              <a:lnSpc>
                <a:spcPts val="4679"/>
              </a:lnSpc>
            </a:pPr>
            <a:r>
              <a:rPr lang="ru-RU" sz="3200" b="1" dirty="0">
                <a:solidFill>
                  <a:srgbClr val="484237"/>
                </a:solidFill>
                <a:ea typeface="Gelasio"/>
              </a:rPr>
              <a:t> </a:t>
            </a:r>
            <a:r>
              <a:rPr lang="ru-RU" sz="3200" b="1" dirty="0" smtClean="0">
                <a:solidFill>
                  <a:srgbClr val="484237"/>
                </a:solidFill>
                <a:ea typeface="Gelasio"/>
              </a:rPr>
              <a:t> документация</a:t>
            </a:r>
          </a:p>
          <a:p>
            <a:pPr>
              <a:lnSpc>
                <a:spcPts val="4679"/>
              </a:lnSpc>
            </a:pPr>
            <a:r>
              <a:rPr lang="ru-RU" sz="3200" b="1" smtClean="0">
                <a:solidFill>
                  <a:srgbClr val="484237"/>
                </a:solidFill>
                <a:ea typeface="Gelasio"/>
              </a:rPr>
              <a:t>-  Ульянов </a:t>
            </a:r>
            <a:r>
              <a:rPr lang="ru-RU" sz="3200" b="1" dirty="0" smtClean="0">
                <a:solidFill>
                  <a:srgbClr val="484237"/>
                </a:solidFill>
                <a:ea typeface="Gelasio"/>
              </a:rPr>
              <a:t>Николай Сергеевич – </a:t>
            </a:r>
            <a:r>
              <a:rPr lang="en-US" sz="3200" b="1" dirty="0" smtClean="0">
                <a:solidFill>
                  <a:srgbClr val="484237"/>
                </a:solidFill>
                <a:ea typeface="Gelasio"/>
              </a:rPr>
              <a:t>Backend, QA-</a:t>
            </a:r>
            <a:r>
              <a:rPr lang="ru-RU" sz="3200" b="1" dirty="0" smtClean="0">
                <a:solidFill>
                  <a:srgbClr val="484237"/>
                </a:solidFill>
                <a:ea typeface="Gelasio"/>
              </a:rPr>
              <a:t>инженер</a:t>
            </a:r>
            <a:endParaRPr lang="en-US" sz="3200" dirty="0">
              <a:ea typeface="Gelasio"/>
            </a:endParaRPr>
          </a:p>
        </p:txBody>
      </p:sp>
    </p:spTree>
    <p:extLst>
      <p:ext uri="{BB962C8B-B14F-4D97-AF65-F5344CB8AC3E}">
        <p14:creationId xmlns:p14="http://schemas.microsoft.com/office/powerpoint/2010/main" val="213322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9050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1014247" y="120617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800" b="1" dirty="0" smtClean="0">
                <a:solidFill>
                  <a:srgbClr val="484237"/>
                </a:solidFill>
                <a:ea typeface="Gelasio" pitchFamily="34" charset="-122"/>
                <a:cs typeface="Gelasio" pitchFamily="34" charset="-120"/>
              </a:rPr>
              <a:t>Статистика</a:t>
            </a:r>
            <a:endParaRPr lang="en-US" sz="4800" dirty="0"/>
          </a:p>
        </p:txBody>
      </p:sp>
      <p:sp>
        <p:nvSpPr>
          <p:cNvPr id="6" name="Text 3"/>
          <p:cNvSpPr/>
          <p:nvPr/>
        </p:nvSpPr>
        <p:spPr>
          <a:xfrm>
            <a:off x="2037993" y="3825954"/>
            <a:ext cx="282523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306372"/>
            <a:ext cx="3295888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5667137" y="3825954"/>
            <a:ext cx="278606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306372"/>
            <a:ext cx="3296007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9296400" y="3825954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653558"/>
            <a:ext cx="329600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endParaRPr lang="en-US" sz="1750" dirty="0"/>
          </a:p>
        </p:txBody>
      </p:sp>
      <p:graphicFrame>
        <p:nvGraphicFramePr>
          <p:cNvPr id="16" name="Объект 6">
            <a:extLst>
              <a:ext uri="{FF2B5EF4-FFF2-40B4-BE49-F238E27FC236}">
                <a16:creationId xmlns:a16="http://schemas.microsoft.com/office/drawing/2014/main" id="{9CBFC8A2-25EA-42DC-8B2C-3550042270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614870"/>
              </p:ext>
            </p:extLst>
          </p:nvPr>
        </p:nvGraphicFramePr>
        <p:xfrm>
          <a:off x="775133" y="2636426"/>
          <a:ext cx="5794094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Объект 6">
            <a:extLst>
              <a:ext uri="{FF2B5EF4-FFF2-40B4-BE49-F238E27FC236}">
                <a16:creationId xmlns:a16="http://schemas.microsoft.com/office/drawing/2014/main" id="{2FED0806-644D-4896-8371-523E2C02E3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3093375"/>
              </p:ext>
            </p:extLst>
          </p:nvPr>
        </p:nvGraphicFramePr>
        <p:xfrm>
          <a:off x="7832087" y="2636425"/>
          <a:ext cx="5846180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536118" y="7959778"/>
            <a:ext cx="38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2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9050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1760160" y="95148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800" b="1" dirty="0" smtClean="0">
                <a:solidFill>
                  <a:srgbClr val="484237"/>
                </a:solidFill>
                <a:ea typeface="Gelasio" pitchFamily="34" charset="-122"/>
                <a:cs typeface="Gelasio" pitchFamily="34" charset="-120"/>
              </a:rPr>
              <a:t>Статистика</a:t>
            </a:r>
            <a:endParaRPr lang="en-US" sz="4800" dirty="0"/>
          </a:p>
        </p:txBody>
      </p:sp>
      <p:sp>
        <p:nvSpPr>
          <p:cNvPr id="6" name="Text 3"/>
          <p:cNvSpPr/>
          <p:nvPr/>
        </p:nvSpPr>
        <p:spPr>
          <a:xfrm>
            <a:off x="2037993" y="3825954"/>
            <a:ext cx="282523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306372"/>
            <a:ext cx="3295888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5667137" y="3825954"/>
            <a:ext cx="278606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306372"/>
            <a:ext cx="3296007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9296400" y="3825954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653558"/>
            <a:ext cx="329600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endParaRPr lang="en-US" sz="1750" dirty="0"/>
          </a:p>
        </p:txBody>
      </p:sp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B2F08647-02B8-4443-A696-7CB8D1FE23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3639744"/>
              </p:ext>
            </p:extLst>
          </p:nvPr>
        </p:nvGraphicFramePr>
        <p:xfrm>
          <a:off x="263356" y="2604016"/>
          <a:ext cx="8128000" cy="4755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D62F29-0222-456F-82AF-F81704D47318}"/>
              </a:ext>
            </a:extLst>
          </p:cNvPr>
          <p:cNvSpPr txBox="1"/>
          <p:nvPr/>
        </p:nvSpPr>
        <p:spPr>
          <a:xfrm flipH="1">
            <a:off x="8784674" y="3020209"/>
            <a:ext cx="48101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ru-RU" sz="3600" dirty="0">
                <a:cs typeface="Arial" panose="020B0604020202020204" pitchFamily="34" charset="0"/>
              </a:rPr>
              <a:t>2 504 млрд </a:t>
            </a:r>
            <a:r>
              <a:rPr lang="ru-RU" sz="3600" dirty="0" err="1">
                <a:cs typeface="Arial" panose="020B0604020202020204" pitchFamily="34" charset="0"/>
              </a:rPr>
              <a:t>руб</a:t>
            </a:r>
            <a:r>
              <a:rPr lang="ru-RU" sz="3600" dirty="0">
                <a:cs typeface="Arial" panose="020B0604020202020204" pitchFamily="34" charset="0"/>
              </a:rPr>
              <a:t> – оборот МСП</a:t>
            </a:r>
          </a:p>
          <a:p>
            <a:pPr marL="0" indent="0" algn="ctr">
              <a:buNone/>
            </a:pPr>
            <a:endParaRPr lang="ru-RU" sz="3600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sz="3600" dirty="0">
                <a:cs typeface="Arial" panose="020B0604020202020204" pitchFamily="34" charset="0"/>
              </a:rPr>
              <a:t>1 496 млрд </a:t>
            </a:r>
            <a:r>
              <a:rPr lang="ru-RU" sz="3600" dirty="0" err="1">
                <a:cs typeface="Arial" panose="020B0604020202020204" pitchFamily="34" charset="0"/>
              </a:rPr>
              <a:t>руб</a:t>
            </a:r>
            <a:r>
              <a:rPr lang="ru-RU" sz="3600" dirty="0">
                <a:cs typeface="Arial" panose="020B0604020202020204" pitchFamily="34" charset="0"/>
              </a:rPr>
              <a:t> – оптовая и розничная торговля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3491148" y="7989757"/>
            <a:ext cx="10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3167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14169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5" name="Shape 2"/>
          <p:cNvSpPr/>
          <p:nvPr/>
        </p:nvSpPr>
        <p:spPr>
          <a:xfrm>
            <a:off x="0" y="428338"/>
            <a:ext cx="14630400" cy="8229600"/>
          </a:xfrm>
          <a:prstGeom prst="rect">
            <a:avLst/>
          </a:prstGeom>
          <a:solidFill>
            <a:srgbClr val="F9F6F0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052911"/>
            <a:ext cx="67156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800" b="1" dirty="0" smtClean="0">
                <a:solidFill>
                  <a:srgbClr val="484237"/>
                </a:solidFill>
                <a:ea typeface="Gelasio" pitchFamily="34" charset="-122"/>
                <a:cs typeface="Gelasio" pitchFamily="34" charset="-120"/>
              </a:rPr>
              <a:t>Проблемы</a:t>
            </a:r>
            <a:endParaRPr lang="en-US" sz="4800" dirty="0"/>
          </a:p>
        </p:txBody>
      </p:sp>
      <p:sp>
        <p:nvSpPr>
          <p:cNvPr id="7" name="Shape 4"/>
          <p:cNvSpPr/>
          <p:nvPr/>
        </p:nvSpPr>
        <p:spPr>
          <a:xfrm>
            <a:off x="1621856" y="2665909"/>
            <a:ext cx="510425" cy="476566"/>
          </a:xfrm>
          <a:prstGeom prst="roundRect">
            <a:avLst>
              <a:gd name="adj" fmla="val 34295"/>
            </a:avLst>
          </a:prstGeom>
          <a:solidFill>
            <a:srgbClr val="EFE7D6"/>
          </a:solidFill>
          <a:ln/>
        </p:spPr>
      </p:sp>
      <p:sp>
        <p:nvSpPr>
          <p:cNvPr id="8" name="Text 5"/>
          <p:cNvSpPr/>
          <p:nvPr/>
        </p:nvSpPr>
        <p:spPr>
          <a:xfrm>
            <a:off x="2166856" y="2665909"/>
            <a:ext cx="3622847" cy="8512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ru-RU" sz="3200" b="1" dirty="0" smtClean="0">
                <a:solidFill>
                  <a:srgbClr val="484237"/>
                </a:solidFill>
                <a:ea typeface="Gelasio" pitchFamily="34" charset="-122"/>
                <a:cs typeface="Gelasio" pitchFamily="34" charset="-120"/>
              </a:rPr>
              <a:t>Увеличение объемов запасов</a:t>
            </a:r>
            <a:endParaRPr lang="en-US" sz="3200" dirty="0"/>
          </a:p>
        </p:txBody>
      </p:sp>
      <p:sp>
        <p:nvSpPr>
          <p:cNvPr id="10" name="Shape 7"/>
          <p:cNvSpPr/>
          <p:nvPr/>
        </p:nvSpPr>
        <p:spPr>
          <a:xfrm>
            <a:off x="5789703" y="2660809"/>
            <a:ext cx="388739" cy="476566"/>
          </a:xfrm>
          <a:prstGeom prst="roundRect">
            <a:avLst>
              <a:gd name="adj" fmla="val 34295"/>
            </a:avLst>
          </a:prstGeom>
          <a:solidFill>
            <a:srgbClr val="EFE7D6"/>
          </a:solidFill>
          <a:ln/>
        </p:spPr>
      </p:sp>
      <p:sp>
        <p:nvSpPr>
          <p:cNvPr id="11" name="Text 8"/>
          <p:cNvSpPr/>
          <p:nvPr/>
        </p:nvSpPr>
        <p:spPr>
          <a:xfrm>
            <a:off x="6329533" y="2660809"/>
            <a:ext cx="2946044" cy="9271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ru-RU" sz="3200" b="1" dirty="0" smtClean="0">
                <a:solidFill>
                  <a:srgbClr val="484237"/>
                </a:solidFill>
                <a:ea typeface="Gelasio" pitchFamily="34" charset="-122"/>
                <a:cs typeface="Gelasio" pitchFamily="34" charset="-120"/>
              </a:rPr>
              <a:t>Усложнение логистики </a:t>
            </a:r>
            <a:endParaRPr lang="en-US" sz="3200" dirty="0"/>
          </a:p>
        </p:txBody>
      </p:sp>
      <p:sp>
        <p:nvSpPr>
          <p:cNvPr id="13" name="Shape 10"/>
          <p:cNvSpPr/>
          <p:nvPr/>
        </p:nvSpPr>
        <p:spPr>
          <a:xfrm>
            <a:off x="9275576" y="2660809"/>
            <a:ext cx="388739" cy="476566"/>
          </a:xfrm>
          <a:prstGeom prst="roundRect">
            <a:avLst>
              <a:gd name="adj" fmla="val 34295"/>
            </a:avLst>
          </a:prstGeom>
          <a:solidFill>
            <a:srgbClr val="EFE7D6"/>
          </a:solidFill>
          <a:ln/>
        </p:spPr>
      </p:sp>
      <p:sp>
        <p:nvSpPr>
          <p:cNvPr id="14" name="Text 11"/>
          <p:cNvSpPr/>
          <p:nvPr/>
        </p:nvSpPr>
        <p:spPr>
          <a:xfrm>
            <a:off x="9835864" y="2665909"/>
            <a:ext cx="3774766" cy="8461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ru-RU" sz="3200" b="1" dirty="0" smtClean="0">
                <a:solidFill>
                  <a:srgbClr val="484237"/>
                </a:solidFill>
                <a:ea typeface="Gelasio" pitchFamily="34" charset="-122"/>
                <a:cs typeface="Gelasio" pitchFamily="34" charset="-120"/>
              </a:rPr>
              <a:t>У</a:t>
            </a:r>
            <a:r>
              <a:rPr lang="ru-RU" sz="3200" b="1" dirty="0" smtClean="0">
                <a:solidFill>
                  <a:srgbClr val="484237"/>
                </a:solidFill>
                <a:ea typeface="Gelasio" pitchFamily="34" charset="-122"/>
                <a:cs typeface="Gelasio" pitchFamily="34" charset="-120"/>
              </a:rPr>
              <a:t>величивающаяся конкуренция </a:t>
            </a:r>
            <a:endParaRPr lang="en-US" sz="3200" dirty="0"/>
          </a:p>
        </p:txBody>
      </p:sp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428" y="4114800"/>
            <a:ext cx="6489544" cy="378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3226322" y="8111900"/>
            <a:ext cx="529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4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1408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14169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5" name="Shape 2"/>
          <p:cNvSpPr/>
          <p:nvPr/>
        </p:nvSpPr>
        <p:spPr>
          <a:xfrm>
            <a:off x="0" y="214169"/>
            <a:ext cx="14630400" cy="8229600"/>
          </a:xfrm>
          <a:prstGeom prst="rect">
            <a:avLst/>
          </a:prstGeom>
          <a:solidFill>
            <a:srgbClr val="F9F6F0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052911"/>
            <a:ext cx="67156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b="1" dirty="0">
                <a:solidFill>
                  <a:srgbClr val="484237"/>
                </a:solidFill>
                <a:ea typeface="Gelasio" pitchFamily="34" charset="-122"/>
                <a:cs typeface="Gelasio" pitchFamily="34" charset="-120"/>
              </a:rPr>
              <a:t>Отсутствие аналитики</a:t>
            </a:r>
            <a:endParaRPr lang="en-US" sz="4800" dirty="0"/>
          </a:p>
        </p:txBody>
      </p:sp>
      <p:sp>
        <p:nvSpPr>
          <p:cNvPr id="7" name="Shape 4"/>
          <p:cNvSpPr/>
          <p:nvPr/>
        </p:nvSpPr>
        <p:spPr>
          <a:xfrm>
            <a:off x="1672074" y="2836700"/>
            <a:ext cx="388739" cy="476566"/>
          </a:xfrm>
          <a:prstGeom prst="roundRect">
            <a:avLst>
              <a:gd name="adj" fmla="val 34295"/>
            </a:avLst>
          </a:prstGeom>
          <a:solidFill>
            <a:srgbClr val="EFE7D6"/>
          </a:solidFill>
          <a:ln/>
        </p:spPr>
      </p:sp>
      <p:sp>
        <p:nvSpPr>
          <p:cNvPr id="8" name="Text 5"/>
          <p:cNvSpPr/>
          <p:nvPr/>
        </p:nvSpPr>
        <p:spPr>
          <a:xfrm>
            <a:off x="2217074" y="2836700"/>
            <a:ext cx="2759154" cy="8512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200" b="1" dirty="0">
                <a:solidFill>
                  <a:srgbClr val="484237"/>
                </a:solidFill>
                <a:ea typeface="Gelasio" pitchFamily="34" charset="-122"/>
                <a:cs typeface="Gelasio" pitchFamily="34" charset="-120"/>
              </a:rPr>
              <a:t>Недостаток данных</a:t>
            </a:r>
            <a:endParaRPr lang="en-US" sz="3200" dirty="0"/>
          </a:p>
        </p:txBody>
      </p:sp>
      <p:sp>
        <p:nvSpPr>
          <p:cNvPr id="10" name="Shape 7"/>
          <p:cNvSpPr/>
          <p:nvPr/>
        </p:nvSpPr>
        <p:spPr>
          <a:xfrm>
            <a:off x="5224244" y="2831600"/>
            <a:ext cx="388739" cy="476566"/>
          </a:xfrm>
          <a:prstGeom prst="roundRect">
            <a:avLst>
              <a:gd name="adj" fmla="val 34295"/>
            </a:avLst>
          </a:prstGeom>
          <a:solidFill>
            <a:srgbClr val="EFE7D6"/>
          </a:solidFill>
          <a:ln/>
        </p:spPr>
      </p:sp>
      <p:sp>
        <p:nvSpPr>
          <p:cNvPr id="11" name="Text 8"/>
          <p:cNvSpPr/>
          <p:nvPr/>
        </p:nvSpPr>
        <p:spPr>
          <a:xfrm>
            <a:off x="5764073" y="2831600"/>
            <a:ext cx="3895695" cy="1043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ru-RU" sz="3200" b="1" dirty="0" smtClean="0">
                <a:solidFill>
                  <a:srgbClr val="484237"/>
                </a:solidFill>
                <a:ea typeface="Gelasio" pitchFamily="34" charset="-122"/>
                <a:cs typeface="Gelasio" pitchFamily="34" charset="-120"/>
              </a:rPr>
              <a:t>Невозможность прогнозирования</a:t>
            </a:r>
            <a:endParaRPr lang="en-US" sz="3200" dirty="0"/>
          </a:p>
        </p:txBody>
      </p:sp>
      <p:sp>
        <p:nvSpPr>
          <p:cNvPr id="13" name="Shape 10"/>
          <p:cNvSpPr/>
          <p:nvPr/>
        </p:nvSpPr>
        <p:spPr>
          <a:xfrm>
            <a:off x="9831318" y="2831600"/>
            <a:ext cx="388739" cy="476566"/>
          </a:xfrm>
          <a:prstGeom prst="roundRect">
            <a:avLst>
              <a:gd name="adj" fmla="val 34295"/>
            </a:avLst>
          </a:prstGeom>
          <a:solidFill>
            <a:srgbClr val="EFE7D6"/>
          </a:solidFill>
          <a:ln/>
        </p:spPr>
      </p:sp>
      <p:sp>
        <p:nvSpPr>
          <p:cNvPr id="14" name="Text 11"/>
          <p:cNvSpPr/>
          <p:nvPr/>
        </p:nvSpPr>
        <p:spPr>
          <a:xfrm>
            <a:off x="10391606" y="2831600"/>
            <a:ext cx="2759154" cy="8512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ru-RU" sz="3200" b="1" dirty="0" smtClean="0">
                <a:solidFill>
                  <a:srgbClr val="484237"/>
                </a:solidFill>
                <a:ea typeface="Gelasio" pitchFamily="34" charset="-122"/>
                <a:cs typeface="Gelasio" pitchFamily="34" charset="-120"/>
              </a:rPr>
              <a:t>Повышенные расходы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13491148" y="7832892"/>
            <a:ext cx="407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5</a:t>
            </a:r>
            <a:endParaRPr lang="ru-RU" sz="2400" dirty="0"/>
          </a:p>
        </p:txBody>
      </p:sp>
      <p:pic>
        <p:nvPicPr>
          <p:cNvPr id="5122" name="Picture 2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949" y="4060865"/>
            <a:ext cx="5678502" cy="412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91074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1664434" y="987980"/>
            <a:ext cx="57533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Целевая аудитория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664435" y="2909888"/>
            <a:ext cx="5379780" cy="26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800" dirty="0">
                <a:solidFill>
                  <a:srgbClr val="746558"/>
                </a:solidFill>
                <a:ea typeface="Gelasio" pitchFamily="34" charset="-122"/>
                <a:cs typeface="Gelasio" pitchFamily="34" charset="-120"/>
              </a:rPr>
              <a:t>Наша целевая аудитория - это молодые предприниматели </a:t>
            </a:r>
            <a:r>
              <a:rPr lang="ru-RU" sz="2800" dirty="0">
                <a:solidFill>
                  <a:srgbClr val="746558"/>
                </a:solidFill>
                <a:ea typeface="Gelasio" pitchFamily="34" charset="-122"/>
                <a:cs typeface="Gelasio" pitchFamily="34" charset="-120"/>
              </a:rPr>
              <a:t>в </a:t>
            </a:r>
            <a:r>
              <a:rPr lang="en-US" sz="2800" dirty="0">
                <a:solidFill>
                  <a:srgbClr val="746558"/>
                </a:solidFill>
                <a:ea typeface="Gelasio" pitchFamily="34" charset="-122"/>
                <a:cs typeface="Gelasio" pitchFamily="34" charset="-120"/>
              </a:rPr>
              <a:t>возрасте от </a:t>
            </a:r>
            <a:r>
              <a:rPr lang="ru-RU" sz="2800" dirty="0">
                <a:solidFill>
                  <a:srgbClr val="746558"/>
                </a:solidFill>
                <a:ea typeface="Gelasio" pitchFamily="34" charset="-122"/>
                <a:cs typeface="Gelasio" pitchFamily="34" charset="-120"/>
              </a:rPr>
              <a:t>35</a:t>
            </a:r>
            <a:r>
              <a:rPr lang="en-US" sz="2800" dirty="0">
                <a:solidFill>
                  <a:srgbClr val="746558"/>
                </a:solidFill>
                <a:ea typeface="Gelasio" pitchFamily="34" charset="-122"/>
                <a:cs typeface="Gelasio" pitchFamily="34" charset="-120"/>
              </a:rPr>
              <a:t> до </a:t>
            </a:r>
            <a:r>
              <a:rPr lang="ru-RU" sz="2800" dirty="0">
                <a:solidFill>
                  <a:srgbClr val="746558"/>
                </a:solidFill>
                <a:ea typeface="Gelasio" pitchFamily="34" charset="-122"/>
                <a:cs typeface="Gelasio" pitchFamily="34" charset="-120"/>
              </a:rPr>
              <a:t>40</a:t>
            </a:r>
            <a:r>
              <a:rPr lang="en-US" sz="2800" dirty="0">
                <a:solidFill>
                  <a:srgbClr val="746558"/>
                </a:solidFill>
                <a:ea typeface="Gelasio" pitchFamily="34" charset="-122"/>
                <a:cs typeface="Gelasio" pitchFamily="34" charset="-120"/>
              </a:rPr>
              <a:t> лет, проживающие в крупных городах России. </a:t>
            </a:r>
            <a:endParaRPr lang="en-US" sz="28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806" y="2959894"/>
            <a:ext cx="5006221" cy="33374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91148" y="7832892"/>
            <a:ext cx="468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6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76808"/>
            <a:ext cx="14630400" cy="8232458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266950" y="970167"/>
            <a:ext cx="5313878" cy="6641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30"/>
              </a:lnSpc>
              <a:buNone/>
            </a:pPr>
            <a:r>
              <a:rPr lang="en-US" sz="4800" b="1" dirty="0">
                <a:solidFill>
                  <a:srgbClr val="484237"/>
                </a:solidFill>
                <a:ea typeface="Gelasio" pitchFamily="34" charset="-122"/>
                <a:cs typeface="Gelasio" pitchFamily="34" charset="-120"/>
              </a:rPr>
              <a:t>Решение</a:t>
            </a:r>
            <a:endParaRPr lang="en-US" sz="4800" dirty="0"/>
          </a:p>
        </p:txBody>
      </p:sp>
      <p:sp>
        <p:nvSpPr>
          <p:cNvPr id="5" name="Shape 3"/>
          <p:cNvSpPr/>
          <p:nvPr/>
        </p:nvSpPr>
        <p:spPr>
          <a:xfrm>
            <a:off x="2266950" y="2410452"/>
            <a:ext cx="1682710" cy="1203484"/>
          </a:xfrm>
          <a:prstGeom prst="roundRect">
            <a:avLst>
              <a:gd name="adj" fmla="val 10597"/>
            </a:avLst>
          </a:prstGeom>
          <a:solidFill>
            <a:srgbClr val="EFE7D6"/>
          </a:solidFill>
          <a:ln/>
        </p:spPr>
      </p:sp>
      <p:sp>
        <p:nvSpPr>
          <p:cNvPr id="6" name="Text 4"/>
          <p:cNvSpPr/>
          <p:nvPr/>
        </p:nvSpPr>
        <p:spPr>
          <a:xfrm>
            <a:off x="2479477" y="2812883"/>
            <a:ext cx="125373" cy="3986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38"/>
              </a:lnSpc>
              <a:buNone/>
            </a:pPr>
            <a:r>
              <a:rPr lang="en-US" sz="2092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092" dirty="0"/>
          </a:p>
        </p:txBody>
      </p:sp>
      <p:sp>
        <p:nvSpPr>
          <p:cNvPr id="7" name="Text 5"/>
          <p:cNvSpPr/>
          <p:nvPr/>
        </p:nvSpPr>
        <p:spPr>
          <a:xfrm>
            <a:off x="4055864" y="2785782"/>
            <a:ext cx="6181026" cy="443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15"/>
              </a:lnSpc>
              <a:buNone/>
            </a:pPr>
            <a:r>
              <a:rPr lang="ru-RU" sz="3600" b="1" dirty="0">
                <a:solidFill>
                  <a:srgbClr val="484237"/>
                </a:solidFill>
                <a:ea typeface="Gelasio" pitchFamily="34" charset="-122"/>
              </a:rPr>
              <a:t>Возможность оформить заказ</a:t>
            </a:r>
            <a:endParaRPr lang="en-US" sz="3600" dirty="0"/>
          </a:p>
        </p:txBody>
      </p:sp>
      <p:sp>
        <p:nvSpPr>
          <p:cNvPr id="9" name="Shape 7"/>
          <p:cNvSpPr/>
          <p:nvPr/>
        </p:nvSpPr>
        <p:spPr>
          <a:xfrm>
            <a:off x="4055864" y="3589676"/>
            <a:ext cx="8201263" cy="21253"/>
          </a:xfrm>
          <a:prstGeom prst="rect">
            <a:avLst/>
          </a:prstGeom>
          <a:solidFill>
            <a:srgbClr val="D2CCC5"/>
          </a:solidFill>
          <a:ln/>
        </p:spPr>
      </p:sp>
      <p:sp>
        <p:nvSpPr>
          <p:cNvPr id="10" name="Shape 8"/>
          <p:cNvSpPr/>
          <p:nvPr/>
        </p:nvSpPr>
        <p:spPr>
          <a:xfrm>
            <a:off x="2266950" y="3720139"/>
            <a:ext cx="3365421" cy="1203484"/>
          </a:xfrm>
          <a:prstGeom prst="roundRect">
            <a:avLst>
              <a:gd name="adj" fmla="val 10597"/>
            </a:avLst>
          </a:prstGeom>
          <a:solidFill>
            <a:srgbClr val="EFE7D6"/>
          </a:solidFill>
          <a:ln/>
        </p:spPr>
      </p:sp>
      <p:sp>
        <p:nvSpPr>
          <p:cNvPr id="11" name="Text 9"/>
          <p:cNvSpPr/>
          <p:nvPr/>
        </p:nvSpPr>
        <p:spPr>
          <a:xfrm>
            <a:off x="2479477" y="4122570"/>
            <a:ext cx="160973" cy="3986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38"/>
              </a:lnSpc>
              <a:buNone/>
            </a:pPr>
            <a:r>
              <a:rPr lang="en-US" sz="2092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092" dirty="0"/>
          </a:p>
        </p:txBody>
      </p:sp>
      <p:sp>
        <p:nvSpPr>
          <p:cNvPr id="12" name="Text 10"/>
          <p:cNvSpPr/>
          <p:nvPr/>
        </p:nvSpPr>
        <p:spPr>
          <a:xfrm>
            <a:off x="5738574" y="4087894"/>
            <a:ext cx="6412230" cy="459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15"/>
              </a:lnSpc>
              <a:buNone/>
            </a:pPr>
            <a:r>
              <a:rPr lang="ru-RU" sz="3600" b="1" dirty="0">
                <a:solidFill>
                  <a:srgbClr val="484237"/>
                </a:solidFill>
                <a:ea typeface="Gelasio" pitchFamily="34" charset="-122"/>
              </a:rPr>
              <a:t>Выдача заданий кладовщикам</a:t>
            </a:r>
            <a:endParaRPr lang="en-US" sz="3600" dirty="0"/>
          </a:p>
        </p:txBody>
      </p:sp>
      <p:sp>
        <p:nvSpPr>
          <p:cNvPr id="14" name="Shape 12"/>
          <p:cNvSpPr/>
          <p:nvPr/>
        </p:nvSpPr>
        <p:spPr>
          <a:xfrm>
            <a:off x="5738574" y="4899364"/>
            <a:ext cx="6518553" cy="21253"/>
          </a:xfrm>
          <a:prstGeom prst="rect">
            <a:avLst/>
          </a:prstGeom>
          <a:solidFill>
            <a:srgbClr val="D2CCC5"/>
          </a:solidFill>
          <a:ln/>
        </p:spPr>
      </p:sp>
      <p:sp>
        <p:nvSpPr>
          <p:cNvPr id="15" name="Shape 13"/>
          <p:cNvSpPr/>
          <p:nvPr/>
        </p:nvSpPr>
        <p:spPr>
          <a:xfrm>
            <a:off x="2266950" y="5029827"/>
            <a:ext cx="5048131" cy="1522214"/>
          </a:xfrm>
          <a:prstGeom prst="roundRect">
            <a:avLst>
              <a:gd name="adj" fmla="val 8378"/>
            </a:avLst>
          </a:prstGeom>
          <a:solidFill>
            <a:srgbClr val="EFE7D6"/>
          </a:solidFill>
          <a:ln/>
        </p:spPr>
      </p:sp>
      <p:sp>
        <p:nvSpPr>
          <p:cNvPr id="16" name="Text 14"/>
          <p:cNvSpPr/>
          <p:nvPr/>
        </p:nvSpPr>
        <p:spPr>
          <a:xfrm>
            <a:off x="2479477" y="5591563"/>
            <a:ext cx="160139" cy="3986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38"/>
              </a:lnSpc>
              <a:buNone/>
            </a:pPr>
            <a:r>
              <a:rPr lang="en-US" sz="2092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092" dirty="0"/>
          </a:p>
        </p:txBody>
      </p:sp>
      <p:sp>
        <p:nvSpPr>
          <p:cNvPr id="17" name="Text 15"/>
          <p:cNvSpPr/>
          <p:nvPr/>
        </p:nvSpPr>
        <p:spPr>
          <a:xfrm>
            <a:off x="7527608" y="5177060"/>
            <a:ext cx="6743028" cy="96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buNone/>
            </a:pPr>
            <a:r>
              <a:rPr lang="ru-RU" sz="3200" b="1" dirty="0">
                <a:solidFill>
                  <a:srgbClr val="484237"/>
                </a:solidFill>
                <a:ea typeface="Gelasio" pitchFamily="34" charset="-122"/>
              </a:rPr>
              <a:t>Аналитика работы склада и </a:t>
            </a:r>
            <a:endParaRPr lang="ru-RU" sz="3200" b="1" dirty="0">
              <a:solidFill>
                <a:srgbClr val="484237"/>
              </a:solidFill>
              <a:ea typeface="Gelasio" pitchFamily="34" charset="-122"/>
            </a:endParaRPr>
          </a:p>
          <a:p>
            <a:pPr marL="0" indent="0" algn="l">
              <a:buNone/>
            </a:pPr>
            <a:r>
              <a:rPr lang="ru-RU" sz="3200" b="1" dirty="0" smtClean="0">
                <a:solidFill>
                  <a:srgbClr val="484237"/>
                </a:solidFill>
                <a:ea typeface="Gelasio" pitchFamily="34" charset="-122"/>
              </a:rPr>
              <a:t>расходов </a:t>
            </a:r>
            <a:r>
              <a:rPr lang="ru-RU" sz="3200" b="1" dirty="0">
                <a:solidFill>
                  <a:srgbClr val="484237"/>
                </a:solidFill>
                <a:ea typeface="Gelasio" pitchFamily="34" charset="-122"/>
              </a:rPr>
              <a:t>складских запасов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13491148" y="7758924"/>
            <a:ext cx="331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7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4" name="Text 2"/>
          <p:cNvSpPr/>
          <p:nvPr/>
        </p:nvSpPr>
        <p:spPr>
          <a:xfrm>
            <a:off x="1431071" y="588614"/>
            <a:ext cx="866584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ea typeface="Gelasio" pitchFamily="34" charset="-122"/>
                <a:cs typeface="Gelasio" pitchFamily="34" charset="-120"/>
              </a:rPr>
              <a:t>Конкурентное преимущество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827496"/>
            <a:ext cx="34703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396853"/>
            <a:ext cx="500622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2827496"/>
            <a:ext cx="397085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3396853"/>
            <a:ext cx="500622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703D3453-6E7F-45D4-8B58-34F6E9DF2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314496"/>
              </p:ext>
            </p:extLst>
          </p:nvPr>
        </p:nvGraphicFramePr>
        <p:xfrm>
          <a:off x="2143967" y="1798146"/>
          <a:ext cx="10350086" cy="46830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53267">
                  <a:extLst>
                    <a:ext uri="{9D8B030D-6E8A-4147-A177-3AD203B41FA5}">
                      <a16:colId xmlns:a16="http://schemas.microsoft.com/office/drawing/2014/main" val="2703525458"/>
                    </a:ext>
                  </a:extLst>
                </a:gridCol>
                <a:gridCol w="1900717">
                  <a:extLst>
                    <a:ext uri="{9D8B030D-6E8A-4147-A177-3AD203B41FA5}">
                      <a16:colId xmlns:a16="http://schemas.microsoft.com/office/drawing/2014/main" val="501514630"/>
                    </a:ext>
                  </a:extLst>
                </a:gridCol>
                <a:gridCol w="2100793">
                  <a:extLst>
                    <a:ext uri="{9D8B030D-6E8A-4147-A177-3AD203B41FA5}">
                      <a16:colId xmlns:a16="http://schemas.microsoft.com/office/drawing/2014/main" val="137745283"/>
                    </a:ext>
                  </a:extLst>
                </a:gridCol>
                <a:gridCol w="2186539">
                  <a:extLst>
                    <a:ext uri="{9D8B030D-6E8A-4147-A177-3AD203B41FA5}">
                      <a16:colId xmlns:a16="http://schemas.microsoft.com/office/drawing/2014/main" val="1902079825"/>
                    </a:ext>
                  </a:extLst>
                </a:gridCol>
                <a:gridCol w="1808770">
                  <a:extLst>
                    <a:ext uri="{9D8B030D-6E8A-4147-A177-3AD203B41FA5}">
                      <a16:colId xmlns:a16="http://schemas.microsoft.com/office/drawing/2014/main" val="573339248"/>
                    </a:ext>
                  </a:extLst>
                </a:gridCol>
              </a:tblGrid>
              <a:tr h="549446">
                <a:tc>
                  <a:txBody>
                    <a:bodyPr/>
                    <a:lstStyle/>
                    <a:p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7B52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Аналитика</a:t>
                      </a:r>
                    </a:p>
                  </a:txBody>
                  <a:tcPr anchor="ctr">
                    <a:solidFill>
                      <a:srgbClr val="7B52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Выдача</a:t>
                      </a:r>
                      <a:r>
                        <a:rPr lang="ru-RU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заданий кладовщикам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B52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Создание</a:t>
                      </a:r>
                      <a:r>
                        <a:rPr lang="ru-RU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собственных продуктов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B52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Общая система для склада и магазина</a:t>
                      </a:r>
                    </a:p>
                  </a:txBody>
                  <a:tcPr anchor="ctr">
                    <a:solidFill>
                      <a:srgbClr val="7B52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41880"/>
                  </a:ext>
                </a:extLst>
              </a:tr>
              <a:tr h="1164768"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rgbClr val="7B52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1С</a:t>
                      </a:r>
                      <a:r>
                        <a:rPr lang="ru-RU" sz="2800" baseline="0" dirty="0">
                          <a:solidFill>
                            <a:srgbClr val="7B52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800" baseline="0" dirty="0">
                          <a:solidFill>
                            <a:srgbClr val="7B52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ERP</a:t>
                      </a:r>
                      <a:endParaRPr lang="ru-RU" sz="2800" dirty="0">
                        <a:solidFill>
                          <a:srgbClr val="7B524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3A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rgbClr val="7B52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D3A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rgbClr val="7B52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D3A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rgbClr val="7B52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D3A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rgbClr val="7B52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solidFill>
                      <a:srgbClr val="D3A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072854"/>
                  </a:ext>
                </a:extLst>
              </a:tr>
              <a:tr h="1164768">
                <a:tc>
                  <a:txBody>
                    <a:bodyPr/>
                    <a:lstStyle/>
                    <a:p>
                      <a:r>
                        <a:rPr lang="ru-RU" sz="2800" dirty="0" err="1">
                          <a:solidFill>
                            <a:srgbClr val="7B52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МойСклад</a:t>
                      </a:r>
                      <a:endParaRPr lang="ru-RU" sz="2800" dirty="0">
                        <a:solidFill>
                          <a:srgbClr val="7B524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9F6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rgbClr val="7B52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-</a:t>
                      </a:r>
                    </a:p>
                  </a:txBody>
                  <a:tcPr anchor="ctr">
                    <a:solidFill>
                      <a:srgbClr val="F9F6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rgbClr val="7B52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solidFill>
                      <a:srgbClr val="F9F6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rgbClr val="7B52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9F6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rgbClr val="7B52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solidFill>
                      <a:srgbClr val="F9F6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339671"/>
                  </a:ext>
                </a:extLst>
              </a:tr>
              <a:tr h="1164768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rgbClr val="7B52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StockTrack</a:t>
                      </a:r>
                      <a:r>
                        <a:rPr lang="en-US" sz="2800" dirty="0">
                          <a:solidFill>
                            <a:srgbClr val="7B52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</a:t>
                      </a:r>
                      <a:endParaRPr lang="ru-RU" sz="2800" dirty="0">
                        <a:solidFill>
                          <a:srgbClr val="7B524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3A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7B52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3600" dirty="0">
                        <a:solidFill>
                          <a:srgbClr val="7B524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3A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rgbClr val="7B52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D3A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rgbClr val="7B52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D3A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rgbClr val="7B52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D3A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5169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542961" y="7528092"/>
            <a:ext cx="38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8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5" name="Text 2"/>
          <p:cNvSpPr/>
          <p:nvPr/>
        </p:nvSpPr>
        <p:spPr>
          <a:xfrm>
            <a:off x="788926" y="950111"/>
            <a:ext cx="8609907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ea typeface="Gelasio" pitchFamily="34" charset="-122"/>
                <a:cs typeface="Gelasio" pitchFamily="34" charset="-120"/>
              </a:rPr>
              <a:t>Используемые технологии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833199" y="5434013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6CC7136-CB54-4570-8C96-E42737341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92" y="4905108"/>
            <a:ext cx="2743438" cy="205757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CAEAFDA-FA7B-406D-8597-11D7A24BB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524" y="5434013"/>
            <a:ext cx="3640352" cy="191412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CE2659A-E806-466D-8F8A-0D5033C6F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218" y="2315653"/>
            <a:ext cx="4295532" cy="28145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0AFE6508-631F-4EC4-A216-1B2D65E592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595" y="1644483"/>
            <a:ext cx="3167456" cy="36759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384468" y="7543332"/>
            <a:ext cx="56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9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173</Words>
  <Application>Microsoft Office PowerPoint</Application>
  <PresentationFormat>Произвольный</PresentationFormat>
  <Paragraphs>94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Gelasio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12</cp:lastModifiedBy>
  <cp:revision>18</cp:revision>
  <dcterms:created xsi:type="dcterms:W3CDTF">2024-06-04T00:13:47Z</dcterms:created>
  <dcterms:modified xsi:type="dcterms:W3CDTF">2024-06-20T19:10:39Z</dcterms:modified>
</cp:coreProperties>
</file>