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5" r:id="rId13"/>
    <p:sldId id="266" r:id="rId14"/>
    <p:sldId id="268" r:id="rId15"/>
    <p:sldId id="269" r:id="rId16"/>
    <p:sldId id="270" r:id="rId17"/>
    <p:sldId id="271" r:id="rId18"/>
    <p:sldId id="272" r:id="rId19"/>
    <p:sldId id="274" r:id="rId20"/>
    <p:sldId id="277" r:id="rId21"/>
    <p:sldId id="282" r:id="rId22"/>
    <p:sldId id="286" r:id="rId23"/>
    <p:sldId id="283" r:id="rId24"/>
    <p:sldId id="284" r:id="rId25"/>
    <p:sldId id="285" r:id="rId26"/>
    <p:sldId id="287"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67092F-F0B4-4DA7-B9E3-AC680FDAD48F}" v="13" dt="2020-04-21T20:43:18.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A0473C-90C1-40B0-823F-FF86D87DFE9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4C60B55D-B9ED-48BA-988C-CF31EAABA454}">
      <dgm:prSet/>
      <dgm:spPr/>
      <dgm:t>
        <a:bodyPr/>
        <a:lstStyle/>
        <a:p>
          <a:r>
            <a:rPr lang="en-US"/>
            <a:t>We believe that adopting a common global data standard would benefit Global Health Network eco-system in further improvements of patient care.</a:t>
          </a:r>
          <a:r>
            <a:rPr lang="en-IN"/>
            <a:t> </a:t>
          </a:r>
          <a:endParaRPr lang="en-US"/>
        </a:p>
      </dgm:t>
    </dgm:pt>
    <dgm:pt modelId="{31276628-865B-4F34-ACA9-DFE09F643755}" type="parTrans" cxnId="{170F292F-8925-417D-BA44-1FB7588C4D9B}">
      <dgm:prSet/>
      <dgm:spPr/>
      <dgm:t>
        <a:bodyPr/>
        <a:lstStyle/>
        <a:p>
          <a:endParaRPr lang="en-US"/>
        </a:p>
      </dgm:t>
    </dgm:pt>
    <dgm:pt modelId="{B2D240A7-3B93-4D19-BF1D-6160D0AFD832}" type="sibTrans" cxnId="{170F292F-8925-417D-BA44-1FB7588C4D9B}">
      <dgm:prSet/>
      <dgm:spPr/>
      <dgm:t>
        <a:bodyPr/>
        <a:lstStyle/>
        <a:p>
          <a:endParaRPr lang="en-US"/>
        </a:p>
      </dgm:t>
    </dgm:pt>
    <dgm:pt modelId="{ECA85CE4-BE53-460E-A799-4F21C59C09FD}">
      <dgm:prSet/>
      <dgm:spPr/>
      <dgm:t>
        <a:bodyPr/>
        <a:lstStyle/>
        <a:p>
          <a:r>
            <a:rPr lang="en-IN" dirty="0"/>
            <a:t>Also, safer and cost effective healthcare services can be provided to millions of patients across the countries.</a:t>
          </a:r>
          <a:endParaRPr lang="en-US" dirty="0"/>
        </a:p>
      </dgm:t>
    </dgm:pt>
    <dgm:pt modelId="{AAD9FF78-A6E9-4B12-BB54-A148B1CA62D6}" type="parTrans" cxnId="{4E14D60E-9B3A-480D-8FD7-8708D8308598}">
      <dgm:prSet/>
      <dgm:spPr/>
      <dgm:t>
        <a:bodyPr/>
        <a:lstStyle/>
        <a:p>
          <a:endParaRPr lang="en-US"/>
        </a:p>
      </dgm:t>
    </dgm:pt>
    <dgm:pt modelId="{E385937A-A04B-47B2-85CB-4415CA412430}" type="sibTrans" cxnId="{4E14D60E-9B3A-480D-8FD7-8708D8308598}">
      <dgm:prSet/>
      <dgm:spPr/>
      <dgm:t>
        <a:bodyPr/>
        <a:lstStyle/>
        <a:p>
          <a:endParaRPr lang="en-US"/>
        </a:p>
      </dgm:t>
    </dgm:pt>
    <dgm:pt modelId="{A7B628C0-338D-4474-8560-98B28FA9F751}">
      <dgm:prSet/>
      <dgm:spPr/>
      <dgm:t>
        <a:bodyPr/>
        <a:lstStyle/>
        <a:p>
          <a:r>
            <a:rPr lang="en-IN"/>
            <a:t>Keeping track of inventory across multiple enterprises helps in faster delivery of medicines to patients and helps the government to better prepare for an unforeseen epidemics.</a:t>
          </a:r>
          <a:endParaRPr lang="en-US"/>
        </a:p>
      </dgm:t>
    </dgm:pt>
    <dgm:pt modelId="{9605117F-C2ED-4486-AB8B-9CE9DFDEAC9F}" type="parTrans" cxnId="{084E7B84-2872-431E-82FB-612C8C6C493D}">
      <dgm:prSet/>
      <dgm:spPr/>
      <dgm:t>
        <a:bodyPr/>
        <a:lstStyle/>
        <a:p>
          <a:endParaRPr lang="en-US"/>
        </a:p>
      </dgm:t>
    </dgm:pt>
    <dgm:pt modelId="{025F62BE-0054-44BD-8629-44484DEFA3F1}" type="sibTrans" cxnId="{084E7B84-2872-431E-82FB-612C8C6C493D}">
      <dgm:prSet/>
      <dgm:spPr/>
      <dgm:t>
        <a:bodyPr/>
        <a:lstStyle/>
        <a:p>
          <a:endParaRPr lang="en-US"/>
        </a:p>
      </dgm:t>
    </dgm:pt>
    <dgm:pt modelId="{EB73FEE5-0E6C-4032-ADFC-D4F53C003AD3}" type="pres">
      <dgm:prSet presAssocID="{E6A0473C-90C1-40B0-823F-FF86D87DFE93}" presName="Name0" presStyleCnt="0">
        <dgm:presLayoutVars>
          <dgm:dir/>
          <dgm:animLvl val="lvl"/>
          <dgm:resizeHandles val="exact"/>
        </dgm:presLayoutVars>
      </dgm:prSet>
      <dgm:spPr/>
    </dgm:pt>
    <dgm:pt modelId="{DEF84A81-E8F7-470E-93E8-07E50027A094}" type="pres">
      <dgm:prSet presAssocID="{A7B628C0-338D-4474-8560-98B28FA9F751}" presName="boxAndChildren" presStyleCnt="0"/>
      <dgm:spPr/>
    </dgm:pt>
    <dgm:pt modelId="{E03F7797-91D7-4730-A677-AA1C05F984A1}" type="pres">
      <dgm:prSet presAssocID="{A7B628C0-338D-4474-8560-98B28FA9F751}" presName="parentTextBox" presStyleLbl="node1" presStyleIdx="0" presStyleCnt="3"/>
      <dgm:spPr/>
    </dgm:pt>
    <dgm:pt modelId="{025E1E34-6120-4AA1-A070-2ED50CE140E9}" type="pres">
      <dgm:prSet presAssocID="{E385937A-A04B-47B2-85CB-4415CA412430}" presName="sp" presStyleCnt="0"/>
      <dgm:spPr/>
    </dgm:pt>
    <dgm:pt modelId="{3EF7882F-D2F1-4494-8302-EDC1C48FB280}" type="pres">
      <dgm:prSet presAssocID="{ECA85CE4-BE53-460E-A799-4F21C59C09FD}" presName="arrowAndChildren" presStyleCnt="0"/>
      <dgm:spPr/>
    </dgm:pt>
    <dgm:pt modelId="{92CC6A11-62D9-41A2-9083-59BD62B0474F}" type="pres">
      <dgm:prSet presAssocID="{ECA85CE4-BE53-460E-A799-4F21C59C09FD}" presName="parentTextArrow" presStyleLbl="node1" presStyleIdx="1" presStyleCnt="3"/>
      <dgm:spPr/>
    </dgm:pt>
    <dgm:pt modelId="{91E7F0E3-EF7F-4E1E-B1D7-4C0E9EBC63C4}" type="pres">
      <dgm:prSet presAssocID="{B2D240A7-3B93-4D19-BF1D-6160D0AFD832}" presName="sp" presStyleCnt="0"/>
      <dgm:spPr/>
    </dgm:pt>
    <dgm:pt modelId="{E3C97B52-A1FA-44BD-A3DB-7B2059A64286}" type="pres">
      <dgm:prSet presAssocID="{4C60B55D-B9ED-48BA-988C-CF31EAABA454}" presName="arrowAndChildren" presStyleCnt="0"/>
      <dgm:spPr/>
    </dgm:pt>
    <dgm:pt modelId="{3A913061-183C-4322-B346-54AEE0359A3D}" type="pres">
      <dgm:prSet presAssocID="{4C60B55D-B9ED-48BA-988C-CF31EAABA454}" presName="parentTextArrow" presStyleLbl="node1" presStyleIdx="2" presStyleCnt="3"/>
      <dgm:spPr/>
    </dgm:pt>
  </dgm:ptLst>
  <dgm:cxnLst>
    <dgm:cxn modelId="{4E14D60E-9B3A-480D-8FD7-8708D8308598}" srcId="{E6A0473C-90C1-40B0-823F-FF86D87DFE93}" destId="{ECA85CE4-BE53-460E-A799-4F21C59C09FD}" srcOrd="1" destOrd="0" parTransId="{AAD9FF78-A6E9-4B12-BB54-A148B1CA62D6}" sibTransId="{E385937A-A04B-47B2-85CB-4415CA412430}"/>
    <dgm:cxn modelId="{170F292F-8925-417D-BA44-1FB7588C4D9B}" srcId="{E6A0473C-90C1-40B0-823F-FF86D87DFE93}" destId="{4C60B55D-B9ED-48BA-988C-CF31EAABA454}" srcOrd="0" destOrd="0" parTransId="{31276628-865B-4F34-ACA9-DFE09F643755}" sibTransId="{B2D240A7-3B93-4D19-BF1D-6160D0AFD832}"/>
    <dgm:cxn modelId="{55610157-F3D3-41EF-8EA3-AB5EF070C198}" type="presOf" srcId="{A7B628C0-338D-4474-8560-98B28FA9F751}" destId="{E03F7797-91D7-4730-A677-AA1C05F984A1}" srcOrd="0" destOrd="0" presId="urn:microsoft.com/office/officeart/2005/8/layout/process4"/>
    <dgm:cxn modelId="{C439FD59-26CB-45DD-B710-02A18443382A}" type="presOf" srcId="{ECA85CE4-BE53-460E-A799-4F21C59C09FD}" destId="{92CC6A11-62D9-41A2-9083-59BD62B0474F}" srcOrd="0" destOrd="0" presId="urn:microsoft.com/office/officeart/2005/8/layout/process4"/>
    <dgm:cxn modelId="{084E7B84-2872-431E-82FB-612C8C6C493D}" srcId="{E6A0473C-90C1-40B0-823F-FF86D87DFE93}" destId="{A7B628C0-338D-4474-8560-98B28FA9F751}" srcOrd="2" destOrd="0" parTransId="{9605117F-C2ED-4486-AB8B-9CE9DFDEAC9F}" sibTransId="{025F62BE-0054-44BD-8629-44484DEFA3F1}"/>
    <dgm:cxn modelId="{2668F588-7260-47A0-B63E-309A890B06B3}" type="presOf" srcId="{E6A0473C-90C1-40B0-823F-FF86D87DFE93}" destId="{EB73FEE5-0E6C-4032-ADFC-D4F53C003AD3}" srcOrd="0" destOrd="0" presId="urn:microsoft.com/office/officeart/2005/8/layout/process4"/>
    <dgm:cxn modelId="{E8BFAEB9-166B-405E-8A29-5DAB22FA1562}" type="presOf" srcId="{4C60B55D-B9ED-48BA-988C-CF31EAABA454}" destId="{3A913061-183C-4322-B346-54AEE0359A3D}" srcOrd="0" destOrd="0" presId="urn:microsoft.com/office/officeart/2005/8/layout/process4"/>
    <dgm:cxn modelId="{9054ED36-F29A-4DB4-A3AE-A1898998B012}" type="presParOf" srcId="{EB73FEE5-0E6C-4032-ADFC-D4F53C003AD3}" destId="{DEF84A81-E8F7-470E-93E8-07E50027A094}" srcOrd="0" destOrd="0" presId="urn:microsoft.com/office/officeart/2005/8/layout/process4"/>
    <dgm:cxn modelId="{0D2FB8F9-8D4A-4CAD-AB9F-20DF2B3E6A70}" type="presParOf" srcId="{DEF84A81-E8F7-470E-93E8-07E50027A094}" destId="{E03F7797-91D7-4730-A677-AA1C05F984A1}" srcOrd="0" destOrd="0" presId="urn:microsoft.com/office/officeart/2005/8/layout/process4"/>
    <dgm:cxn modelId="{416EA3CA-9A2B-43DA-A5E9-337B9BFC8422}" type="presParOf" srcId="{EB73FEE5-0E6C-4032-ADFC-D4F53C003AD3}" destId="{025E1E34-6120-4AA1-A070-2ED50CE140E9}" srcOrd="1" destOrd="0" presId="urn:microsoft.com/office/officeart/2005/8/layout/process4"/>
    <dgm:cxn modelId="{445F71F5-0CCB-4E76-B2D0-204C281C8F2D}" type="presParOf" srcId="{EB73FEE5-0E6C-4032-ADFC-D4F53C003AD3}" destId="{3EF7882F-D2F1-4494-8302-EDC1C48FB280}" srcOrd="2" destOrd="0" presId="urn:microsoft.com/office/officeart/2005/8/layout/process4"/>
    <dgm:cxn modelId="{D80CAA65-0482-4D1A-8DDC-4455B23D3393}" type="presParOf" srcId="{3EF7882F-D2F1-4494-8302-EDC1C48FB280}" destId="{92CC6A11-62D9-41A2-9083-59BD62B0474F}" srcOrd="0" destOrd="0" presId="urn:microsoft.com/office/officeart/2005/8/layout/process4"/>
    <dgm:cxn modelId="{E50F655A-7ADB-4DAA-B7D3-24E5F995BB11}" type="presParOf" srcId="{EB73FEE5-0E6C-4032-ADFC-D4F53C003AD3}" destId="{91E7F0E3-EF7F-4E1E-B1D7-4C0E9EBC63C4}" srcOrd="3" destOrd="0" presId="urn:microsoft.com/office/officeart/2005/8/layout/process4"/>
    <dgm:cxn modelId="{50D4E895-4E51-49EC-8CD1-B1DF45EB951D}" type="presParOf" srcId="{EB73FEE5-0E6C-4032-ADFC-D4F53C003AD3}" destId="{E3C97B52-A1FA-44BD-A3DB-7B2059A64286}" srcOrd="4" destOrd="0" presId="urn:microsoft.com/office/officeart/2005/8/layout/process4"/>
    <dgm:cxn modelId="{BE74B35C-9F5F-4D61-A380-4BACDE1E7478}" type="presParOf" srcId="{E3C97B52-A1FA-44BD-A3DB-7B2059A64286}" destId="{3A913061-183C-4322-B346-54AEE0359A3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F7797-91D7-4730-A677-AA1C05F984A1}">
      <dsp:nvSpPr>
        <dsp:cNvPr id="0" name=""/>
        <dsp:cNvSpPr/>
      </dsp:nvSpPr>
      <dsp:spPr>
        <a:xfrm>
          <a:off x="0" y="4438790"/>
          <a:ext cx="7242048" cy="14569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kern="1200"/>
            <a:t>Keeping track of inventory across multiple enterprises helps in faster delivery of medicines to patients and helps the government to better prepare for an unforeseen epidemics.</a:t>
          </a:r>
          <a:endParaRPr lang="en-US" sz="2200" kern="1200"/>
        </a:p>
      </dsp:txBody>
      <dsp:txXfrm>
        <a:off x="0" y="4438790"/>
        <a:ext cx="7242048" cy="1456910"/>
      </dsp:txXfrm>
    </dsp:sp>
    <dsp:sp modelId="{92CC6A11-62D9-41A2-9083-59BD62B0474F}">
      <dsp:nvSpPr>
        <dsp:cNvPr id="0" name=""/>
        <dsp:cNvSpPr/>
      </dsp:nvSpPr>
      <dsp:spPr>
        <a:xfrm rot="10800000">
          <a:off x="0" y="2219916"/>
          <a:ext cx="7242048" cy="2240727"/>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IN" sz="2200" kern="1200" dirty="0"/>
            <a:t>Also, safer and cost effective healthcare services can be provided to millions of patients across the countries.</a:t>
          </a:r>
          <a:endParaRPr lang="en-US" sz="2200" kern="1200" dirty="0"/>
        </a:p>
      </dsp:txBody>
      <dsp:txXfrm rot="10800000">
        <a:off x="0" y="2219916"/>
        <a:ext cx="7242048" cy="1455957"/>
      </dsp:txXfrm>
    </dsp:sp>
    <dsp:sp modelId="{3A913061-183C-4322-B346-54AEE0359A3D}">
      <dsp:nvSpPr>
        <dsp:cNvPr id="0" name=""/>
        <dsp:cNvSpPr/>
      </dsp:nvSpPr>
      <dsp:spPr>
        <a:xfrm rot="10800000">
          <a:off x="0" y="1042"/>
          <a:ext cx="7242048" cy="2240727"/>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We believe that adopting a common global data standard would benefit Global Health Network eco-system in further improvements of patient care.</a:t>
          </a:r>
          <a:r>
            <a:rPr lang="en-IN" sz="2200" kern="1200"/>
            <a:t> </a:t>
          </a:r>
          <a:endParaRPr lang="en-US" sz="2200" kern="1200"/>
        </a:p>
      </dsp:txBody>
      <dsp:txXfrm rot="10800000">
        <a:off x="0" y="1042"/>
        <a:ext cx="7242048" cy="14559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D00D2-292A-4F00-BC50-9B351E71C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A36B7-1D9A-4858-BA36-6DD7F1572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0E3440-6980-4A7D-B26B-2A2B8DA4893F}"/>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5" name="Footer Placeholder 4">
            <a:extLst>
              <a:ext uri="{FF2B5EF4-FFF2-40B4-BE49-F238E27FC236}">
                <a16:creationId xmlns:a16="http://schemas.microsoft.com/office/drawing/2014/main" id="{16F86938-68A9-4CDE-BF65-79E2FFE4D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1EFA5-8F6B-4A09-AC8D-2C07FFA5C34D}"/>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47929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153C-FFBA-4042-BF1A-142D98AD85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5AE00E-3CE7-4D0C-8994-F9105DF575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AAB49-DC3F-4E2D-B00D-59CF192C7372}"/>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5" name="Footer Placeholder 4">
            <a:extLst>
              <a:ext uri="{FF2B5EF4-FFF2-40B4-BE49-F238E27FC236}">
                <a16:creationId xmlns:a16="http://schemas.microsoft.com/office/drawing/2014/main" id="{4F085D9B-A8E6-475A-B6FF-CC74020B5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81A6B-8F12-4E15-9095-D0775F45D6AC}"/>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246902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F382E6-FCBC-4D98-8AA2-9A1377A8D5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E85A19-6020-4EB5-97CF-641DDCCF3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2076A-9349-4039-B2A6-8C3482803A1E}"/>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5" name="Footer Placeholder 4">
            <a:extLst>
              <a:ext uri="{FF2B5EF4-FFF2-40B4-BE49-F238E27FC236}">
                <a16:creationId xmlns:a16="http://schemas.microsoft.com/office/drawing/2014/main" id="{E3E85284-EB89-4FE2-AE68-ACE43388F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D36C9-632B-48D1-AE2A-8F6E24BD471B}"/>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231395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62A6-BE6D-4809-8DE1-92B6F7F447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BD60F-50A7-4052-9235-E13309CE0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1720C-A22B-4E71-B1EA-F8AE968FA55C}"/>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5" name="Footer Placeholder 4">
            <a:extLst>
              <a:ext uri="{FF2B5EF4-FFF2-40B4-BE49-F238E27FC236}">
                <a16:creationId xmlns:a16="http://schemas.microsoft.com/office/drawing/2014/main" id="{A5E6D346-5F98-4D4D-A1B2-67D2D3589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46935-0CB3-4899-BF08-678B06D67E70}"/>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208035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A834-41F6-4CE6-8A3B-3AED23B784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944206-2323-45C3-8DAD-8C16943FC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1DEBA-468A-450E-9FCE-E98E904781C4}"/>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5" name="Footer Placeholder 4">
            <a:extLst>
              <a:ext uri="{FF2B5EF4-FFF2-40B4-BE49-F238E27FC236}">
                <a16:creationId xmlns:a16="http://schemas.microsoft.com/office/drawing/2014/main" id="{A7E92A13-F01F-4E04-83F5-DD0056419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BB96A-B246-4E2B-A197-994DA3BCA7E4}"/>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72144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F581-A399-4A4A-97EA-04B758DBCE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8E95C-1F02-4838-B3DA-EF931B02D9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BFFB9-97FE-47C2-A839-8611AE32B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90E486-20CD-4DE8-AC46-EF1E87625DB6}"/>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6" name="Footer Placeholder 5">
            <a:extLst>
              <a:ext uri="{FF2B5EF4-FFF2-40B4-BE49-F238E27FC236}">
                <a16:creationId xmlns:a16="http://schemas.microsoft.com/office/drawing/2014/main" id="{E982C03F-7739-4225-9828-B4D34EFD9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4E22FD-4840-45FE-8BB7-EE66FD691449}"/>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271207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3EDB-D2BC-43A9-A8E8-CA2E3E0C31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6A7073-4667-43D0-B2CD-51CD5468F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61B6CC-CC5E-4D8C-B5CC-ABA3D4BF3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479006-BB58-4D01-A35B-BF246A625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AD6F48-44D3-4FAA-989D-2B3E16B1F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A4BDEE-21C6-4310-8C3C-FAEB56D15D72}"/>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8" name="Footer Placeholder 7">
            <a:extLst>
              <a:ext uri="{FF2B5EF4-FFF2-40B4-BE49-F238E27FC236}">
                <a16:creationId xmlns:a16="http://schemas.microsoft.com/office/drawing/2014/main" id="{7D40940E-8774-48FE-8D27-734A8AD2D4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0C6180-5F37-4BDC-9250-CF062E669DB4}"/>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265206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588C-83AB-4B0B-B040-897CB2AEC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B55417-2B90-4C8F-A657-828F6D1CF764}"/>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4" name="Footer Placeholder 3">
            <a:extLst>
              <a:ext uri="{FF2B5EF4-FFF2-40B4-BE49-F238E27FC236}">
                <a16:creationId xmlns:a16="http://schemas.microsoft.com/office/drawing/2014/main" id="{9DC09AA5-1368-4BD8-9B65-4CD17FA1CA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B8347C-13BC-40BF-9E77-EEB167C88C76}"/>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185854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75B8DD-5A04-43BB-A53A-9BC2E4FB9D9D}"/>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3" name="Footer Placeholder 2">
            <a:extLst>
              <a:ext uri="{FF2B5EF4-FFF2-40B4-BE49-F238E27FC236}">
                <a16:creationId xmlns:a16="http://schemas.microsoft.com/office/drawing/2014/main" id="{C9F4591C-D5C9-433A-B0DF-0B3322A396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4B5ED0-1167-42E2-8563-35F66AF2ACF6}"/>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3865528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A03B-6DB7-4F6C-B16D-033E9EFED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AE14B1-E95C-4689-BD89-9CF5FBC15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422C2E-2D95-4F7A-B6C8-C4EF8C371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5D0E2-3EDD-4E56-A7E4-965F7E03F020}"/>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6" name="Footer Placeholder 5">
            <a:extLst>
              <a:ext uri="{FF2B5EF4-FFF2-40B4-BE49-F238E27FC236}">
                <a16:creationId xmlns:a16="http://schemas.microsoft.com/office/drawing/2014/main" id="{DC584428-1A13-433F-BC16-55BB570C1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70709-89FE-4B53-8FF3-744AA2C9C316}"/>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410828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1ED-4075-47BF-AD69-CF2F39A64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782D86-1721-47BB-A4FC-707C94C25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4A954-2FDC-4D0D-BF4F-600484E98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C4D7E-E52B-4EB9-A994-688DD185DF4C}"/>
              </a:ext>
            </a:extLst>
          </p:cNvPr>
          <p:cNvSpPr>
            <a:spLocks noGrp="1"/>
          </p:cNvSpPr>
          <p:nvPr>
            <p:ph type="dt" sz="half" idx="10"/>
          </p:nvPr>
        </p:nvSpPr>
        <p:spPr/>
        <p:txBody>
          <a:bodyPr/>
          <a:lstStyle/>
          <a:p>
            <a:fld id="{496305FE-DC57-4C33-9E5A-E6A1A611412E}" type="datetimeFigureOut">
              <a:rPr lang="en-US" smtClean="0"/>
              <a:t>4/21/2020</a:t>
            </a:fld>
            <a:endParaRPr lang="en-US"/>
          </a:p>
        </p:txBody>
      </p:sp>
      <p:sp>
        <p:nvSpPr>
          <p:cNvPr id="6" name="Footer Placeholder 5">
            <a:extLst>
              <a:ext uri="{FF2B5EF4-FFF2-40B4-BE49-F238E27FC236}">
                <a16:creationId xmlns:a16="http://schemas.microsoft.com/office/drawing/2014/main" id="{3F7C3669-A4AE-4D38-BAAC-6C365174F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6ACAD-BA97-4394-AB7A-23FFDFF31DDA}"/>
              </a:ext>
            </a:extLst>
          </p:cNvPr>
          <p:cNvSpPr>
            <a:spLocks noGrp="1"/>
          </p:cNvSpPr>
          <p:nvPr>
            <p:ph type="sldNum" sz="quarter" idx="12"/>
          </p:nvPr>
        </p:nvSpPr>
        <p:spPr/>
        <p:txBody>
          <a:bodyPr/>
          <a:lstStyle/>
          <a:p>
            <a:fld id="{E5325FCA-C3B5-4B96-8582-7E3F3FB4B22A}" type="slidenum">
              <a:rPr lang="en-US" smtClean="0"/>
              <a:t>‹#›</a:t>
            </a:fld>
            <a:endParaRPr lang="en-US"/>
          </a:p>
        </p:txBody>
      </p:sp>
    </p:spTree>
    <p:extLst>
      <p:ext uri="{BB962C8B-B14F-4D97-AF65-F5344CB8AC3E}">
        <p14:creationId xmlns:p14="http://schemas.microsoft.com/office/powerpoint/2010/main" val="249929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20273-676B-41CC-B146-1759D9D88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79DA75-0495-4E26-BD60-9318FED58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709F7-09FB-405F-9ED4-2BD8062B4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305FE-DC57-4C33-9E5A-E6A1A611412E}" type="datetimeFigureOut">
              <a:rPr lang="en-US" smtClean="0"/>
              <a:t>4/21/2020</a:t>
            </a:fld>
            <a:endParaRPr lang="en-US"/>
          </a:p>
        </p:txBody>
      </p:sp>
      <p:sp>
        <p:nvSpPr>
          <p:cNvPr id="5" name="Footer Placeholder 4">
            <a:extLst>
              <a:ext uri="{FF2B5EF4-FFF2-40B4-BE49-F238E27FC236}">
                <a16:creationId xmlns:a16="http://schemas.microsoft.com/office/drawing/2014/main" id="{FAD2EB47-29A2-4C9B-994A-5BF44E454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0452C4-74C4-47E5-A462-B6A4B1831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325FCA-C3B5-4B96-8582-7E3F3FB4B22A}" type="slidenum">
              <a:rPr lang="en-US" smtClean="0"/>
              <a:t>‹#›</a:t>
            </a:fld>
            <a:endParaRPr lang="en-US"/>
          </a:p>
        </p:txBody>
      </p:sp>
    </p:spTree>
    <p:extLst>
      <p:ext uri="{BB962C8B-B14F-4D97-AF65-F5344CB8AC3E}">
        <p14:creationId xmlns:p14="http://schemas.microsoft.com/office/powerpoint/2010/main" val="1087418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tudents4bestevidence.net/blog/2015/07/24/nominal-ordinal-numerical-variables/"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ahtribune.com/us/1589-trumpcare-obamacare.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2810EA4A-D297-4DD2-93C5-31115F58E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59">
            <a:extLst>
              <a:ext uri="{FF2B5EF4-FFF2-40B4-BE49-F238E27FC236}">
                <a16:creationId xmlns:a16="http://schemas.microsoft.com/office/drawing/2014/main" id="{6FF42514-8879-4726-A5DC-9181A01AE5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5400000">
            <a:off x="3752077" y="2019878"/>
            <a:ext cx="6858000" cy="2818244"/>
          </a:xfrm>
          <a:custGeom>
            <a:avLst/>
            <a:gdLst>
              <a:gd name="connsiteX0" fmla="*/ 0 w 6858000"/>
              <a:gd name="connsiteY0" fmla="*/ 2818244 h 2818244"/>
              <a:gd name="connsiteX1" fmla="*/ 0 w 6858000"/>
              <a:gd name="connsiteY1" fmla="*/ 0 h 2818244"/>
              <a:gd name="connsiteX2" fmla="*/ 6858000 w 6858000"/>
              <a:gd name="connsiteY2" fmla="*/ 0 h 2818244"/>
              <a:gd name="connsiteX3" fmla="*/ 6857999 w 6858000"/>
              <a:gd name="connsiteY3" fmla="*/ 2818244 h 2818244"/>
            </a:gdLst>
            <a:ahLst/>
            <a:cxnLst>
              <a:cxn ang="0">
                <a:pos x="connsiteX0" y="connsiteY0"/>
              </a:cxn>
              <a:cxn ang="0">
                <a:pos x="connsiteX1" y="connsiteY1"/>
              </a:cxn>
              <a:cxn ang="0">
                <a:pos x="connsiteX2" y="connsiteY2"/>
              </a:cxn>
              <a:cxn ang="0">
                <a:pos x="connsiteX3" y="connsiteY3"/>
              </a:cxn>
            </a:cxnLst>
            <a:rect l="l" t="t" r="r" b="b"/>
            <a:pathLst>
              <a:path w="6858000" h="2818244">
                <a:moveTo>
                  <a:pt x="0" y="2818244"/>
                </a:moveTo>
                <a:lnTo>
                  <a:pt x="0" y="0"/>
                </a:lnTo>
                <a:lnTo>
                  <a:pt x="6858000" y="0"/>
                </a:lnTo>
                <a:lnTo>
                  <a:pt x="6857999" y="2818244"/>
                </a:lnTo>
                <a:close/>
              </a:path>
            </a:pathLst>
          </a:custGeom>
        </p:spPr>
      </p:pic>
      <p:sp>
        <p:nvSpPr>
          <p:cNvPr id="2" name="Title 1">
            <a:extLst>
              <a:ext uri="{FF2B5EF4-FFF2-40B4-BE49-F238E27FC236}">
                <a16:creationId xmlns:a16="http://schemas.microsoft.com/office/drawing/2014/main" id="{DCA89162-1EBA-4665-965E-1B8EFDB8EF8E}"/>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3100" kern="1200">
                <a:solidFill>
                  <a:srgbClr val="FFFFFF"/>
                </a:solidFill>
                <a:latin typeface="+mj-lt"/>
                <a:ea typeface="+mj-ea"/>
                <a:cs typeface="+mj-cs"/>
              </a:rPr>
              <a:t>An Ecosystem designed to help the global healthcare community. </a:t>
            </a:r>
            <a:br>
              <a:rPr lang="en-US" sz="3100" kern="1200">
                <a:solidFill>
                  <a:srgbClr val="FFFFFF"/>
                </a:solidFill>
                <a:latin typeface="+mj-lt"/>
                <a:ea typeface="+mj-ea"/>
                <a:cs typeface="+mj-cs"/>
              </a:rPr>
            </a:br>
            <a:endParaRPr lang="en-US" sz="3100" kern="1200">
              <a:solidFill>
                <a:srgbClr val="FFFFFF"/>
              </a:solidFill>
              <a:latin typeface="+mj-lt"/>
              <a:ea typeface="+mj-ea"/>
              <a:cs typeface="+mj-cs"/>
            </a:endParaRPr>
          </a:p>
        </p:txBody>
      </p:sp>
      <p:sp>
        <p:nvSpPr>
          <p:cNvPr id="62" name="Rectangle 61">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2946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close up of a logo&#10;&#10;Description automatically generated">
            <a:extLst>
              <a:ext uri="{FF2B5EF4-FFF2-40B4-BE49-F238E27FC236}">
                <a16:creationId xmlns:a16="http://schemas.microsoft.com/office/drawing/2014/main" id="{0C2B66A2-EBA9-43AF-9040-C8580F723B05}"/>
              </a:ext>
            </a:extLst>
          </p:cNvPr>
          <p:cNvPicPr>
            <a:picLocks noChangeAspect="1"/>
          </p:cNvPicPr>
          <p:nvPr/>
        </p:nvPicPr>
        <p:blipFill rotWithShape="1">
          <a:blip r:embed="rId3">
            <a:extLst>
              <a:ext uri="{28A0092B-C50C-407E-A947-70E740481C1C}">
                <a14:useLocalDpi xmlns:a14="http://schemas.microsoft.com/office/drawing/2010/main" val="0"/>
              </a:ext>
            </a:extLst>
          </a:blip>
          <a:srcRect l="56" r="369" b="2"/>
          <a:stretch/>
        </p:blipFill>
        <p:spPr>
          <a:xfrm>
            <a:off x="1573154" y="1118937"/>
            <a:ext cx="4600585" cy="4620126"/>
          </a:xfrm>
          <a:prstGeom prst="rect">
            <a:avLst/>
          </a:prstGeom>
        </p:spPr>
      </p:pic>
    </p:spTree>
    <p:extLst>
      <p:ext uri="{BB962C8B-B14F-4D97-AF65-F5344CB8AC3E}">
        <p14:creationId xmlns:p14="http://schemas.microsoft.com/office/powerpoint/2010/main" val="71680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1BEB04-D2CA-4A85-B481-6E23C47863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598"/>
          <a:stretch/>
        </p:blipFill>
        <p:spPr>
          <a:xfrm>
            <a:off x="20" y="10"/>
            <a:ext cx="12191980" cy="6857990"/>
          </a:xfrm>
          <a:prstGeom prst="rect">
            <a:avLst/>
          </a:prstGeom>
        </p:spPr>
      </p:pic>
    </p:spTree>
    <p:extLst>
      <p:ext uri="{BB962C8B-B14F-4D97-AF65-F5344CB8AC3E}">
        <p14:creationId xmlns:p14="http://schemas.microsoft.com/office/powerpoint/2010/main" val="26138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screenshot of a social media post&#10;&#10;Description automatically generated">
            <a:extLst>
              <a:ext uri="{FF2B5EF4-FFF2-40B4-BE49-F238E27FC236}">
                <a16:creationId xmlns:a16="http://schemas.microsoft.com/office/drawing/2014/main" id="{AFB6E581-3E73-4AA5-82BA-426494CDDB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639"/>
          <a:stretch/>
        </p:blipFill>
        <p:spPr>
          <a:xfrm>
            <a:off x="20" y="10"/>
            <a:ext cx="12191980" cy="6857990"/>
          </a:xfrm>
          <a:prstGeom prst="rect">
            <a:avLst/>
          </a:prstGeom>
        </p:spPr>
      </p:pic>
    </p:spTree>
    <p:extLst>
      <p:ext uri="{BB962C8B-B14F-4D97-AF65-F5344CB8AC3E}">
        <p14:creationId xmlns:p14="http://schemas.microsoft.com/office/powerpoint/2010/main" val="4008686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583C754-2D07-4159-8547-4698FB8EDD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6974"/>
          <a:stretch/>
        </p:blipFill>
        <p:spPr>
          <a:xfrm>
            <a:off x="20" y="10"/>
            <a:ext cx="12191980" cy="6857990"/>
          </a:xfrm>
          <a:prstGeom prst="rect">
            <a:avLst/>
          </a:prstGeom>
        </p:spPr>
      </p:pic>
    </p:spTree>
    <p:extLst>
      <p:ext uri="{BB962C8B-B14F-4D97-AF65-F5344CB8AC3E}">
        <p14:creationId xmlns:p14="http://schemas.microsoft.com/office/powerpoint/2010/main" val="371099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BD7F62F7-CA33-43BF-B99D-1BFC6CC6D9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174"/>
          <a:stretch/>
        </p:blipFill>
        <p:spPr>
          <a:xfrm>
            <a:off x="20" y="10"/>
            <a:ext cx="12191980" cy="6857990"/>
          </a:xfrm>
          <a:prstGeom prst="rect">
            <a:avLst/>
          </a:prstGeom>
        </p:spPr>
      </p:pic>
    </p:spTree>
    <p:extLst>
      <p:ext uri="{BB962C8B-B14F-4D97-AF65-F5344CB8AC3E}">
        <p14:creationId xmlns:p14="http://schemas.microsoft.com/office/powerpoint/2010/main" val="361935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CDF241A4-6C22-40C0-99D9-606A7F3DC2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83" r="13983" b="-1"/>
          <a:stretch/>
        </p:blipFill>
        <p:spPr>
          <a:xfrm>
            <a:off x="20" y="10"/>
            <a:ext cx="12191980" cy="6857990"/>
          </a:xfrm>
          <a:prstGeom prst="rect">
            <a:avLst/>
          </a:prstGeom>
        </p:spPr>
      </p:pic>
    </p:spTree>
    <p:extLst>
      <p:ext uri="{BB962C8B-B14F-4D97-AF65-F5344CB8AC3E}">
        <p14:creationId xmlns:p14="http://schemas.microsoft.com/office/powerpoint/2010/main" val="214527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6B604DDE-8FC3-47D9-BF99-6331D8ED23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3"/>
          <a:stretch/>
        </p:blipFill>
        <p:spPr>
          <a:xfrm>
            <a:off x="20" y="10"/>
            <a:ext cx="12191980" cy="6857990"/>
          </a:xfrm>
          <a:prstGeom prst="rect">
            <a:avLst/>
          </a:prstGeom>
        </p:spPr>
      </p:pic>
    </p:spTree>
    <p:extLst>
      <p:ext uri="{BB962C8B-B14F-4D97-AF65-F5344CB8AC3E}">
        <p14:creationId xmlns:p14="http://schemas.microsoft.com/office/powerpoint/2010/main" val="330261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01E52F2-8138-490A-8BC6-A227132E12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spTree>
    <p:extLst>
      <p:ext uri="{BB962C8B-B14F-4D97-AF65-F5344CB8AC3E}">
        <p14:creationId xmlns:p14="http://schemas.microsoft.com/office/powerpoint/2010/main" val="497235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C57C292D-52BA-4F75-B9DE-74CCBA32AED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4122"/>
          <a:stretch/>
        </p:blipFill>
        <p:spPr>
          <a:xfrm>
            <a:off x="20" y="10"/>
            <a:ext cx="12191980" cy="6857990"/>
          </a:xfrm>
          <a:prstGeom prst="rect">
            <a:avLst/>
          </a:prstGeom>
        </p:spPr>
      </p:pic>
    </p:spTree>
    <p:extLst>
      <p:ext uri="{BB962C8B-B14F-4D97-AF65-F5344CB8AC3E}">
        <p14:creationId xmlns:p14="http://schemas.microsoft.com/office/powerpoint/2010/main" val="730439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B797F05E-1EDF-4CAA-9207-FCC8399D5E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1329"/>
          <a:stretch/>
        </p:blipFill>
        <p:spPr>
          <a:xfrm>
            <a:off x="20" y="10"/>
            <a:ext cx="12191980" cy="6857990"/>
          </a:xfrm>
          <a:prstGeom prst="rect">
            <a:avLst/>
          </a:prstGeom>
        </p:spPr>
      </p:pic>
    </p:spTree>
    <p:extLst>
      <p:ext uri="{BB962C8B-B14F-4D97-AF65-F5344CB8AC3E}">
        <p14:creationId xmlns:p14="http://schemas.microsoft.com/office/powerpoint/2010/main" val="2069224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23" name="Straight Connector 22">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FD5DF76A-19E3-457C-83F9-FE87207620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6E32C45A-6D78-4A8D-981A-2E774DB4B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DA3972F-7351-40A8-AC1F-31DA2C4795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E38F567-7644-4224-AC9B-3F39D9F6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1AAD594-364F-4B2F-90EE-F1D1A813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E10FD3BD-CFEB-4E65-8692-854F0C5EE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49C29A9-5AE1-4D9A-AD70-3B6B158FE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picture containing drawing, room, clock&#10;&#10;Description automatically generated">
            <a:extLst>
              <a:ext uri="{FF2B5EF4-FFF2-40B4-BE49-F238E27FC236}">
                <a16:creationId xmlns:a16="http://schemas.microsoft.com/office/drawing/2014/main" id="{2A35D554-828C-4EAE-A7C6-C5E4B820445D}"/>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390" r="1" b="1"/>
          <a:stretch/>
        </p:blipFill>
        <p:spPr>
          <a:xfrm>
            <a:off x="631359" y="332548"/>
            <a:ext cx="5230679" cy="3492500"/>
          </a:xfrm>
          <a:prstGeom prst="rect">
            <a:avLst/>
          </a:prstGeom>
        </p:spPr>
      </p:pic>
      <p:sp>
        <p:nvSpPr>
          <p:cNvPr id="36" name="Rectangle 35">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5" name="Straight Connector 44">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3" name="Straight Connector 52">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C793213-7358-46BC-A3BB-8641F40201EE}"/>
              </a:ext>
            </a:extLst>
          </p:cNvPr>
          <p:cNvSpPr>
            <a:spLocks noGrp="1"/>
          </p:cNvSpPr>
          <p:nvPr>
            <p:ph type="title"/>
          </p:nvPr>
        </p:nvSpPr>
        <p:spPr>
          <a:xfrm>
            <a:off x="629639" y="4038037"/>
            <a:ext cx="5230679" cy="2087424"/>
          </a:xfrm>
          <a:noFill/>
        </p:spPr>
        <p:txBody>
          <a:bodyPr vert="horz" lIns="91440" tIns="45720" rIns="91440" bIns="45720" rtlCol="0" anchor="t">
            <a:normAutofit/>
          </a:bodyPr>
          <a:lstStyle/>
          <a:p>
            <a:r>
              <a:rPr lang="en-US" sz="4800">
                <a:solidFill>
                  <a:schemeClr val="bg1"/>
                </a:solidFill>
              </a:rPr>
              <a:t>Analytical Part</a:t>
            </a:r>
          </a:p>
        </p:txBody>
      </p:sp>
      <p:sp>
        <p:nvSpPr>
          <p:cNvPr id="6" name="TextBox 5">
            <a:extLst>
              <a:ext uri="{FF2B5EF4-FFF2-40B4-BE49-F238E27FC236}">
                <a16:creationId xmlns:a16="http://schemas.microsoft.com/office/drawing/2014/main" id="{47EAC010-60A2-4E6C-BA52-8EAD512B32E7}"/>
              </a:ext>
            </a:extLst>
          </p:cNvPr>
          <p:cNvSpPr txBox="1"/>
          <p:nvPr/>
        </p:nvSpPr>
        <p:spPr>
          <a:xfrm>
            <a:off x="3535760" y="3624993"/>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students4bestevidence.net/blog/2015/07/24/nominal-ordinal-numerical-variabl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167655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C627-059D-42A8-908E-3A907EC16093}"/>
              </a:ext>
            </a:extLst>
          </p:cNvPr>
          <p:cNvSpPr>
            <a:spLocks noGrp="1"/>
          </p:cNvSpPr>
          <p:nvPr>
            <p:ph type="title"/>
          </p:nvPr>
        </p:nvSpPr>
        <p:spPr>
          <a:xfrm>
            <a:off x="8045751" y="629266"/>
            <a:ext cx="3667039" cy="1676603"/>
          </a:xfrm>
        </p:spPr>
        <p:txBody>
          <a:bodyPr vert="horz" lIns="91440" tIns="45720" rIns="91440" bIns="45720" rtlCol="0">
            <a:normAutofit/>
          </a:bodyPr>
          <a:lstStyle/>
          <a:p>
            <a:r>
              <a:rPr lang="en-US" sz="4000"/>
              <a:t>Contents:</a:t>
            </a:r>
          </a:p>
        </p:txBody>
      </p:sp>
      <p:sp>
        <p:nvSpPr>
          <p:cNvPr id="36" name="Rectangle 26">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game&#10;&#10;Description automatically generated">
            <a:extLst>
              <a:ext uri="{FF2B5EF4-FFF2-40B4-BE49-F238E27FC236}">
                <a16:creationId xmlns:a16="http://schemas.microsoft.com/office/drawing/2014/main" id="{11DCBD36-37AC-4507-A725-0EFF5A6E8FE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12" r="11705" b="-1"/>
          <a:stretch/>
        </p:blipFill>
        <p:spPr>
          <a:xfrm>
            <a:off x="644652" y="722376"/>
            <a:ext cx="6263640" cy="5413248"/>
          </a:xfrm>
          <a:prstGeom prst="rect">
            <a:avLst/>
          </a:prstGeom>
          <a:effectLst/>
        </p:spPr>
      </p:pic>
      <p:sp>
        <p:nvSpPr>
          <p:cNvPr id="24" name="Content Placeholder 23">
            <a:extLst>
              <a:ext uri="{FF2B5EF4-FFF2-40B4-BE49-F238E27FC236}">
                <a16:creationId xmlns:a16="http://schemas.microsoft.com/office/drawing/2014/main" id="{FEB6C492-BE2B-4C67-8CB1-34E400F3D032}"/>
              </a:ext>
            </a:extLst>
          </p:cNvPr>
          <p:cNvSpPr>
            <a:spLocks noGrp="1"/>
          </p:cNvSpPr>
          <p:nvPr>
            <p:ph idx="1"/>
          </p:nvPr>
        </p:nvSpPr>
        <p:spPr>
          <a:xfrm>
            <a:off x="8045753" y="2438401"/>
            <a:ext cx="3667036" cy="3779520"/>
          </a:xfrm>
        </p:spPr>
        <p:txBody>
          <a:bodyPr>
            <a:normAutofit/>
          </a:bodyPr>
          <a:lstStyle/>
          <a:p>
            <a:r>
              <a:rPr lang="en-US" sz="1800" dirty="0"/>
              <a:t>Problem Statement</a:t>
            </a:r>
          </a:p>
          <a:p>
            <a:r>
              <a:rPr lang="en-US" sz="1800" dirty="0"/>
              <a:t>Approach</a:t>
            </a:r>
          </a:p>
          <a:p>
            <a:r>
              <a:rPr lang="en-US" sz="1800" dirty="0"/>
              <a:t>Application Focus</a:t>
            </a:r>
          </a:p>
          <a:p>
            <a:r>
              <a:rPr lang="en-US" sz="1800" dirty="0"/>
              <a:t>Architecture Diagram</a:t>
            </a:r>
          </a:p>
          <a:p>
            <a:r>
              <a:rPr lang="en-US" sz="1800" dirty="0"/>
              <a:t>Object Model</a:t>
            </a:r>
          </a:p>
          <a:p>
            <a:pPr marL="0" indent="0">
              <a:buNone/>
            </a:pPr>
            <a:endParaRPr lang="en-US" sz="1800" dirty="0"/>
          </a:p>
          <a:p>
            <a:endParaRPr lang="en-US" sz="1800" dirty="0"/>
          </a:p>
        </p:txBody>
      </p:sp>
    </p:spTree>
    <p:extLst>
      <p:ext uri="{BB962C8B-B14F-4D97-AF65-F5344CB8AC3E}">
        <p14:creationId xmlns:p14="http://schemas.microsoft.com/office/powerpoint/2010/main" val="3024160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screenshot&#10;&#10;Description automatically generated">
            <a:extLst>
              <a:ext uri="{FF2B5EF4-FFF2-40B4-BE49-F238E27FC236}">
                <a16:creationId xmlns:a16="http://schemas.microsoft.com/office/drawing/2014/main" id="{0F58B536-643D-4108-824A-E099D4F0FD2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333"/>
          <a:stretch/>
        </p:blipFill>
        <p:spPr>
          <a:xfrm>
            <a:off x="20" y="10"/>
            <a:ext cx="12191980" cy="6857990"/>
          </a:xfrm>
          <a:prstGeom prst="rect">
            <a:avLst/>
          </a:prstGeom>
        </p:spPr>
      </p:pic>
    </p:spTree>
    <p:extLst>
      <p:ext uri="{BB962C8B-B14F-4D97-AF65-F5344CB8AC3E}">
        <p14:creationId xmlns:p14="http://schemas.microsoft.com/office/powerpoint/2010/main" val="322469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12E0745-C957-44F2-95B4-C8C56994E0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33"/>
          <a:stretch/>
        </p:blipFill>
        <p:spPr>
          <a:xfrm>
            <a:off x="20" y="10"/>
            <a:ext cx="12191980" cy="6857990"/>
          </a:xfrm>
          <a:prstGeom prst="rect">
            <a:avLst/>
          </a:prstGeom>
        </p:spPr>
      </p:pic>
    </p:spTree>
    <p:extLst>
      <p:ext uri="{BB962C8B-B14F-4D97-AF65-F5344CB8AC3E}">
        <p14:creationId xmlns:p14="http://schemas.microsoft.com/office/powerpoint/2010/main" val="232478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6DC96036-CFCB-4FAA-9854-2BDE9488E4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33"/>
          <a:stretch/>
        </p:blipFill>
        <p:spPr>
          <a:xfrm>
            <a:off x="20" y="10"/>
            <a:ext cx="12191980" cy="6857990"/>
          </a:xfrm>
          <a:prstGeom prst="rect">
            <a:avLst/>
          </a:prstGeom>
        </p:spPr>
      </p:pic>
    </p:spTree>
    <p:extLst>
      <p:ext uri="{BB962C8B-B14F-4D97-AF65-F5344CB8AC3E}">
        <p14:creationId xmlns:p14="http://schemas.microsoft.com/office/powerpoint/2010/main" val="19738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32D698C-C985-4E67-8CCD-7D04BD9B6333}"/>
              </a:ext>
            </a:extLst>
          </p:cNvPr>
          <p:cNvSpPr>
            <a:spLocks noGrp="1"/>
          </p:cNvSpPr>
          <p:nvPr>
            <p:ph type="title"/>
          </p:nvPr>
        </p:nvSpPr>
        <p:spPr>
          <a:xfrm>
            <a:off x="970908" y="637046"/>
            <a:ext cx="5174207" cy="2971473"/>
          </a:xfrm>
        </p:spPr>
        <p:txBody>
          <a:bodyPr vert="horz" lIns="91440" tIns="45720" rIns="91440" bIns="45720" rtlCol="0" anchor="b">
            <a:normAutofit/>
          </a:bodyPr>
          <a:lstStyle/>
          <a:p>
            <a:r>
              <a:rPr lang="en-US" sz="6000" kern="1200">
                <a:solidFill>
                  <a:srgbClr val="FFFFFF"/>
                </a:solidFill>
                <a:latin typeface="+mj-lt"/>
                <a:ea typeface="+mj-ea"/>
                <a:cs typeface="+mj-cs"/>
              </a:rPr>
              <a:t>Possible Outcomes From the Model</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38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4" name="Content Placeholder 2">
            <a:extLst>
              <a:ext uri="{FF2B5EF4-FFF2-40B4-BE49-F238E27FC236}">
                <a16:creationId xmlns:a16="http://schemas.microsoft.com/office/drawing/2014/main" id="{CAF19B88-1EEC-4FC1-B0D9-B24128F3A21D}"/>
              </a:ext>
            </a:extLst>
          </p:cNvPr>
          <p:cNvGraphicFramePr>
            <a:graphicFrameLocks noGrp="1"/>
          </p:cNvGraphicFramePr>
          <p:nvPr>
            <p:ph idx="1"/>
            <p:extLst>
              <p:ext uri="{D42A27DB-BD31-4B8C-83A1-F6EECF244321}">
                <p14:modId xmlns:p14="http://schemas.microsoft.com/office/powerpoint/2010/main" val="21153294"/>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360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A28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a logo&#10;&#10;Description automatically generated">
            <a:extLst>
              <a:ext uri="{FF2B5EF4-FFF2-40B4-BE49-F238E27FC236}">
                <a16:creationId xmlns:a16="http://schemas.microsoft.com/office/drawing/2014/main" id="{7B1B46B2-1D4C-47F1-A9B0-011F39F5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64" y="1872360"/>
            <a:ext cx="3113280" cy="3113280"/>
          </a:xfrm>
          <a:prstGeom prst="rect">
            <a:avLst/>
          </a:prstGeom>
          <a:effectLst/>
        </p:spPr>
      </p:pic>
      <p:sp>
        <p:nvSpPr>
          <p:cNvPr id="9" name="Content Placeholder 8">
            <a:extLst>
              <a:ext uri="{FF2B5EF4-FFF2-40B4-BE49-F238E27FC236}">
                <a16:creationId xmlns:a16="http://schemas.microsoft.com/office/drawing/2014/main" id="{116B9F94-FB17-44BF-BC5E-1F3F16A0042A}"/>
              </a:ext>
            </a:extLst>
          </p:cNvPr>
          <p:cNvSpPr>
            <a:spLocks noGrp="1"/>
          </p:cNvSpPr>
          <p:nvPr>
            <p:ph idx="1"/>
          </p:nvPr>
        </p:nvSpPr>
        <p:spPr>
          <a:xfrm>
            <a:off x="5214581" y="2438400"/>
            <a:ext cx="6422848" cy="3785419"/>
          </a:xfrm>
        </p:spPr>
        <p:txBody>
          <a:bodyPr>
            <a:normAutofit/>
          </a:bodyPr>
          <a:lstStyle/>
          <a:p>
            <a:pPr marL="0" indent="0">
              <a:buNone/>
            </a:pPr>
            <a:r>
              <a:rPr lang="en-US" sz="2000" dirty="0"/>
              <a:t>Members</a:t>
            </a:r>
          </a:p>
          <a:p>
            <a:r>
              <a:rPr lang="en-US" sz="2000" b="1" dirty="0"/>
              <a:t>Name :</a:t>
            </a:r>
            <a:r>
              <a:rPr lang="en-US" sz="2000" dirty="0"/>
              <a:t> </a:t>
            </a:r>
            <a:r>
              <a:rPr lang="en-US" sz="2000" i="1" dirty="0"/>
              <a:t>Sumesh </a:t>
            </a:r>
            <a:r>
              <a:rPr lang="en-US" sz="2000" i="1" dirty="0" err="1"/>
              <a:t>Harale</a:t>
            </a:r>
            <a:r>
              <a:rPr lang="en-US" sz="2000" dirty="0"/>
              <a:t> </a:t>
            </a:r>
            <a:r>
              <a:rPr lang="en-US" sz="2000" b="1" dirty="0"/>
              <a:t>NUID :</a:t>
            </a:r>
            <a:r>
              <a:rPr lang="en-US" sz="2000" dirty="0"/>
              <a:t> </a:t>
            </a:r>
            <a:r>
              <a:rPr lang="en-US" sz="2000" i="1" dirty="0"/>
              <a:t>001069129</a:t>
            </a:r>
            <a:r>
              <a:rPr lang="en-US" sz="2000" dirty="0"/>
              <a:t> </a:t>
            </a:r>
          </a:p>
          <a:p>
            <a:r>
              <a:rPr lang="en-US" sz="2000" b="1" dirty="0"/>
              <a:t>Name :</a:t>
            </a:r>
            <a:r>
              <a:rPr lang="en-US" sz="2000" dirty="0"/>
              <a:t> </a:t>
            </a:r>
            <a:r>
              <a:rPr lang="en-US" sz="2000" i="1" dirty="0"/>
              <a:t>Krishna </a:t>
            </a:r>
            <a:r>
              <a:rPr lang="en-US" sz="2000" i="1" dirty="0" err="1"/>
              <a:t>Tejnaryan</a:t>
            </a:r>
            <a:r>
              <a:rPr lang="en-US" sz="2000" i="1" dirty="0"/>
              <a:t> Singh</a:t>
            </a:r>
            <a:r>
              <a:rPr lang="en-US" sz="2000" dirty="0"/>
              <a:t> </a:t>
            </a:r>
            <a:r>
              <a:rPr lang="en-US" sz="2000" b="1" dirty="0"/>
              <a:t>NUID :</a:t>
            </a:r>
            <a:r>
              <a:rPr lang="en-US" sz="2000" dirty="0"/>
              <a:t> </a:t>
            </a:r>
            <a:r>
              <a:rPr lang="en-US" sz="2000" i="1" dirty="0"/>
              <a:t>001028148</a:t>
            </a:r>
            <a:r>
              <a:rPr lang="en-US" sz="2000" dirty="0"/>
              <a:t> </a:t>
            </a:r>
            <a:r>
              <a:rPr lang="en-US" sz="2000" b="1" dirty="0"/>
              <a:t> </a:t>
            </a:r>
          </a:p>
          <a:p>
            <a:r>
              <a:rPr lang="en-US" sz="2000" b="1" dirty="0"/>
              <a:t>Name :</a:t>
            </a:r>
            <a:r>
              <a:rPr lang="en-US" sz="2000" dirty="0"/>
              <a:t> </a:t>
            </a:r>
            <a:r>
              <a:rPr lang="en-US" sz="2000" i="1" dirty="0"/>
              <a:t>Keshav Gupta</a:t>
            </a:r>
            <a:r>
              <a:rPr lang="en-US" sz="2000" dirty="0"/>
              <a:t> </a:t>
            </a:r>
            <a:r>
              <a:rPr lang="en-US" sz="2000" b="1" dirty="0"/>
              <a:t>NUID :</a:t>
            </a:r>
            <a:r>
              <a:rPr lang="en-US" sz="2000" dirty="0"/>
              <a:t> </a:t>
            </a:r>
            <a:r>
              <a:rPr lang="en-US" sz="2000" i="1" dirty="0"/>
              <a:t>001378461</a:t>
            </a:r>
            <a:r>
              <a:rPr lang="en-US" sz="2000" dirty="0"/>
              <a:t> </a:t>
            </a:r>
          </a:p>
          <a:p>
            <a:endParaRPr lang="en-US" sz="2000" dirty="0"/>
          </a:p>
        </p:txBody>
      </p:sp>
    </p:spTree>
    <p:extLst>
      <p:ext uri="{BB962C8B-B14F-4D97-AF65-F5344CB8AC3E}">
        <p14:creationId xmlns:p14="http://schemas.microsoft.com/office/powerpoint/2010/main" val="3259862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264A5-EB8C-47D9-81EC-5727EDCE41BC}"/>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Thank You</a:t>
            </a:r>
          </a:p>
        </p:txBody>
      </p:sp>
      <p:pic>
        <p:nvPicPr>
          <p:cNvPr id="7" name="Graphic 6" descr="Smiling Face with No Fill">
            <a:extLst>
              <a:ext uri="{FF2B5EF4-FFF2-40B4-BE49-F238E27FC236}">
                <a16:creationId xmlns:a16="http://schemas.microsoft.com/office/drawing/2014/main" id="{B124585C-63FB-477C-9E94-E90AC17E1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9180" y="307731"/>
            <a:ext cx="3997637" cy="3997637"/>
          </a:xfrm>
          <a:prstGeom prst="rect">
            <a:avLst/>
          </a:prstGeom>
        </p:spPr>
      </p:pic>
      <p:pic>
        <p:nvPicPr>
          <p:cNvPr id="5" name="Picture 4">
            <a:extLst>
              <a:ext uri="{FF2B5EF4-FFF2-40B4-BE49-F238E27FC236}">
                <a16:creationId xmlns:a16="http://schemas.microsoft.com/office/drawing/2014/main" id="{BCFC2820-5502-4C69-B3EB-918C367AB59C}"/>
              </a:ext>
            </a:extLst>
          </p:cNvPr>
          <p:cNvPicPr>
            <a:picLocks noChangeAspect="1"/>
          </p:cNvPicPr>
          <p:nvPr/>
        </p:nvPicPr>
        <p:blipFill>
          <a:blip r:embed="rId4"/>
          <a:stretch>
            <a:fillRect/>
          </a:stretch>
        </p:blipFill>
        <p:spPr>
          <a:xfrm>
            <a:off x="7145183" y="307731"/>
            <a:ext cx="3997637" cy="3997637"/>
          </a:xfrm>
          <a:prstGeom prst="rect">
            <a:avLst/>
          </a:prstGeom>
        </p:spPr>
      </p:pic>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10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247C9D-8D29-437D-AF79-91CCEE9AD95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Problem Statement</a:t>
            </a:r>
          </a:p>
        </p:txBody>
      </p:sp>
      <p:sp>
        <p:nvSpPr>
          <p:cNvPr id="3" name="Content Placeholder 2">
            <a:extLst>
              <a:ext uri="{FF2B5EF4-FFF2-40B4-BE49-F238E27FC236}">
                <a16:creationId xmlns:a16="http://schemas.microsoft.com/office/drawing/2014/main" id="{183697D5-24C6-47F4-9177-D105333423EA}"/>
              </a:ext>
            </a:extLst>
          </p:cNvPr>
          <p:cNvSpPr>
            <a:spLocks noGrp="1"/>
          </p:cNvSpPr>
          <p:nvPr>
            <p:ph idx="1"/>
          </p:nvPr>
        </p:nvSpPr>
        <p:spPr>
          <a:xfrm>
            <a:off x="1179226" y="3092970"/>
            <a:ext cx="9833548" cy="2693976"/>
          </a:xfrm>
        </p:spPr>
        <p:txBody>
          <a:bodyPr>
            <a:normAutofit/>
          </a:bodyPr>
          <a:lstStyle/>
          <a:p>
            <a:pPr marL="0" indent="0" algn="just">
              <a:buNone/>
            </a:pPr>
            <a:r>
              <a:rPr lang="en-US" sz="2000" dirty="0">
                <a:solidFill>
                  <a:srgbClr val="000000"/>
                </a:solidFill>
                <a:latin typeface="Calibri" panose="020F0502020204030204" pitchFamily="34" charset="0"/>
                <a:cs typeface="Calibri" panose="020F0502020204030204" pitchFamily="34" charset="0"/>
              </a:rPr>
              <a:t>Global Health Network System is a Java swing application which integrates data coming from all areas of healthcare system to do analytics on data of the healthcare value chain from chemical compounds to all the way to patient’s treatment and recovery. Global Health Network System maintains statistical data of an active chemical compound effective in targeting a certain gene in a disease and provides a chemical compound to the test the effectiveness in targeting other diseases that share the same gene. We believe that adopting a common global data standard and upgrading healthcare system would benefit Global Health Network system in further improvements of patient care and better preparedness for a global pandemic.</a:t>
            </a:r>
          </a:p>
          <a:p>
            <a:endParaRPr lang="en-US" sz="2000" dirty="0">
              <a:solidFill>
                <a:srgbClr val="000000"/>
              </a:solidFill>
            </a:endParaRPr>
          </a:p>
        </p:txBody>
      </p:sp>
    </p:spTree>
    <p:extLst>
      <p:ext uri="{BB962C8B-B14F-4D97-AF65-F5344CB8AC3E}">
        <p14:creationId xmlns:p14="http://schemas.microsoft.com/office/powerpoint/2010/main" val="131133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B3F99E-EC05-4477-9FB1-4B2936D80918}"/>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Approach</a:t>
            </a:r>
          </a:p>
        </p:txBody>
      </p:sp>
      <p:sp>
        <p:nvSpPr>
          <p:cNvPr id="3" name="Content Placeholder 2">
            <a:extLst>
              <a:ext uri="{FF2B5EF4-FFF2-40B4-BE49-F238E27FC236}">
                <a16:creationId xmlns:a16="http://schemas.microsoft.com/office/drawing/2014/main" id="{9A334BC3-F40E-4C4B-9C5A-5345789318C6}"/>
              </a:ext>
            </a:extLst>
          </p:cNvPr>
          <p:cNvSpPr>
            <a:spLocks noGrp="1"/>
          </p:cNvSpPr>
          <p:nvPr>
            <p:ph idx="1"/>
          </p:nvPr>
        </p:nvSpPr>
        <p:spPr>
          <a:xfrm>
            <a:off x="1179226" y="3092970"/>
            <a:ext cx="9833548" cy="2693976"/>
          </a:xfrm>
        </p:spPr>
        <p:txBody>
          <a:bodyPr>
            <a:normAutofit/>
          </a:bodyPr>
          <a:lstStyle/>
          <a:p>
            <a:pPr marL="285750" indent="-285750" algn="just"/>
            <a:r>
              <a:rPr lang="en-IN" sz="2000" dirty="0">
                <a:solidFill>
                  <a:schemeClr val="tx1"/>
                </a:solidFill>
              </a:rPr>
              <a:t>To help Global Health System integrate data coming from different sources of healthcare system. </a:t>
            </a:r>
          </a:p>
          <a:p>
            <a:pPr marL="285750" indent="-285750" algn="just"/>
            <a:r>
              <a:rPr lang="en-US" sz="2000" dirty="0">
                <a:solidFill>
                  <a:schemeClr val="tx1"/>
                </a:solidFill>
              </a:rPr>
              <a:t>To provide a common platform for global biotechnology community to focus on the development and marketing of new drugs for the treatment of disease in healthcare patients anywhere in the world</a:t>
            </a:r>
            <a:r>
              <a:rPr lang="en-IN" sz="2000" dirty="0">
                <a:solidFill>
                  <a:schemeClr val="tx1"/>
                </a:solidFill>
              </a:rPr>
              <a:t>.</a:t>
            </a:r>
          </a:p>
          <a:p>
            <a:pPr marL="285750" indent="-285750" algn="just"/>
            <a:r>
              <a:rPr lang="en-US" sz="2000" dirty="0">
                <a:solidFill>
                  <a:schemeClr val="tx1"/>
                </a:solidFill>
              </a:rPr>
              <a:t>Drug enterprise keeps tracks of the gene and their targeting chemical compound. This way, a drug manufacturer can create a new drug in the future when a new disease is occurred by combination of existing genes to avoid any delays in manufacturing a new drug.</a:t>
            </a:r>
          </a:p>
          <a:p>
            <a:endParaRPr lang="en-US" sz="2000" dirty="0">
              <a:solidFill>
                <a:srgbClr val="000000"/>
              </a:solidFill>
            </a:endParaRPr>
          </a:p>
        </p:txBody>
      </p:sp>
    </p:spTree>
    <p:extLst>
      <p:ext uri="{BB962C8B-B14F-4D97-AF65-F5344CB8AC3E}">
        <p14:creationId xmlns:p14="http://schemas.microsoft.com/office/powerpoint/2010/main" val="171158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664A163-D76F-4BC6-A490-37F77CF3D0F2}"/>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Application Focus</a:t>
            </a:r>
          </a:p>
        </p:txBody>
      </p:sp>
      <p:sp>
        <p:nvSpPr>
          <p:cNvPr id="3" name="Content Placeholder 2">
            <a:extLst>
              <a:ext uri="{FF2B5EF4-FFF2-40B4-BE49-F238E27FC236}">
                <a16:creationId xmlns:a16="http://schemas.microsoft.com/office/drawing/2014/main" id="{772A8680-C96D-4771-AF44-5A3C69A1584F}"/>
              </a:ext>
            </a:extLst>
          </p:cNvPr>
          <p:cNvSpPr>
            <a:spLocks noGrp="1"/>
          </p:cNvSpPr>
          <p:nvPr>
            <p:ph idx="1"/>
          </p:nvPr>
        </p:nvSpPr>
        <p:spPr>
          <a:xfrm>
            <a:off x="1179226" y="3092970"/>
            <a:ext cx="9833548" cy="2693976"/>
          </a:xfrm>
        </p:spPr>
        <p:txBody>
          <a:bodyPr>
            <a:normAutofit fontScale="70000" lnSpcReduction="20000"/>
          </a:bodyPr>
          <a:lstStyle/>
          <a:p>
            <a:pPr lvl="0" algn="just"/>
            <a:r>
              <a:rPr lang="en-US" sz="2900" dirty="0">
                <a:solidFill>
                  <a:schemeClr val="tx1"/>
                </a:solidFill>
              </a:rPr>
              <a:t>The application focuses to do analysis on data a network owns in all phases of healthcare value chain from chemical compounds to all the way to patient’s treatment and recovery.</a:t>
            </a:r>
          </a:p>
          <a:p>
            <a:pPr algn="just"/>
            <a:r>
              <a:rPr lang="en-IN" sz="2900" dirty="0">
                <a:solidFill>
                  <a:schemeClr val="tx1"/>
                </a:solidFill>
              </a:rPr>
              <a:t>Data management</a:t>
            </a:r>
          </a:p>
          <a:p>
            <a:pPr algn="just"/>
            <a:r>
              <a:rPr lang="en-IN" sz="2900" dirty="0">
                <a:solidFill>
                  <a:schemeClr val="tx1"/>
                </a:solidFill>
              </a:rPr>
              <a:t>Procurement – providing a method for inventory tracking</a:t>
            </a:r>
          </a:p>
          <a:p>
            <a:pPr lvl="0" algn="just"/>
            <a:r>
              <a:rPr lang="en-US" sz="2900" dirty="0">
                <a:solidFill>
                  <a:schemeClr val="tx1"/>
                </a:solidFill>
              </a:rPr>
              <a:t>Information-sharing &amp; collaboration i.e. sending the disease-related information from the hospital to the lab and lab to the drug company from there to chemical enterprise.</a:t>
            </a:r>
          </a:p>
          <a:p>
            <a:pPr lvl="0" algn="just"/>
            <a:r>
              <a:rPr lang="en-IN" sz="2900" dirty="0">
                <a:solidFill>
                  <a:schemeClr val="tx1"/>
                </a:solidFill>
              </a:rPr>
              <a:t>Provide a dashboard for the network admins to view sales of medicine, pre-dominant genes in all diseases and common diseases in a network.</a:t>
            </a:r>
          </a:p>
          <a:p>
            <a:pPr algn="just"/>
            <a:endParaRPr lang="en-US" sz="2000" dirty="0">
              <a:solidFill>
                <a:srgbClr val="000000"/>
              </a:solidFill>
            </a:endParaRPr>
          </a:p>
        </p:txBody>
      </p:sp>
    </p:spTree>
    <p:extLst>
      <p:ext uri="{BB962C8B-B14F-4D97-AF65-F5344CB8AC3E}">
        <p14:creationId xmlns:p14="http://schemas.microsoft.com/office/powerpoint/2010/main" val="189508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0E9BC52-3C4C-4F08-8CAF-450F9761C2E6}"/>
              </a:ext>
            </a:extLst>
          </p:cNvPr>
          <p:cNvSpPr>
            <a:spLocks noGrp="1"/>
          </p:cNvSpPr>
          <p:nvPr>
            <p:ph type="title"/>
          </p:nvPr>
        </p:nvSpPr>
        <p:spPr>
          <a:xfrm>
            <a:off x="1179226" y="826680"/>
            <a:ext cx="9539574" cy="773519"/>
          </a:xfrm>
        </p:spPr>
        <p:txBody>
          <a:bodyPr>
            <a:normAutofit/>
          </a:bodyPr>
          <a:lstStyle/>
          <a:p>
            <a:pPr algn="ctr"/>
            <a:r>
              <a:rPr lang="en-US" sz="4000" dirty="0">
                <a:solidFill>
                  <a:srgbClr val="FFFFFF"/>
                </a:solidFill>
              </a:rPr>
              <a:t>Architecture Diagram</a:t>
            </a:r>
          </a:p>
        </p:txBody>
      </p:sp>
      <p:pic>
        <p:nvPicPr>
          <p:cNvPr id="5" name="Content Placeholder 4" descr="A close up of text on a white background&#10;&#10;Description automatically generated">
            <a:extLst>
              <a:ext uri="{FF2B5EF4-FFF2-40B4-BE49-F238E27FC236}">
                <a16:creationId xmlns:a16="http://schemas.microsoft.com/office/drawing/2014/main" id="{629557E8-A63A-4467-9845-CAEA77019D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999" y="1600199"/>
            <a:ext cx="11201095" cy="4817533"/>
          </a:xfrm>
        </p:spPr>
      </p:pic>
    </p:spTree>
    <p:extLst>
      <p:ext uri="{BB962C8B-B14F-4D97-AF65-F5344CB8AC3E}">
        <p14:creationId xmlns:p14="http://schemas.microsoft.com/office/powerpoint/2010/main" val="424108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03876-9537-48DE-AA74-712A34426E16}"/>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a:t>Object Model</a:t>
            </a:r>
          </a:p>
        </p:txBody>
      </p:sp>
      <p:sp>
        <p:nvSpPr>
          <p:cNvPr id="20" name="Rectangle 1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automatically generated">
            <a:extLst>
              <a:ext uri="{FF2B5EF4-FFF2-40B4-BE49-F238E27FC236}">
                <a16:creationId xmlns:a16="http://schemas.microsoft.com/office/drawing/2014/main" id="{AA435943-419C-4642-B910-5AC7947047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496"/>
          <a:stretch/>
        </p:blipFill>
        <p:spPr>
          <a:xfrm>
            <a:off x="733507" y="666728"/>
            <a:ext cx="5536001" cy="5465791"/>
          </a:xfrm>
          <a:prstGeom prst="rect">
            <a:avLst/>
          </a:prstGeom>
        </p:spPr>
      </p:pic>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997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23B4A-F958-443D-8A10-73FD1C0D6F0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Doctor Work Area</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AA0A8188-13ED-44F1-B56B-375E6C7DC6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998" r="11444" b="1"/>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77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388532-C929-4BDB-95E4-C4C8675B84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42" r="6136" b="-1"/>
          <a:stretch/>
        </p:blipFill>
        <p:spPr>
          <a:xfrm>
            <a:off x="20" y="10"/>
            <a:ext cx="12191980" cy="6857990"/>
          </a:xfrm>
          <a:prstGeom prst="rect">
            <a:avLst/>
          </a:prstGeom>
        </p:spPr>
      </p:pic>
    </p:spTree>
    <p:extLst>
      <p:ext uri="{BB962C8B-B14F-4D97-AF65-F5344CB8AC3E}">
        <p14:creationId xmlns:p14="http://schemas.microsoft.com/office/powerpoint/2010/main" val="4068964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9DD3EF57463B43BCC17C336A6CF25F" ma:contentTypeVersion="10" ma:contentTypeDescription="Create a new document." ma:contentTypeScope="" ma:versionID="6fb0c47a2b66c9f5c654cf3b8d3c2b15">
  <xsd:schema xmlns:xsd="http://www.w3.org/2001/XMLSchema" xmlns:xs="http://www.w3.org/2001/XMLSchema" xmlns:p="http://schemas.microsoft.com/office/2006/metadata/properties" xmlns:ns3="20292182-6b98-48fe-a207-a01b7ef32d92" targetNamespace="http://schemas.microsoft.com/office/2006/metadata/properties" ma:root="true" ma:fieldsID="a230e3ed67c6b5c1f2074ab68bfbb97c" ns3:_="">
    <xsd:import namespace="20292182-6b98-48fe-a207-a01b7ef32d9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92182-6b98-48fe-a207-a01b7ef32d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7CBC8E-C548-4875-AF7E-61CAB8E0D2BE}">
  <ds:schemaRefs>
    <ds:schemaRef ds:uri="20292182-6b98-48fe-a207-a01b7ef32d92"/>
    <ds:schemaRef ds:uri="http://purl.org/dc/elements/1.1/"/>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C1E607B7-37BB-4EF7-9058-1DB05CDC5235}">
  <ds:schemaRefs>
    <ds:schemaRef ds:uri="http://schemas.microsoft.com/sharepoint/v3/contenttype/forms"/>
  </ds:schemaRefs>
</ds:datastoreItem>
</file>

<file path=customXml/itemProps3.xml><?xml version="1.0" encoding="utf-8"?>
<ds:datastoreItem xmlns:ds="http://schemas.openxmlformats.org/officeDocument/2006/customXml" ds:itemID="{22AC7990-3F8C-42FA-B115-0F2807BDC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292182-6b98-48fe-a207-a01b7ef32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429</Words>
  <Application>Microsoft Office PowerPoint</Application>
  <PresentationFormat>Widescreen</PresentationFormat>
  <Paragraphs>33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An Ecosystem designed to help the global healthcare community.  </vt:lpstr>
      <vt:lpstr>Contents:</vt:lpstr>
      <vt:lpstr>Problem Statement</vt:lpstr>
      <vt:lpstr>Approach</vt:lpstr>
      <vt:lpstr>Application Focus</vt:lpstr>
      <vt:lpstr>Architecture Diagram</vt:lpstr>
      <vt:lpstr>Object Model</vt:lpstr>
      <vt:lpstr>Doctor Work Area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Analytical Part</vt:lpstr>
      <vt:lpstr>PowerPoint Presentation</vt:lpstr>
      <vt:lpstr>PowerPoint Presentation</vt:lpstr>
      <vt:lpstr>PowerPoint Presentation</vt:lpstr>
      <vt:lpstr>Possible Outcomes From the Model</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Ecosystem designed to help the global healthcare community.</dc:title>
  <dc:creator>keshav gupta</dc:creator>
  <cp:lastModifiedBy>keshav gupta</cp:lastModifiedBy>
  <cp:revision>1</cp:revision>
  <dcterms:created xsi:type="dcterms:W3CDTF">2020-04-21T20:44:09Z</dcterms:created>
  <dcterms:modified xsi:type="dcterms:W3CDTF">2020-04-21T20:51:52Z</dcterms:modified>
</cp:coreProperties>
</file>