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F3B7A83-629E-446A-A79A-E13DBE36DE38}" type="datetimeFigureOut">
              <a:rPr lang="en-US" smtClean="0"/>
              <a:t>4/17/2023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85EDC04-7C57-4090-ADF3-B867FE8437E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F3B7A83-629E-446A-A79A-E13DBE36DE38}" type="datetimeFigureOut">
              <a:rPr lang="en-US" smtClean="0"/>
              <a:t>4/17/2023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85EDC04-7C57-4090-ADF3-B867FE8437E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F3B7A83-629E-446A-A79A-E13DBE36DE38}" type="datetimeFigureOut">
              <a:rPr lang="en-US" smtClean="0"/>
              <a:t>4/17/2023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85EDC04-7C57-4090-ADF3-B867FE8437E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F3B7A83-629E-446A-A79A-E13DBE36DE38}" type="datetimeFigureOut">
              <a:rPr lang="en-US" smtClean="0"/>
              <a:t>4/17/2023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85EDC04-7C57-4090-ADF3-B867FE8437ED}"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F3B7A83-629E-446A-A79A-E13DBE36DE38}" type="datetimeFigureOut">
              <a:rPr lang="en-US" smtClean="0"/>
              <a:t>4/17/2023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85EDC04-7C57-4090-ADF3-B867FE8437ED}"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F3B7A83-629E-446A-A79A-E13DBE36DE38}" type="datetimeFigureOut">
              <a:rPr lang="en-US" smtClean="0"/>
              <a:t>4/17/2023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85EDC04-7C57-4090-ADF3-B867FE8437ED}"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F3B7A83-629E-446A-A79A-E13DBE36DE38}" type="datetimeFigureOut">
              <a:rPr lang="en-US" smtClean="0"/>
              <a:t>4/17/2023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85EDC04-7C57-4090-ADF3-B867FE8437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F3B7A83-629E-446A-A79A-E13DBE36DE38}" type="datetimeFigureOut">
              <a:rPr lang="en-US" smtClean="0"/>
              <a:t>4/17/2023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85EDC04-7C57-4090-ADF3-B867FE8437ED}"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F3B7A83-629E-446A-A79A-E13DBE36DE38}" type="datetimeFigureOut">
              <a:rPr lang="en-US" smtClean="0"/>
              <a:t>4/17/2023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85EDC04-7C57-4090-ADF3-B867FE8437E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F3B7A83-629E-446A-A79A-E13DBE36DE38}" type="datetimeFigureOut">
              <a:rPr lang="en-US" smtClean="0"/>
              <a:t>4/17/2023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85EDC04-7C57-4090-ADF3-B867FE8437E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F3B7A83-629E-446A-A79A-E13DBE36DE38}" type="datetimeFigureOut">
              <a:rPr lang="en-US" smtClean="0"/>
              <a:t>4/17/2023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85EDC04-7C57-4090-ADF3-B867FE8437ED}"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F3B7A83-629E-446A-A79A-E13DBE36DE38}" type="datetimeFigureOut">
              <a:rPr lang="en-US" smtClean="0"/>
              <a:t>4/17/2023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85EDC04-7C57-4090-ADF3-B867FE8437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mn-lt"/>
                <a:cs typeface="Arial" pitchFamily="34" charset="0"/>
              </a:rPr>
              <a:t>LEAD SCORE CASE STUDY</a:t>
            </a:r>
            <a:endParaRPr lang="en-US" dirty="0">
              <a:latin typeface="+mn-lt"/>
              <a:cs typeface="Arial" pitchFamily="34" charset="0"/>
            </a:endParaRP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ctr">
              <a:buFont typeface="Wingdings" pitchFamily="2" charset="2"/>
              <a:buChar char="q"/>
            </a:pPr>
            <a:r>
              <a:rPr lang="en-US" sz="2000" dirty="0" smtClean="0"/>
              <a:t>Trade-off curve between precision and recall</a:t>
            </a:r>
          </a:p>
          <a:p>
            <a:pPr algn="ctr">
              <a:buFont typeface="Wingdings" pitchFamily="2" charset="2"/>
              <a:buChar char="q"/>
            </a:pPr>
            <a:endParaRPr lang="en-US" sz="2000" dirty="0" smtClean="0"/>
          </a:p>
          <a:p>
            <a:pPr algn="ctr">
              <a:buFont typeface="Wingdings" pitchFamily="2" charset="2"/>
              <a:buChar char="q"/>
            </a:pPr>
            <a:endParaRPr lang="en-US" sz="2000" dirty="0"/>
          </a:p>
        </p:txBody>
      </p:sp>
      <p:sp>
        <p:nvSpPr>
          <p:cNvPr id="3" name="Title 2"/>
          <p:cNvSpPr>
            <a:spLocks noGrp="1"/>
          </p:cNvSpPr>
          <p:nvPr>
            <p:ph type="title"/>
          </p:nvPr>
        </p:nvSpPr>
        <p:spPr/>
        <p:txBody>
          <a:bodyPr/>
          <a:lstStyle/>
          <a:p>
            <a:r>
              <a:rPr lang="en-US" dirty="0" smtClean="0"/>
              <a:t>ROC CURVE</a:t>
            </a:r>
            <a:endParaRPr lang="en-US" dirty="0"/>
          </a:p>
        </p:txBody>
      </p:sp>
      <p:pic>
        <p:nvPicPr>
          <p:cNvPr id="4" name="Picture 3" descr="Screenshot (830).png"/>
          <p:cNvPicPr>
            <a:picLocks noChangeAspect="1"/>
          </p:cNvPicPr>
          <p:nvPr/>
        </p:nvPicPr>
        <p:blipFill>
          <a:blip r:embed="rId2" cstate="print"/>
          <a:stretch>
            <a:fillRect/>
          </a:stretch>
        </p:blipFill>
        <p:spPr>
          <a:xfrm>
            <a:off x="1547664" y="2132856"/>
            <a:ext cx="6468378" cy="38884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837).png"/>
          <p:cNvPicPr>
            <a:picLocks noGrp="1" noChangeAspect="1"/>
          </p:cNvPicPr>
          <p:nvPr>
            <p:ph idx="1"/>
          </p:nvPr>
        </p:nvPicPr>
        <p:blipFill>
          <a:blip r:embed="rId2" cstate="print"/>
          <a:stretch>
            <a:fillRect/>
          </a:stretch>
        </p:blipFill>
        <p:spPr>
          <a:xfrm>
            <a:off x="3635896" y="3717032"/>
            <a:ext cx="5356168" cy="2869778"/>
          </a:xfrm>
        </p:spPr>
      </p:pic>
      <p:sp>
        <p:nvSpPr>
          <p:cNvPr id="3" name="Title 2"/>
          <p:cNvSpPr>
            <a:spLocks noGrp="1"/>
          </p:cNvSpPr>
          <p:nvPr>
            <p:ph type="title"/>
          </p:nvPr>
        </p:nvSpPr>
        <p:spPr/>
        <p:txBody>
          <a:bodyPr/>
          <a:lstStyle/>
          <a:p>
            <a:r>
              <a:rPr lang="en-US" dirty="0" smtClean="0"/>
              <a:t>FINAL PREDICTION</a:t>
            </a:r>
            <a:endParaRPr lang="en-US" dirty="0"/>
          </a:p>
        </p:txBody>
      </p:sp>
      <p:sp>
        <p:nvSpPr>
          <p:cNvPr id="6" name="TextBox 5"/>
          <p:cNvSpPr txBox="1"/>
          <p:nvPr/>
        </p:nvSpPr>
        <p:spPr>
          <a:xfrm>
            <a:off x="395536" y="1340768"/>
            <a:ext cx="5044971" cy="2308324"/>
          </a:xfrm>
          <a:prstGeom prst="rect">
            <a:avLst/>
          </a:prstGeom>
          <a:noFill/>
        </p:spPr>
        <p:txBody>
          <a:bodyPr wrap="none" rtlCol="0">
            <a:spAutoFit/>
          </a:bodyPr>
          <a:lstStyle/>
          <a:p>
            <a:pPr>
              <a:buFont typeface="Wingdings" pitchFamily="2" charset="2"/>
              <a:buChar char="q"/>
            </a:pPr>
            <a:r>
              <a:rPr lang="en-US" dirty="0" smtClean="0">
                <a:latin typeface="Arial" pitchFamily="34" charset="0"/>
                <a:cs typeface="Arial" pitchFamily="34" charset="0"/>
              </a:rPr>
              <a:t>Splitting the data into training and testing sets</a:t>
            </a:r>
          </a:p>
          <a:p>
            <a:pPr>
              <a:buFont typeface="Wingdings" pitchFamily="2" charset="2"/>
              <a:buChar char="q"/>
            </a:pPr>
            <a:endParaRPr lang="en-US" dirty="0" smtClean="0">
              <a:latin typeface="Arial" pitchFamily="34" charset="0"/>
              <a:cs typeface="Arial" pitchFamily="34" charset="0"/>
            </a:endParaRPr>
          </a:p>
          <a:p>
            <a:pPr>
              <a:buFont typeface="Wingdings" pitchFamily="2" charset="2"/>
              <a:buChar char="q"/>
            </a:pPr>
            <a:r>
              <a:rPr lang="en-US" dirty="0" smtClean="0">
                <a:latin typeface="Arial" pitchFamily="34" charset="0"/>
                <a:cs typeface="Arial" pitchFamily="34" charset="0"/>
              </a:rPr>
              <a:t>Use RFE for feature selection</a:t>
            </a:r>
          </a:p>
          <a:p>
            <a:pPr>
              <a:buFont typeface="Wingdings" pitchFamily="2" charset="2"/>
              <a:buChar char="q"/>
            </a:pPr>
            <a:endParaRPr lang="en-US" dirty="0">
              <a:latin typeface="Arial" pitchFamily="34" charset="0"/>
              <a:cs typeface="Arial" pitchFamily="34" charset="0"/>
            </a:endParaRPr>
          </a:p>
          <a:p>
            <a:pPr>
              <a:buFont typeface="Wingdings" pitchFamily="2" charset="2"/>
              <a:buChar char="q"/>
            </a:pPr>
            <a:r>
              <a:rPr lang="en-US" dirty="0" smtClean="0">
                <a:latin typeface="Arial" pitchFamily="34" charset="0"/>
                <a:cs typeface="Arial" pitchFamily="34" charset="0"/>
              </a:rPr>
              <a:t>Prediction on test data set</a:t>
            </a:r>
          </a:p>
          <a:p>
            <a:pPr>
              <a:buFont typeface="Wingdings" pitchFamily="2" charset="2"/>
              <a:buChar char="q"/>
            </a:pPr>
            <a:endParaRPr lang="en-US" dirty="0">
              <a:latin typeface="Arial" pitchFamily="34" charset="0"/>
              <a:cs typeface="Arial" pitchFamily="34" charset="0"/>
            </a:endParaRPr>
          </a:p>
          <a:p>
            <a:pPr>
              <a:buFont typeface="Wingdings" pitchFamily="2" charset="2"/>
              <a:buChar char="q"/>
            </a:pPr>
            <a:r>
              <a:rPr lang="en-US" dirty="0" smtClean="0">
                <a:latin typeface="Arial" pitchFamily="34" charset="0"/>
                <a:cs typeface="Arial" pitchFamily="34" charset="0"/>
              </a:rPr>
              <a:t>Overall accuracy 51%</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q"/>
            </a:pPr>
            <a:r>
              <a:rPr lang="en-US" sz="1800" dirty="0" smtClean="0">
                <a:latin typeface="Arial" pitchFamily="34" charset="0"/>
                <a:cs typeface="Arial" pitchFamily="34" charset="0"/>
              </a:rPr>
              <a:t>It was found that the variables that mattered the most in the potential buyers are (In descending order) :</a:t>
            </a:r>
          </a:p>
          <a:p>
            <a:pPr>
              <a:buFont typeface="Wingdings" pitchFamily="2" charset="2"/>
              <a:buChar char="q"/>
            </a:pPr>
            <a:r>
              <a:rPr lang="en-US" sz="1800" dirty="0" smtClean="0">
                <a:latin typeface="Arial" pitchFamily="34" charset="0"/>
                <a:cs typeface="Arial" pitchFamily="34" charset="0"/>
              </a:rPr>
              <a:t>The total time spend on the Website.</a:t>
            </a:r>
          </a:p>
          <a:p>
            <a:pPr>
              <a:buFont typeface="Wingdings" pitchFamily="2" charset="2"/>
              <a:buChar char="q"/>
            </a:pPr>
            <a:r>
              <a:rPr lang="en-US" sz="1800" dirty="0" smtClean="0">
                <a:latin typeface="Arial" pitchFamily="34" charset="0"/>
                <a:cs typeface="Arial" pitchFamily="34" charset="0"/>
              </a:rPr>
              <a:t>Total number of visits</a:t>
            </a:r>
            <a:r>
              <a:rPr lang="en-US" sz="1800" dirty="0" smtClean="0">
                <a:latin typeface="Arial" pitchFamily="34" charset="0"/>
                <a:cs typeface="Arial" pitchFamily="34" charset="0"/>
              </a:rPr>
              <a:t>.</a:t>
            </a:r>
          </a:p>
          <a:p>
            <a:pPr>
              <a:buFont typeface="Wingdings" pitchFamily="2" charset="2"/>
              <a:buChar char="q"/>
            </a:pPr>
            <a:endParaRPr lang="en-US" sz="1800" dirty="0" smtClean="0">
              <a:latin typeface="Arial" pitchFamily="34" charset="0"/>
              <a:cs typeface="Arial" pitchFamily="34" charset="0"/>
            </a:endParaRPr>
          </a:p>
          <a:p>
            <a:pPr>
              <a:buFont typeface="Wingdings" pitchFamily="2" charset="2"/>
              <a:buChar char="q"/>
            </a:pPr>
            <a:r>
              <a:rPr lang="en-US" sz="1800" dirty="0" smtClean="0">
                <a:latin typeface="Arial" pitchFamily="34" charset="0"/>
                <a:cs typeface="Arial" pitchFamily="34" charset="0"/>
              </a:rPr>
              <a:t>Logistic Regression:</a:t>
            </a:r>
          </a:p>
          <a:p>
            <a:pPr>
              <a:buFont typeface="Wingdings" pitchFamily="2" charset="2"/>
              <a:buChar char="q"/>
            </a:pPr>
            <a:r>
              <a:rPr lang="en-US" sz="1800" dirty="0" smtClean="0">
                <a:latin typeface="Arial" pitchFamily="34" charset="0"/>
                <a:cs typeface="Arial" pitchFamily="34" charset="0"/>
              </a:rPr>
              <a:t>The threshold has been selected from sensitivity, Accuracy, specificity, recall curves and precision</a:t>
            </a:r>
          </a:p>
          <a:p>
            <a:pPr>
              <a:buFont typeface="Wingdings" pitchFamily="2" charset="2"/>
              <a:buChar char="q"/>
            </a:pPr>
            <a:endParaRPr lang="en-US" sz="1800" dirty="0" smtClean="0">
              <a:latin typeface="Arial" pitchFamily="34" charset="0"/>
              <a:cs typeface="Arial" pitchFamily="34" charset="0"/>
            </a:endParaRPr>
          </a:p>
          <a:p>
            <a:pPr>
              <a:buFont typeface="Wingdings" pitchFamily="2" charset="2"/>
              <a:buChar char="q"/>
            </a:pPr>
            <a:r>
              <a:rPr lang="en-US" sz="1800" dirty="0" smtClean="0">
                <a:latin typeface="Arial" pitchFamily="34" charset="0"/>
                <a:cs typeface="Arial" pitchFamily="34" charset="0"/>
              </a:rPr>
              <a:t>Sensitivity = 42%</a:t>
            </a:r>
          </a:p>
          <a:p>
            <a:pPr>
              <a:buFont typeface="Wingdings" pitchFamily="2" charset="2"/>
              <a:buChar char="q"/>
            </a:pPr>
            <a:r>
              <a:rPr lang="en-US" sz="1800" dirty="0" smtClean="0">
                <a:latin typeface="Arial" pitchFamily="34" charset="0"/>
                <a:cs typeface="Arial" pitchFamily="34" charset="0"/>
              </a:rPr>
              <a:t>Precision = 37%</a:t>
            </a:r>
          </a:p>
          <a:p>
            <a:pPr>
              <a:buFont typeface="Wingdings" pitchFamily="2" charset="2"/>
              <a:buChar char="q"/>
            </a:pPr>
            <a:r>
              <a:rPr lang="en-US" sz="1800" dirty="0" smtClean="0">
                <a:latin typeface="Arial" pitchFamily="34" charset="0"/>
                <a:cs typeface="Arial" pitchFamily="34" charset="0"/>
              </a:rPr>
              <a:t>Recall = 42%</a:t>
            </a:r>
            <a:endParaRPr lang="en-US" sz="1800" dirty="0" smtClean="0">
              <a:latin typeface="Arial" pitchFamily="34" charset="0"/>
              <a:cs typeface="Arial" pitchFamily="34" charset="0"/>
            </a:endParaRPr>
          </a:p>
          <a:p>
            <a:pPr>
              <a:buNone/>
            </a:pPr>
            <a:endParaRPr lang="en-US" dirty="0" smtClean="0"/>
          </a:p>
        </p:txBody>
      </p:sp>
      <p:sp>
        <p:nvSpPr>
          <p:cNvPr id="3" name="Title 2"/>
          <p:cNvSpPr>
            <a:spLocks noGrp="1"/>
          </p:cNvSpPr>
          <p:nvPr>
            <p:ph type="title"/>
          </p:nvPr>
        </p:nvSpPr>
        <p:spPr/>
        <p:txBody>
          <a:bodyPr/>
          <a:lstStyle/>
          <a:p>
            <a:r>
              <a:rPr lang="en-US" dirty="0" smtClean="0"/>
              <a:t>CONCLUSION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q"/>
            </a:pPr>
            <a:r>
              <a:rPr lang="en-US" dirty="0" smtClean="0"/>
              <a:t> </a:t>
            </a:r>
            <a:r>
              <a:rPr lang="en-US" sz="1800" dirty="0" smtClean="0">
                <a:latin typeface="Arial" pitchFamily="34" charset="0"/>
                <a:cs typeface="Arial" pitchFamily="34" charset="0"/>
              </a:rPr>
              <a:t>An Education </a:t>
            </a:r>
            <a:r>
              <a:rPr lang="en-US" sz="1800" dirty="0" smtClean="0">
                <a:latin typeface="Arial" pitchFamily="34" charset="0"/>
                <a:cs typeface="Arial" pitchFamily="34" charset="0"/>
              </a:rPr>
              <a:t>company named X </a:t>
            </a:r>
            <a:r>
              <a:rPr lang="en-US" sz="1800" dirty="0" smtClean="0">
                <a:latin typeface="Arial" pitchFamily="34" charset="0"/>
                <a:cs typeface="Arial" pitchFamily="34" charset="0"/>
              </a:rPr>
              <a:t>Education, which </a:t>
            </a:r>
            <a:r>
              <a:rPr lang="en-US" sz="1800" dirty="0" smtClean="0">
                <a:latin typeface="Arial" pitchFamily="34" charset="0"/>
                <a:cs typeface="Arial" pitchFamily="34" charset="0"/>
              </a:rPr>
              <a:t>sells online courses to </a:t>
            </a:r>
            <a:r>
              <a:rPr lang="en-US" sz="1800" dirty="0" smtClean="0">
                <a:latin typeface="Arial" pitchFamily="34" charset="0"/>
                <a:cs typeface="Arial" pitchFamily="34" charset="0"/>
              </a:rPr>
              <a:t>industry </a:t>
            </a:r>
            <a:r>
              <a:rPr lang="en-US" sz="1800" dirty="0" smtClean="0">
                <a:latin typeface="Arial" pitchFamily="34" charset="0"/>
                <a:cs typeface="Arial" pitchFamily="34" charset="0"/>
              </a:rPr>
              <a:t>professionals. The problem statement which was given to us was to determine </a:t>
            </a:r>
            <a:r>
              <a:rPr lang="en-US" sz="1800" dirty="0" smtClean="0">
                <a:latin typeface="Arial" pitchFamily="34" charset="0"/>
                <a:cs typeface="Arial" pitchFamily="34" charset="0"/>
              </a:rPr>
              <a:t>lead </a:t>
            </a:r>
            <a:r>
              <a:rPr lang="en-US" sz="1800" dirty="0" smtClean="0">
                <a:latin typeface="Arial" pitchFamily="34" charset="0"/>
                <a:cs typeface="Arial" pitchFamily="34" charset="0"/>
              </a:rPr>
              <a:t>scores which represent the conversion index for a particular lead whether given </a:t>
            </a:r>
            <a:r>
              <a:rPr lang="en-US" sz="1800" dirty="0" smtClean="0">
                <a:latin typeface="Arial" pitchFamily="34" charset="0"/>
                <a:cs typeface="Arial" pitchFamily="34" charset="0"/>
              </a:rPr>
              <a:t>lead </a:t>
            </a:r>
            <a:r>
              <a:rPr lang="en-US" sz="1800" dirty="0" smtClean="0">
                <a:latin typeface="Arial" pitchFamily="34" charset="0"/>
                <a:cs typeface="Arial" pitchFamily="34" charset="0"/>
              </a:rPr>
              <a:t>would become a potential customer.</a:t>
            </a:r>
          </a:p>
          <a:p>
            <a:pPr>
              <a:buFont typeface="Wingdings" pitchFamily="2" charset="2"/>
              <a:buChar char="q"/>
            </a:pPr>
            <a:endParaRPr lang="en-US" sz="1800" dirty="0" smtClean="0">
              <a:latin typeface="Arial" pitchFamily="34" charset="0"/>
              <a:cs typeface="Arial" pitchFamily="34" charset="0"/>
            </a:endParaRPr>
          </a:p>
          <a:p>
            <a:pPr>
              <a:buFont typeface="Wingdings" pitchFamily="2" charset="2"/>
              <a:buChar char="q"/>
            </a:pPr>
            <a:r>
              <a:rPr lang="en-US" sz="1800" dirty="0" smtClean="0">
                <a:latin typeface="Arial" pitchFamily="34" charset="0"/>
                <a:cs typeface="Arial" pitchFamily="34" charset="0"/>
              </a:rPr>
              <a:t>On </a:t>
            </a:r>
            <a:r>
              <a:rPr lang="en-US" sz="1800" dirty="0" smtClean="0">
                <a:latin typeface="Arial" pitchFamily="34" charset="0"/>
                <a:cs typeface="Arial" pitchFamily="34" charset="0"/>
              </a:rPr>
              <a:t>any given day, many professionals who are interested in the courses land on their website and browse for courses. </a:t>
            </a:r>
            <a:endParaRPr lang="en-US" sz="1800" dirty="0" smtClean="0">
              <a:latin typeface="Arial" pitchFamily="34" charset="0"/>
              <a:cs typeface="Arial" pitchFamily="34" charset="0"/>
            </a:endParaRPr>
          </a:p>
          <a:p>
            <a:pPr>
              <a:buFont typeface="Wingdings" pitchFamily="2" charset="2"/>
              <a:buChar char="q"/>
            </a:pPr>
            <a:endParaRPr lang="en-US" sz="1800" dirty="0" smtClean="0">
              <a:latin typeface="Arial" pitchFamily="34" charset="0"/>
              <a:cs typeface="Arial" pitchFamily="34" charset="0"/>
            </a:endParaRPr>
          </a:p>
          <a:p>
            <a:pPr>
              <a:buFont typeface="Wingdings" pitchFamily="2" charset="2"/>
              <a:buChar char="q"/>
            </a:pPr>
            <a:r>
              <a:rPr lang="en-US" sz="1800" dirty="0" smtClean="0">
                <a:latin typeface="Arial" pitchFamily="34" charset="0"/>
                <a:cs typeface="Arial" pitchFamily="34" charset="0"/>
              </a:rPr>
              <a:t>The company markets its courses on several websites and search engines like Google. Once these people land on the website, they might browse the courses or fill up a form for the course or watch some videos.</a:t>
            </a:r>
            <a:endParaRPr lang="en-US" sz="1800" dirty="0">
              <a:latin typeface="Arial" pitchFamily="34" charset="0"/>
              <a:cs typeface="Arial" pitchFamily="34" charset="0"/>
            </a:endParaRPr>
          </a:p>
        </p:txBody>
      </p:sp>
      <p:sp>
        <p:nvSpPr>
          <p:cNvPr id="2" name="Title 1"/>
          <p:cNvSpPr>
            <a:spLocks noGrp="1"/>
          </p:cNvSpPr>
          <p:nvPr>
            <p:ph type="title"/>
          </p:nvPr>
        </p:nvSpPr>
        <p:spPr/>
        <p:txBody>
          <a:bodyPr/>
          <a:lstStyle/>
          <a:p>
            <a:r>
              <a:rPr lang="en-US" dirty="0" smtClean="0"/>
              <a:t>PROBLEM STATEMENT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q"/>
            </a:pPr>
            <a:r>
              <a:rPr lang="en-US" sz="1800" dirty="0" smtClean="0">
                <a:latin typeface="Arial" pitchFamily="34" charset="0"/>
                <a:cs typeface="Arial" pitchFamily="34" charset="0"/>
              </a:rPr>
              <a:t>We </a:t>
            </a:r>
            <a:r>
              <a:rPr lang="en-US" sz="1800" dirty="0" smtClean="0">
                <a:latin typeface="Arial" pitchFamily="34" charset="0"/>
                <a:cs typeface="Arial" pitchFamily="34" charset="0"/>
              </a:rPr>
              <a:t>have been provided with a leads dataset from the past with around 9000 data points. This dataset consists of various attributes such as Lead Source, Total Time Spent on Website, Total Visits, Last Activity, etc. which may or may not be useful in ultimately deciding whether a lead will be converted or not. The target variable, in this case, is the column ‘Converted’ which tells whether a past lead was converted or not wherein 1 means it was converted and 0 means it wasn’t </a:t>
            </a:r>
            <a:r>
              <a:rPr lang="en-US" sz="1800" dirty="0" smtClean="0">
                <a:latin typeface="Arial" pitchFamily="34" charset="0"/>
                <a:cs typeface="Arial" pitchFamily="34" charset="0"/>
              </a:rPr>
              <a:t>converted.</a:t>
            </a:r>
          </a:p>
          <a:p>
            <a:pPr>
              <a:buFont typeface="Wingdings" pitchFamily="2" charset="2"/>
              <a:buChar char="q"/>
            </a:pPr>
            <a:endParaRPr lang="en-US" sz="1800" dirty="0" smtClean="0">
              <a:latin typeface="Arial" pitchFamily="34" charset="0"/>
              <a:cs typeface="Arial" pitchFamily="34" charset="0"/>
            </a:endParaRPr>
          </a:p>
          <a:p>
            <a:pPr>
              <a:buFont typeface="Wingdings" pitchFamily="2" charset="2"/>
              <a:buChar char="q"/>
            </a:pPr>
            <a:r>
              <a:rPr lang="en-US" sz="1800" dirty="0" smtClean="0">
                <a:latin typeface="Arial" pitchFamily="34" charset="0"/>
                <a:cs typeface="Arial" pitchFamily="34" charset="0"/>
              </a:rPr>
              <a:t>The company has provided the data of previous conversions and non- conversions </a:t>
            </a:r>
            <a:r>
              <a:rPr lang="en-US" sz="1800" dirty="0" smtClean="0">
                <a:latin typeface="Arial" pitchFamily="34" charset="0"/>
                <a:cs typeface="Arial" pitchFamily="34" charset="0"/>
              </a:rPr>
              <a:t>along </a:t>
            </a:r>
            <a:r>
              <a:rPr lang="en-US" sz="1800" dirty="0" smtClean="0">
                <a:latin typeface="Arial" pitchFamily="34" charset="0"/>
                <a:cs typeface="Arial" pitchFamily="34" charset="0"/>
              </a:rPr>
              <a:t>with other parametric variables of each lead. using these variables we are building </a:t>
            </a:r>
            <a:r>
              <a:rPr lang="en-US" sz="1800" dirty="0" smtClean="0">
                <a:latin typeface="Arial" pitchFamily="34" charset="0"/>
                <a:cs typeface="Arial" pitchFamily="34" charset="0"/>
              </a:rPr>
              <a:t>a </a:t>
            </a:r>
            <a:r>
              <a:rPr lang="en-US" sz="1800" dirty="0" smtClean="0">
                <a:latin typeface="Arial" pitchFamily="34" charset="0"/>
                <a:cs typeface="Arial" pitchFamily="34" charset="0"/>
              </a:rPr>
              <a:t>logistic regression model.</a:t>
            </a:r>
          </a:p>
          <a:p>
            <a:endParaRPr lang="en-US" sz="1800" dirty="0"/>
          </a:p>
        </p:txBody>
      </p:sp>
      <p:sp>
        <p:nvSpPr>
          <p:cNvPr id="3" name="Title 2"/>
          <p:cNvSpPr>
            <a:spLocks noGrp="1"/>
          </p:cNvSpPr>
          <p:nvPr>
            <p:ph type="title"/>
          </p:nvPr>
        </p:nvSpPr>
        <p:spPr/>
        <p:txBody>
          <a:bodyPr/>
          <a:lstStyle/>
          <a:p>
            <a:r>
              <a:rPr lang="en-US" dirty="0" smtClean="0"/>
              <a:t>PROVIDED DATA</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q"/>
            </a:pPr>
            <a:r>
              <a:rPr lang="en-US" sz="2400" dirty="0" smtClean="0">
                <a:latin typeface="Arial" pitchFamily="34" charset="0"/>
                <a:cs typeface="Arial" pitchFamily="34" charset="0"/>
              </a:rPr>
              <a:t>To Build </a:t>
            </a:r>
            <a:r>
              <a:rPr lang="en-US" sz="2400" dirty="0" smtClean="0">
                <a:latin typeface="Arial" pitchFamily="34" charset="0"/>
                <a:cs typeface="Arial" pitchFamily="34" charset="0"/>
              </a:rPr>
              <a:t>a logistic regression model to assign a lead score between 0 and 100 to each of the leads which can be used by the company to target potential leads</a:t>
            </a:r>
            <a:r>
              <a:rPr lang="en-US" sz="2400" dirty="0" smtClean="0">
                <a:latin typeface="Arial" pitchFamily="34" charset="0"/>
                <a:cs typeface="Arial" pitchFamily="34" charset="0"/>
              </a:rPr>
              <a:t>.</a:t>
            </a:r>
          </a:p>
          <a:p>
            <a:pPr>
              <a:buFont typeface="Wingdings" pitchFamily="2" charset="2"/>
              <a:buChar char="q"/>
            </a:pPr>
            <a:endParaRPr lang="en-US" sz="2400" dirty="0" smtClean="0">
              <a:latin typeface="Arial" pitchFamily="34" charset="0"/>
              <a:cs typeface="Arial" pitchFamily="34" charset="0"/>
            </a:endParaRPr>
          </a:p>
          <a:p>
            <a:pPr>
              <a:buFont typeface="Wingdings" pitchFamily="2" charset="2"/>
              <a:buChar char="q"/>
            </a:pPr>
            <a:r>
              <a:rPr lang="en-US" sz="2400" dirty="0" smtClean="0">
                <a:latin typeface="Arial" pitchFamily="34" charset="0"/>
                <a:cs typeface="Arial" pitchFamily="34" charset="0"/>
              </a:rPr>
              <a:t>A higher score would mean that the lead is hot, i.e. is most likely to convert whereas a lower score would mean that the lead is cold and will mostly not get converted</a:t>
            </a:r>
            <a:r>
              <a:rPr lang="en-US" sz="2400" dirty="0" smtClean="0"/>
              <a:t>.</a:t>
            </a:r>
            <a:endParaRPr lang="en-US" sz="2400" dirty="0"/>
          </a:p>
        </p:txBody>
      </p:sp>
      <p:sp>
        <p:nvSpPr>
          <p:cNvPr id="3" name="Title 2"/>
          <p:cNvSpPr>
            <a:spLocks noGrp="1"/>
          </p:cNvSpPr>
          <p:nvPr>
            <p:ph type="title"/>
          </p:nvPr>
        </p:nvSpPr>
        <p:spPr/>
        <p:txBody>
          <a:bodyPr/>
          <a:lstStyle/>
          <a:p>
            <a:r>
              <a:rPr lang="en-US" dirty="0" smtClean="0"/>
              <a:t>GOAL</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q"/>
            </a:pPr>
            <a:r>
              <a:rPr lang="en-US" sz="2000" dirty="0" smtClean="0">
                <a:latin typeface="Arial" pitchFamily="34" charset="0"/>
                <a:cs typeface="Arial" pitchFamily="34" charset="0"/>
              </a:rPr>
              <a:t>Importing Libraries</a:t>
            </a:r>
          </a:p>
          <a:p>
            <a:pPr>
              <a:buFont typeface="Wingdings" pitchFamily="2" charset="2"/>
              <a:buChar char="q"/>
            </a:pPr>
            <a:r>
              <a:rPr lang="en-US" sz="2000" dirty="0" smtClean="0">
                <a:latin typeface="Arial" pitchFamily="34" charset="0"/>
                <a:cs typeface="Arial" pitchFamily="34" charset="0"/>
              </a:rPr>
              <a:t>Data reading</a:t>
            </a:r>
          </a:p>
          <a:p>
            <a:pPr>
              <a:buFont typeface="Wingdings" pitchFamily="2" charset="2"/>
              <a:buChar char="q"/>
            </a:pPr>
            <a:r>
              <a:rPr lang="en-US" sz="2000" dirty="0" smtClean="0">
                <a:latin typeface="Arial" pitchFamily="34" charset="0"/>
                <a:cs typeface="Arial" pitchFamily="34" charset="0"/>
              </a:rPr>
              <a:t>Data cleaning</a:t>
            </a:r>
          </a:p>
          <a:p>
            <a:pPr>
              <a:buFont typeface="Wingdings" pitchFamily="2" charset="2"/>
              <a:buChar char="q"/>
            </a:pPr>
            <a:r>
              <a:rPr lang="en-US" sz="2000" dirty="0" smtClean="0">
                <a:latin typeface="Arial" pitchFamily="34" charset="0"/>
                <a:cs typeface="Arial" pitchFamily="34" charset="0"/>
              </a:rPr>
              <a:t>Dropping Columns</a:t>
            </a:r>
          </a:p>
          <a:p>
            <a:pPr>
              <a:buFont typeface="Wingdings" pitchFamily="2" charset="2"/>
              <a:buChar char="q"/>
            </a:pPr>
            <a:r>
              <a:rPr lang="en-US" sz="2000" dirty="0" smtClean="0">
                <a:latin typeface="Arial" pitchFamily="34" charset="0"/>
                <a:cs typeface="Arial" pitchFamily="34" charset="0"/>
              </a:rPr>
              <a:t>EDA</a:t>
            </a:r>
          </a:p>
          <a:p>
            <a:pPr>
              <a:buFont typeface="Wingdings" pitchFamily="2" charset="2"/>
              <a:buChar char="q"/>
            </a:pPr>
            <a:r>
              <a:rPr lang="en-US" sz="2000" dirty="0" smtClean="0">
                <a:latin typeface="Arial" pitchFamily="34" charset="0"/>
                <a:cs typeface="Arial" pitchFamily="34" charset="0"/>
              </a:rPr>
              <a:t>Creation of Dummy variables</a:t>
            </a:r>
          </a:p>
          <a:p>
            <a:pPr>
              <a:buFont typeface="Wingdings" pitchFamily="2" charset="2"/>
              <a:buChar char="q"/>
            </a:pPr>
            <a:r>
              <a:rPr lang="en-US" sz="2000" dirty="0" smtClean="0">
                <a:latin typeface="Arial" pitchFamily="34" charset="0"/>
                <a:cs typeface="Arial" pitchFamily="34" charset="0"/>
              </a:rPr>
              <a:t>Splitting data into train and test </a:t>
            </a:r>
            <a:r>
              <a:rPr lang="en-US" sz="2000" dirty="0" smtClean="0">
                <a:latin typeface="Arial" pitchFamily="34" charset="0"/>
                <a:cs typeface="Arial" pitchFamily="34" charset="0"/>
              </a:rPr>
              <a:t>set</a:t>
            </a:r>
          </a:p>
          <a:p>
            <a:pPr>
              <a:buFont typeface="Wingdings" pitchFamily="2" charset="2"/>
              <a:buChar char="q"/>
            </a:pPr>
            <a:r>
              <a:rPr lang="en-US" sz="2000" dirty="0" smtClean="0">
                <a:latin typeface="Arial" pitchFamily="34" charset="0"/>
                <a:cs typeface="Arial" pitchFamily="34" charset="0"/>
              </a:rPr>
              <a:t>Model Building</a:t>
            </a:r>
          </a:p>
          <a:p>
            <a:pPr>
              <a:buFont typeface="Wingdings" pitchFamily="2" charset="2"/>
              <a:buChar char="q"/>
            </a:pPr>
            <a:r>
              <a:rPr lang="en-US" sz="2000" dirty="0" smtClean="0">
                <a:latin typeface="Arial" pitchFamily="34" charset="0"/>
                <a:cs typeface="Arial" pitchFamily="34" charset="0"/>
              </a:rPr>
              <a:t>Model Evaluation</a:t>
            </a:r>
          </a:p>
          <a:p>
            <a:pPr>
              <a:buFont typeface="Wingdings" pitchFamily="2" charset="2"/>
              <a:buChar char="q"/>
            </a:pPr>
            <a:r>
              <a:rPr lang="en-US" sz="2000" dirty="0" smtClean="0">
                <a:latin typeface="Arial" pitchFamily="34" charset="0"/>
                <a:cs typeface="Arial" pitchFamily="34" charset="0"/>
              </a:rPr>
              <a:t>Precision and Recall</a:t>
            </a:r>
          </a:p>
          <a:p>
            <a:pPr>
              <a:buFont typeface="Wingdings" pitchFamily="2" charset="2"/>
              <a:buChar char="q"/>
            </a:pPr>
            <a:r>
              <a:rPr lang="en-US" sz="2000" dirty="0" smtClean="0">
                <a:latin typeface="Arial" pitchFamily="34" charset="0"/>
                <a:cs typeface="Arial" pitchFamily="34" charset="0"/>
              </a:rPr>
              <a:t>Prediction on Test Data</a:t>
            </a:r>
            <a:endParaRPr lang="en-US" sz="2000"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smtClean="0"/>
              <a:t>APPROACH</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830).png"/>
          <p:cNvPicPr>
            <a:picLocks noGrp="1" noChangeAspect="1"/>
          </p:cNvPicPr>
          <p:nvPr>
            <p:ph idx="1"/>
          </p:nvPr>
        </p:nvPicPr>
        <p:blipFill>
          <a:blip r:embed="rId2" cstate="print"/>
          <a:stretch>
            <a:fillRect/>
          </a:stretch>
        </p:blipFill>
        <p:spPr>
          <a:xfrm>
            <a:off x="323528" y="1412776"/>
            <a:ext cx="5400600" cy="2448272"/>
          </a:xfrm>
        </p:spPr>
      </p:pic>
      <p:sp>
        <p:nvSpPr>
          <p:cNvPr id="3" name="Title 2"/>
          <p:cNvSpPr>
            <a:spLocks noGrp="1"/>
          </p:cNvSpPr>
          <p:nvPr>
            <p:ph type="title"/>
          </p:nvPr>
        </p:nvSpPr>
        <p:spPr/>
        <p:txBody>
          <a:bodyPr/>
          <a:lstStyle/>
          <a:p>
            <a:r>
              <a:rPr lang="en-US" dirty="0" smtClean="0"/>
              <a:t>EDA ANALYSIS</a:t>
            </a:r>
            <a:endParaRPr lang="en-US" dirty="0"/>
          </a:p>
        </p:txBody>
      </p:sp>
      <p:pic>
        <p:nvPicPr>
          <p:cNvPr id="5" name="Picture 4" descr="Screenshot (831).png"/>
          <p:cNvPicPr>
            <a:picLocks noChangeAspect="1"/>
          </p:cNvPicPr>
          <p:nvPr/>
        </p:nvPicPr>
        <p:blipFill>
          <a:blip r:embed="rId3" cstate="print"/>
          <a:stretch>
            <a:fillRect/>
          </a:stretch>
        </p:blipFill>
        <p:spPr>
          <a:xfrm>
            <a:off x="2267744" y="4077072"/>
            <a:ext cx="6660233" cy="238410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830).png"/>
          <p:cNvPicPr>
            <a:picLocks noGrp="1" noChangeAspect="1"/>
          </p:cNvPicPr>
          <p:nvPr>
            <p:ph idx="1"/>
          </p:nvPr>
        </p:nvPicPr>
        <p:blipFill>
          <a:blip r:embed="rId2" cstate="print"/>
          <a:stretch>
            <a:fillRect/>
          </a:stretch>
        </p:blipFill>
        <p:spPr>
          <a:xfrm>
            <a:off x="2843808" y="1340768"/>
            <a:ext cx="6103019" cy="2304256"/>
          </a:xfrm>
        </p:spPr>
      </p:pic>
      <p:sp>
        <p:nvSpPr>
          <p:cNvPr id="3" name="Title 2"/>
          <p:cNvSpPr>
            <a:spLocks noGrp="1"/>
          </p:cNvSpPr>
          <p:nvPr>
            <p:ph type="title"/>
          </p:nvPr>
        </p:nvSpPr>
        <p:spPr/>
        <p:txBody>
          <a:bodyPr/>
          <a:lstStyle/>
          <a:p>
            <a:endParaRPr lang="en-US" dirty="0"/>
          </a:p>
        </p:txBody>
      </p:sp>
      <p:pic>
        <p:nvPicPr>
          <p:cNvPr id="5" name="Picture 4" descr="Screenshot (831).png"/>
          <p:cNvPicPr>
            <a:picLocks noChangeAspect="1"/>
          </p:cNvPicPr>
          <p:nvPr/>
        </p:nvPicPr>
        <p:blipFill>
          <a:blip r:embed="rId3" cstate="print"/>
          <a:stretch>
            <a:fillRect/>
          </a:stretch>
        </p:blipFill>
        <p:spPr>
          <a:xfrm>
            <a:off x="323528" y="3789040"/>
            <a:ext cx="6264696" cy="230425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832).png"/>
          <p:cNvPicPr>
            <a:picLocks noGrp="1" noChangeAspect="1"/>
          </p:cNvPicPr>
          <p:nvPr>
            <p:ph idx="1"/>
          </p:nvPr>
        </p:nvPicPr>
        <p:blipFill>
          <a:blip r:embed="rId2" cstate="print"/>
          <a:stretch>
            <a:fillRect/>
          </a:stretch>
        </p:blipFill>
        <p:spPr>
          <a:xfrm>
            <a:off x="0" y="1340768"/>
            <a:ext cx="5677420" cy="2664296"/>
          </a:xfrm>
        </p:spPr>
      </p:pic>
      <p:sp>
        <p:nvSpPr>
          <p:cNvPr id="3" name="Title 2"/>
          <p:cNvSpPr>
            <a:spLocks noGrp="1"/>
          </p:cNvSpPr>
          <p:nvPr>
            <p:ph type="title"/>
          </p:nvPr>
        </p:nvSpPr>
        <p:spPr/>
        <p:txBody>
          <a:bodyPr/>
          <a:lstStyle/>
          <a:p>
            <a:endParaRPr lang="en-US"/>
          </a:p>
        </p:txBody>
      </p:sp>
      <p:pic>
        <p:nvPicPr>
          <p:cNvPr id="5" name="Picture 4" descr="Screenshot (833).png"/>
          <p:cNvPicPr>
            <a:picLocks noChangeAspect="1"/>
          </p:cNvPicPr>
          <p:nvPr/>
        </p:nvPicPr>
        <p:blipFill>
          <a:blip r:embed="rId3" cstate="print"/>
          <a:stretch>
            <a:fillRect/>
          </a:stretch>
        </p:blipFill>
        <p:spPr>
          <a:xfrm>
            <a:off x="2627784" y="4005064"/>
            <a:ext cx="6516216" cy="255240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Font typeface="Wingdings" pitchFamily="2" charset="2"/>
              <a:buChar char="q"/>
            </a:pPr>
            <a:r>
              <a:rPr lang="en-US" sz="1800" dirty="0" smtClean="0">
                <a:latin typeface="Arial" pitchFamily="34" charset="0"/>
                <a:cs typeface="Arial" pitchFamily="34" charset="0"/>
              </a:rPr>
              <a:t>Checking correlation between parameters</a:t>
            </a:r>
            <a:r>
              <a:rPr lang="en-US" dirty="0" smtClean="0"/>
              <a:t>.</a:t>
            </a:r>
          </a:p>
          <a:p>
            <a:endParaRPr lang="en-US" dirty="0" smtClean="0"/>
          </a:p>
          <a:p>
            <a:endParaRPr lang="en-US" dirty="0"/>
          </a:p>
        </p:txBody>
      </p:sp>
      <p:sp>
        <p:nvSpPr>
          <p:cNvPr id="3" name="Title 2"/>
          <p:cNvSpPr>
            <a:spLocks noGrp="1"/>
          </p:cNvSpPr>
          <p:nvPr>
            <p:ph type="title"/>
          </p:nvPr>
        </p:nvSpPr>
        <p:spPr/>
        <p:txBody>
          <a:bodyPr/>
          <a:lstStyle/>
          <a:p>
            <a:r>
              <a:rPr lang="en-US" dirty="0" smtClean="0"/>
              <a:t>HEATMAP</a:t>
            </a:r>
            <a:endParaRPr lang="en-US" dirty="0"/>
          </a:p>
        </p:txBody>
      </p:sp>
      <p:pic>
        <p:nvPicPr>
          <p:cNvPr id="4" name="Picture 3" descr="Screenshot (835).png"/>
          <p:cNvPicPr>
            <a:picLocks noChangeAspect="1"/>
          </p:cNvPicPr>
          <p:nvPr/>
        </p:nvPicPr>
        <p:blipFill>
          <a:blip r:embed="rId2" cstate="print"/>
          <a:stretch>
            <a:fillRect/>
          </a:stretch>
        </p:blipFill>
        <p:spPr>
          <a:xfrm>
            <a:off x="539552" y="2348880"/>
            <a:ext cx="7626114" cy="345638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1003</TotalTime>
  <Words>414</Words>
  <Application>Microsoft Office PowerPoint</Application>
  <PresentationFormat>On-screen Show (4:3)</PresentationFormat>
  <Paragraphs>51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LEAD SCORE CASE STUDY</vt:lpstr>
      <vt:lpstr>PROBLEM STATEMENT</vt:lpstr>
      <vt:lpstr>PROVIDED DATA</vt:lpstr>
      <vt:lpstr>GOAL</vt:lpstr>
      <vt:lpstr>APPROACH</vt:lpstr>
      <vt:lpstr>EDA ANALYSIS</vt:lpstr>
      <vt:lpstr>Slide 7</vt:lpstr>
      <vt:lpstr>Slide 8</vt:lpstr>
      <vt:lpstr>HEATMAP</vt:lpstr>
      <vt:lpstr>ROC CURVE</vt:lpstr>
      <vt:lpstr>FINAL PREDICTION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USER</dc:creator>
  <cp:lastModifiedBy>USER</cp:lastModifiedBy>
  <cp:revision>40</cp:revision>
  <dcterms:created xsi:type="dcterms:W3CDTF">2023-04-17T12:48:32Z</dcterms:created>
  <dcterms:modified xsi:type="dcterms:W3CDTF">2023-04-18T05:31:47Z</dcterms:modified>
</cp:coreProperties>
</file>