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1" r:id="rId14"/>
    <p:sldId id="272" r:id="rId15"/>
    <p:sldId id="273" r:id="rId16"/>
    <p:sldId id="274"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ümeyye  Polat (BilgeAdam Akademi)" initials="SP(A" lastIdx="2" clrIdx="0">
    <p:extLst>
      <p:ext uri="{19B8F6BF-5375-455C-9EA6-DF929625EA0E}">
        <p15:presenceInfo xmlns:p15="http://schemas.microsoft.com/office/powerpoint/2012/main" userId="S::sumeyye.polat@bilgeadamakademi.com::72c4b868-f905-4d13-bf68-f09e9a582c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8A2BD-8F53-562D-F591-8DD7735FE151}" v="2" dt="2022-11-22T18:59:55.264"/>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11/22/2022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11/22/2022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1CF131DD-A141-4471-BCF9-C6073EDD7E20}" type="datetimeFigureOut">
              <a:rPr lang="en-US" dirty="0"/>
              <a:t>11/22/2022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11/22/2022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11/22/2022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4F2386-F57C-4198-883D-202FF59992CE}"/>
              </a:ext>
            </a:extLst>
          </p:cNvPr>
          <p:cNvSpPr>
            <a:spLocks noGrp="1"/>
          </p:cNvSpPr>
          <p:nvPr>
            <p:ph type="ctrTitle"/>
          </p:nvPr>
        </p:nvSpPr>
        <p:spPr/>
        <p:txBody>
          <a:bodyPr/>
          <a:lstStyle/>
          <a:p>
            <a:r>
              <a:rPr lang="tr" dirty="0"/>
              <a:t>BENİM DÜNYAM</a:t>
            </a:r>
            <a:endParaRPr lang="tr-TR" dirty="0"/>
          </a:p>
        </p:txBody>
      </p:sp>
      <p:sp>
        <p:nvSpPr>
          <p:cNvPr id="3" name="Alt Başlık 2">
            <a:extLst>
              <a:ext uri="{FF2B5EF4-FFF2-40B4-BE49-F238E27FC236}">
                <a16:creationId xmlns:a16="http://schemas.microsoft.com/office/drawing/2014/main" id="{B6DDCBDE-C59E-4AC9-946D-64BD194A69B6}"/>
              </a:ext>
            </a:extLst>
          </p:cNvPr>
          <p:cNvSpPr>
            <a:spLocks noGrp="1"/>
          </p:cNvSpPr>
          <p:nvPr>
            <p:ph type="subTitle" idx="1"/>
          </p:nvPr>
        </p:nvSpPr>
        <p:spPr>
          <a:xfrm>
            <a:off x="1562100" y="4458138"/>
            <a:ext cx="9070848" cy="884621"/>
          </a:xfrm>
        </p:spPr>
        <p:txBody>
          <a:bodyPr>
            <a:normAutofit fontScale="92500" lnSpcReduction="20000"/>
          </a:bodyPr>
          <a:lstStyle/>
          <a:p>
            <a:r>
              <a:rPr lang="tr" dirty="0"/>
              <a:t>KİŞİSELLEŞİRİLMİŞ SESLİ ÇOCUK KİTABI</a:t>
            </a:r>
          </a:p>
          <a:p>
            <a:endParaRPr lang="tr" dirty="0"/>
          </a:p>
          <a:p>
            <a:endParaRPr lang="tr" dirty="0"/>
          </a:p>
          <a:p>
            <a:r>
              <a:rPr lang="tr" dirty="0"/>
              <a:t>SÜMEYYE POLAT</a:t>
            </a:r>
            <a:endParaRPr lang="tr-TR" dirty="0"/>
          </a:p>
        </p:txBody>
      </p:sp>
    </p:spTree>
    <p:extLst>
      <p:ext uri="{BB962C8B-B14F-4D97-AF65-F5344CB8AC3E}">
        <p14:creationId xmlns:p14="http://schemas.microsoft.com/office/powerpoint/2010/main" val="24259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F1CD32-3D85-4630-96E7-3CBB2C0322ED}"/>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AC3621D8-EB7B-4E45-8457-4B9F866E24D4}"/>
              </a:ext>
            </a:extLst>
          </p:cNvPr>
          <p:cNvSpPr>
            <a:spLocks noGrp="1"/>
          </p:cNvSpPr>
          <p:nvPr>
            <p:ph idx="1"/>
          </p:nvPr>
        </p:nvSpPr>
        <p:spPr/>
        <p:txBody>
          <a:bodyPr/>
          <a:lstStyle/>
          <a:p>
            <a:r>
              <a:rPr lang="tr" u="sng" dirty="0"/>
              <a:t>Temel riskler</a:t>
            </a:r>
          </a:p>
          <a:p>
            <a:endParaRPr lang="tr-TR" dirty="0"/>
          </a:p>
        </p:txBody>
      </p:sp>
      <p:graphicFrame>
        <p:nvGraphicFramePr>
          <p:cNvPr id="4" name="Tablo 4">
            <a:extLst>
              <a:ext uri="{FF2B5EF4-FFF2-40B4-BE49-F238E27FC236}">
                <a16:creationId xmlns:a16="http://schemas.microsoft.com/office/drawing/2014/main" id="{E8BD2EFB-8DA9-49E9-83DF-EFDC3E30AA53}"/>
              </a:ext>
            </a:extLst>
          </p:cNvPr>
          <p:cNvGraphicFramePr>
            <a:graphicFrameLocks noGrp="1"/>
          </p:cNvGraphicFramePr>
          <p:nvPr>
            <p:extLst>
              <p:ext uri="{D42A27DB-BD31-4B8C-83A1-F6EECF244321}">
                <p14:modId xmlns:p14="http://schemas.microsoft.com/office/powerpoint/2010/main" val="779425234"/>
              </p:ext>
            </p:extLst>
          </p:nvPr>
        </p:nvGraphicFramePr>
        <p:xfrm>
          <a:off x="1217448" y="2567734"/>
          <a:ext cx="9722070" cy="3398638"/>
        </p:xfrm>
        <a:graphic>
          <a:graphicData uri="http://schemas.openxmlformats.org/drawingml/2006/table">
            <a:tbl>
              <a:tblPr firstRow="1" bandRow="1">
                <a:tableStyleId>{74C1A8A3-306A-4EB7-A6B1-4F7E0EB9C5D6}</a:tableStyleId>
              </a:tblPr>
              <a:tblGrid>
                <a:gridCol w="1620345">
                  <a:extLst>
                    <a:ext uri="{9D8B030D-6E8A-4147-A177-3AD203B41FA5}">
                      <a16:colId xmlns:a16="http://schemas.microsoft.com/office/drawing/2014/main" val="4043717086"/>
                    </a:ext>
                  </a:extLst>
                </a:gridCol>
                <a:gridCol w="1620345">
                  <a:extLst>
                    <a:ext uri="{9D8B030D-6E8A-4147-A177-3AD203B41FA5}">
                      <a16:colId xmlns:a16="http://schemas.microsoft.com/office/drawing/2014/main" val="1884713609"/>
                    </a:ext>
                  </a:extLst>
                </a:gridCol>
                <a:gridCol w="1620345">
                  <a:extLst>
                    <a:ext uri="{9D8B030D-6E8A-4147-A177-3AD203B41FA5}">
                      <a16:colId xmlns:a16="http://schemas.microsoft.com/office/drawing/2014/main" val="997477064"/>
                    </a:ext>
                  </a:extLst>
                </a:gridCol>
                <a:gridCol w="1620345">
                  <a:extLst>
                    <a:ext uri="{9D8B030D-6E8A-4147-A177-3AD203B41FA5}">
                      <a16:colId xmlns:a16="http://schemas.microsoft.com/office/drawing/2014/main" val="2843423930"/>
                    </a:ext>
                  </a:extLst>
                </a:gridCol>
                <a:gridCol w="1620345">
                  <a:extLst>
                    <a:ext uri="{9D8B030D-6E8A-4147-A177-3AD203B41FA5}">
                      <a16:colId xmlns:a16="http://schemas.microsoft.com/office/drawing/2014/main" val="3576180409"/>
                    </a:ext>
                  </a:extLst>
                </a:gridCol>
                <a:gridCol w="1620345">
                  <a:extLst>
                    <a:ext uri="{9D8B030D-6E8A-4147-A177-3AD203B41FA5}">
                      <a16:colId xmlns:a16="http://schemas.microsoft.com/office/drawing/2014/main" val="2874278491"/>
                    </a:ext>
                  </a:extLst>
                </a:gridCol>
              </a:tblGrid>
              <a:tr h="655438">
                <a:tc>
                  <a:txBody>
                    <a:bodyPr/>
                    <a:lstStyle/>
                    <a:p>
                      <a:r>
                        <a:rPr lang="tr" dirty="0"/>
                        <a:t>RİSK NO</a:t>
                      </a:r>
                      <a:endParaRPr lang="tr-TR" dirty="0"/>
                    </a:p>
                  </a:txBody>
                  <a:tcPr/>
                </a:tc>
                <a:tc>
                  <a:txBody>
                    <a:bodyPr/>
                    <a:lstStyle/>
                    <a:p>
                      <a:r>
                        <a:rPr lang="tr" dirty="0"/>
                        <a:t>AÇIKLAMA</a:t>
                      </a:r>
                      <a:endParaRPr lang="tr-TR" dirty="0"/>
                    </a:p>
                  </a:txBody>
                  <a:tcPr/>
                </a:tc>
                <a:tc>
                  <a:txBody>
                    <a:bodyPr/>
                    <a:lstStyle/>
                    <a:p>
                      <a:r>
                        <a:rPr lang="tr" dirty="0"/>
                        <a:t>OLASILIK</a:t>
                      </a:r>
                      <a:endParaRPr lang="tr-TR" dirty="0"/>
                    </a:p>
                  </a:txBody>
                  <a:tcPr/>
                </a:tc>
                <a:tc>
                  <a:txBody>
                    <a:bodyPr/>
                    <a:lstStyle/>
                    <a:p>
                      <a:r>
                        <a:rPr lang="tr" dirty="0"/>
                        <a:t>ETKİSİ</a:t>
                      </a:r>
                      <a:endParaRPr lang="tr-TR" dirty="0"/>
                    </a:p>
                  </a:txBody>
                  <a:tcPr/>
                </a:tc>
                <a:tc>
                  <a:txBody>
                    <a:bodyPr/>
                    <a:lstStyle/>
                    <a:p>
                      <a:r>
                        <a:rPr lang="tr" dirty="0"/>
                        <a:t>YÖNTEM</a:t>
                      </a:r>
                      <a:endParaRPr lang="tr-TR" dirty="0"/>
                    </a:p>
                  </a:txBody>
                  <a:tcPr/>
                </a:tc>
                <a:tc>
                  <a:txBody>
                    <a:bodyPr/>
                    <a:lstStyle/>
                    <a:p>
                      <a:r>
                        <a:rPr lang="tr" dirty="0"/>
                        <a:t>ALTERNATİF</a:t>
                      </a:r>
                      <a:endParaRPr lang="tr-TR" dirty="0"/>
                    </a:p>
                  </a:txBody>
                  <a:tcPr/>
                </a:tc>
                <a:extLst>
                  <a:ext uri="{0D108BD9-81ED-4DB2-BD59-A6C34878D82A}">
                    <a16:rowId xmlns:a16="http://schemas.microsoft.com/office/drawing/2014/main" val="1496091248"/>
                  </a:ext>
                </a:extLst>
              </a:tr>
              <a:tr h="1310640">
                <a:tc>
                  <a:txBody>
                    <a:bodyPr/>
                    <a:lstStyle/>
                    <a:p>
                      <a:r>
                        <a:rPr lang="tr" dirty="0"/>
                        <a:t>1</a:t>
                      </a:r>
                      <a:endParaRPr lang="tr-TR" dirty="0"/>
                    </a:p>
                  </a:txBody>
                  <a:tcPr/>
                </a:tc>
                <a:tc>
                  <a:txBody>
                    <a:bodyPr/>
                    <a:lstStyle/>
                    <a:p>
                      <a:r>
                        <a:rPr lang="tr" sz="1200" dirty="0"/>
                        <a:t>Kişisel verilerin kullanımı kanununa aykırı olarak gönderilen ses kaydının kötü amaçla kullanılması</a:t>
                      </a:r>
                      <a:endParaRPr lang="tr-TR" sz="1200" dirty="0"/>
                    </a:p>
                  </a:txBody>
                  <a:tcPr/>
                </a:tc>
                <a:tc>
                  <a:txBody>
                    <a:bodyPr/>
                    <a:lstStyle/>
                    <a:p>
                      <a:r>
                        <a:rPr lang="tr" dirty="0"/>
                        <a:t>Yüksek</a:t>
                      </a:r>
                      <a:endParaRPr lang="tr-TR" dirty="0"/>
                    </a:p>
                  </a:txBody>
                  <a:tcPr/>
                </a:tc>
                <a:tc>
                  <a:txBody>
                    <a:bodyPr/>
                    <a:lstStyle/>
                    <a:p>
                      <a:r>
                        <a:rPr lang="tr" dirty="0"/>
                        <a:t>Yüksek</a:t>
                      </a:r>
                      <a:endParaRPr lang="tr-TR" dirty="0"/>
                    </a:p>
                  </a:txBody>
                  <a:tcPr/>
                </a:tc>
                <a:tc>
                  <a:txBody>
                    <a:bodyPr/>
                    <a:lstStyle/>
                    <a:p>
                      <a:r>
                        <a:rPr lang="tr" sz="1200" dirty="0"/>
                        <a:t>KVKK ile kullanıcıların haklarını koruma altına almak ve gerekli yazılımlarla bilgileri koruma altına almak</a:t>
                      </a:r>
                      <a:endParaRPr lang="tr-TR" sz="1200" dirty="0"/>
                    </a:p>
                  </a:txBody>
                  <a:tcPr/>
                </a:tc>
                <a:tc>
                  <a:txBody>
                    <a:bodyPr/>
                    <a:lstStyle/>
                    <a:p>
                      <a:r>
                        <a:rPr lang="tr" sz="1200" dirty="0"/>
                        <a:t>Ses kartelası oluşturularak kullanıcıya ses seçme hakkı tanınır</a:t>
                      </a:r>
                      <a:endParaRPr lang="tr-TR" sz="1200" dirty="0"/>
                    </a:p>
                  </a:txBody>
                  <a:tcPr/>
                </a:tc>
                <a:extLst>
                  <a:ext uri="{0D108BD9-81ED-4DB2-BD59-A6C34878D82A}">
                    <a16:rowId xmlns:a16="http://schemas.microsoft.com/office/drawing/2014/main" val="1095876364"/>
                  </a:ext>
                </a:extLst>
              </a:tr>
              <a:tr h="1310640">
                <a:tc>
                  <a:txBody>
                    <a:bodyPr/>
                    <a:lstStyle/>
                    <a:p>
                      <a:r>
                        <a:rPr lang="tr" dirty="0"/>
                        <a:t>2</a:t>
                      </a:r>
                      <a:endParaRPr lang="tr-TR" dirty="0"/>
                    </a:p>
                  </a:txBody>
                  <a:tcPr/>
                </a:tc>
                <a:tc>
                  <a:txBody>
                    <a:bodyPr/>
                    <a:lstStyle/>
                    <a:p>
                      <a:r>
                        <a:rPr lang="tr" sz="1200" dirty="0"/>
                        <a:t>Benzer projelerin geliştirilmesi planlanan projeyle benzer hizmet sunması pazar payını azaltacağı için finansal risk</a:t>
                      </a:r>
                      <a:endParaRPr lang="tr-TR" sz="1200" dirty="0"/>
                    </a:p>
                  </a:txBody>
                  <a:tcPr/>
                </a:tc>
                <a:tc>
                  <a:txBody>
                    <a:bodyPr/>
                    <a:lstStyle/>
                    <a:p>
                      <a:r>
                        <a:rPr lang="tr" dirty="0"/>
                        <a:t>Düşük</a:t>
                      </a:r>
                      <a:endParaRPr lang="tr-TR" dirty="0"/>
                    </a:p>
                  </a:txBody>
                  <a:tcPr/>
                </a:tc>
                <a:tc>
                  <a:txBody>
                    <a:bodyPr/>
                    <a:lstStyle/>
                    <a:p>
                      <a:r>
                        <a:rPr lang="tr" dirty="0"/>
                        <a:t>Düşük</a:t>
                      </a:r>
                      <a:endParaRPr lang="tr-TR" dirty="0"/>
                    </a:p>
                  </a:txBody>
                  <a:tcPr/>
                </a:tc>
                <a:tc>
                  <a:txBody>
                    <a:bodyPr/>
                    <a:lstStyle/>
                    <a:p>
                      <a:r>
                        <a:rPr lang="tr" sz="1200" dirty="0"/>
                        <a:t>Ürünün patent ve tescil yönünden koruma altına alınması</a:t>
                      </a:r>
                      <a:endParaRPr lang="tr-TR" sz="1200" dirty="0"/>
                    </a:p>
                  </a:txBody>
                  <a:tcPr/>
                </a:tc>
                <a:tc>
                  <a:txBody>
                    <a:bodyPr/>
                    <a:lstStyle/>
                    <a:p>
                      <a:r>
                        <a:rPr lang="tr" sz="1200" dirty="0"/>
                        <a:t>Benzer projelerden farklı özellikler sunarak kullanıcıların dikkatini çekme</a:t>
                      </a:r>
                      <a:endParaRPr lang="tr-TR" sz="1200" dirty="0"/>
                    </a:p>
                  </a:txBody>
                  <a:tcPr/>
                </a:tc>
                <a:extLst>
                  <a:ext uri="{0D108BD9-81ED-4DB2-BD59-A6C34878D82A}">
                    <a16:rowId xmlns:a16="http://schemas.microsoft.com/office/drawing/2014/main" val="1538431253"/>
                  </a:ext>
                </a:extLst>
              </a:tr>
            </a:tbl>
          </a:graphicData>
        </a:graphic>
      </p:graphicFrame>
    </p:spTree>
    <p:extLst>
      <p:ext uri="{BB962C8B-B14F-4D97-AF65-F5344CB8AC3E}">
        <p14:creationId xmlns:p14="http://schemas.microsoft.com/office/powerpoint/2010/main" val="323187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7BBBA-57D7-4522-B428-53C73504A0C3}"/>
              </a:ext>
            </a:extLst>
          </p:cNvPr>
          <p:cNvSpPr>
            <a:spLocks noGrp="1"/>
          </p:cNvSpPr>
          <p:nvPr>
            <p:ph type="title"/>
          </p:nvPr>
        </p:nvSpPr>
        <p:spPr/>
        <p:txBody>
          <a:bodyPr/>
          <a:lstStyle/>
          <a:p>
            <a:r>
              <a:rPr lang="tr" dirty="0"/>
              <a:t>2. OLABİLİRLİK</a:t>
            </a:r>
            <a:endParaRPr lang="tr-TR" dirty="0"/>
          </a:p>
        </p:txBody>
      </p:sp>
      <p:sp>
        <p:nvSpPr>
          <p:cNvPr id="5" name="Metin kutusu 4">
            <a:extLst>
              <a:ext uri="{FF2B5EF4-FFF2-40B4-BE49-F238E27FC236}">
                <a16:creationId xmlns:a16="http://schemas.microsoft.com/office/drawing/2014/main" id="{4A89F062-2875-4CD9-BEBD-A869995DEB28}"/>
              </a:ext>
            </a:extLst>
          </p:cNvPr>
          <p:cNvSpPr txBox="1"/>
          <p:nvPr/>
        </p:nvSpPr>
        <p:spPr>
          <a:xfrm>
            <a:off x="1066800" y="1689484"/>
            <a:ext cx="3016469" cy="369332"/>
          </a:xfrm>
          <a:prstGeom prst="rect">
            <a:avLst/>
          </a:prstGeom>
          <a:noFill/>
        </p:spPr>
        <p:txBody>
          <a:bodyPr wrap="square" rtlCol="0">
            <a:spAutoFit/>
          </a:bodyPr>
          <a:lstStyle/>
          <a:p>
            <a:pPr algn="l"/>
            <a:r>
              <a:rPr lang="tr" u="sng" dirty="0"/>
              <a:t>Finansal Tablo</a:t>
            </a:r>
            <a:endParaRPr lang="tr-TR" u="sng" dirty="0"/>
          </a:p>
        </p:txBody>
      </p:sp>
      <p:sp>
        <p:nvSpPr>
          <p:cNvPr id="6" name="İçerik Yer Tutucusu 5">
            <a:extLst>
              <a:ext uri="{FF2B5EF4-FFF2-40B4-BE49-F238E27FC236}">
                <a16:creationId xmlns:a16="http://schemas.microsoft.com/office/drawing/2014/main" id="{53A50AFF-4E21-4C13-96AA-AEC78CA22A3A}"/>
              </a:ext>
            </a:extLst>
          </p:cNvPr>
          <p:cNvSpPr>
            <a:spLocks noGrp="1"/>
          </p:cNvSpPr>
          <p:nvPr>
            <p:ph idx="1"/>
          </p:nvPr>
        </p:nvSpPr>
        <p:spPr/>
        <p:txBody>
          <a:bodyPr/>
          <a:lstStyle/>
          <a:p>
            <a:r>
              <a:rPr lang="tr" dirty="0"/>
              <a:t>Projenin gerçekleştirilmesinde mühendislik hizmetleri için 1.800.000 TL, mühendislik hizmetlerinde (tahmini 1 yıllık sürede geliştirildiği göz önünde bulunduruldu), baskı ve sesli kumanda için ürün başı 100 TL , işletme giderleri ofis kirası, geniş bant genişliğine sahip internet ve elektrik ,su vb giderler 40.000 TL, sunucular için 150.000 TL gider olacağı düşünülmüştür.</a:t>
            </a:r>
          </a:p>
          <a:p>
            <a:r>
              <a:rPr lang="tr" u="sng" dirty="0"/>
              <a:t>Ek Hesaplamalar</a:t>
            </a:r>
          </a:p>
          <a:p>
            <a:r>
              <a:rPr lang="tr" u="sng" dirty="0"/>
              <a:t>ROI</a:t>
            </a:r>
            <a:r>
              <a:rPr lang="tr" dirty="0"/>
              <a:t> : E-ticaret sitemizde 35 TL karla sattığımız bir sesli kitap için 1000TL reklam yatırımı yaptık. Yaptığımız bu reklam yatırımı üzerinden 60 sesli kitap satışı gerçekleştirdik. </a:t>
            </a:r>
          </a:p>
          <a:p>
            <a:pPr marL="0" indent="0">
              <a:buNone/>
            </a:pPr>
            <a:r>
              <a:rPr lang="tr" dirty="0"/>
              <a:t>	ROI = ((35*60)-1000)/1000=1.1</a:t>
            </a:r>
            <a:endParaRPr lang="tr" u="sng" dirty="0"/>
          </a:p>
          <a:p>
            <a:r>
              <a:rPr lang="tr" u="sng" dirty="0"/>
              <a:t>CTR</a:t>
            </a:r>
            <a:r>
              <a:rPr lang="tr" dirty="0"/>
              <a:t> : Tıklama oranı, bir reklamı tıklayan kullanıcıların reklamı görüntüleyen kullanıcılara oranıdır.</a:t>
            </a:r>
          </a:p>
          <a:p>
            <a:pPr marL="822960" lvl="3" indent="0">
              <a:buNone/>
            </a:pPr>
            <a:r>
              <a:rPr lang="tr" sz="1800" dirty="0"/>
              <a:t>CTR = 3000 / 400 = 7.5</a:t>
            </a:r>
          </a:p>
          <a:p>
            <a:endParaRPr lang="tr-TR" dirty="0"/>
          </a:p>
        </p:txBody>
      </p:sp>
    </p:spTree>
    <p:extLst>
      <p:ext uri="{BB962C8B-B14F-4D97-AF65-F5344CB8AC3E}">
        <p14:creationId xmlns:p14="http://schemas.microsoft.com/office/powerpoint/2010/main" val="353904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12ECD6-D0BD-4C8E-8894-FAD272D9E7E7}"/>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CB57D64-C940-4EE0-86F6-20FDB15F97D8}"/>
              </a:ext>
            </a:extLst>
          </p:cNvPr>
          <p:cNvSpPr>
            <a:spLocks noGrp="1"/>
          </p:cNvSpPr>
          <p:nvPr>
            <p:ph idx="1"/>
          </p:nvPr>
        </p:nvSpPr>
        <p:spPr/>
        <p:txBody>
          <a:bodyPr/>
          <a:lstStyle/>
          <a:p>
            <a:r>
              <a:rPr lang="tr" u="sng" dirty="0"/>
              <a:t>Çıkış Stratejisi</a:t>
            </a:r>
          </a:p>
          <a:p>
            <a:r>
              <a:rPr lang="tr" dirty="0"/>
              <a:t>Ürün başarısız olma durumunda çıkış stratejisi olarak projeyi birleşme düşünülmektedir.  </a:t>
            </a:r>
            <a:endParaRPr lang="tr-TR" dirty="0">
              <a:latin typeface="Century Gothic" panose="020B0502020202020204" pitchFamily="34" charset="0"/>
            </a:endParaRPr>
          </a:p>
          <a:p>
            <a:endParaRPr lang="tr-TR" dirty="0"/>
          </a:p>
        </p:txBody>
      </p:sp>
    </p:spTree>
    <p:extLst>
      <p:ext uri="{BB962C8B-B14F-4D97-AF65-F5344CB8AC3E}">
        <p14:creationId xmlns:p14="http://schemas.microsoft.com/office/powerpoint/2010/main" val="173284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369607-45D9-4080-AF90-2A5D5EF408DA}"/>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8207CA0E-BDE9-495F-A5AA-DFF27BCB7816}"/>
              </a:ext>
            </a:extLst>
          </p:cNvPr>
          <p:cNvSpPr>
            <a:spLocks noGrp="1"/>
          </p:cNvSpPr>
          <p:nvPr>
            <p:ph idx="1"/>
          </p:nvPr>
        </p:nvSpPr>
        <p:spPr/>
        <p:txBody>
          <a:bodyPr/>
          <a:lstStyle/>
          <a:p>
            <a:r>
              <a:rPr lang="tr" u="sng" dirty="0"/>
              <a:t>Persona</a:t>
            </a:r>
          </a:p>
          <a:p>
            <a:r>
              <a:rPr lang="tr" dirty="0"/>
              <a:t>Bu projede baz alınan personalar , teknoloji okuryazarlığı olan ve online platformlarda alışveriş yapmaya sıcak bakan genç anne , genç baba, orta yaş anne ,orta yaş baba,yaşlı anneanne,babaanne ve dedeler, teknoloji okuryazarlığı olan ve kişiselleştirilmiş ürün arayışında olan genç anne , genç baba, orta yaş anne ,orta yaş baba,yaşlı anneanne,babaanne ve dedeler, teknoloji okuryazarlığı olan ve çocuğuna,torununa kitap sevgisi aşılamak isteyen aynı zamanda hatıra olması adına seslendirdiği hikayenin olduğu kitabı satın almak isteyen genç anne , genç baba, orta yaş anne ,orta yaş baba,yaşlı anneanne,babaanne ve dedeler, teknoloji okuryazarlığı olan ve online alışverişe sıcak bakan ve özel bir hediye oluşturmak isteyen genç anne , genç baba, orta yaş anne ,orta yaş baba,yaşlı anneanne,babaanne ve dedeler.</a:t>
            </a:r>
            <a:endParaRPr lang="tr-TR" dirty="0"/>
          </a:p>
        </p:txBody>
      </p:sp>
    </p:spTree>
    <p:extLst>
      <p:ext uri="{BB962C8B-B14F-4D97-AF65-F5344CB8AC3E}">
        <p14:creationId xmlns:p14="http://schemas.microsoft.com/office/powerpoint/2010/main" val="61594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AE3BAD-11BD-40A0-8DC3-182FCEFF7055}"/>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F8C48B16-AC63-42AE-BA72-266311CE41EC}"/>
              </a:ext>
            </a:extLst>
          </p:cNvPr>
          <p:cNvSpPr>
            <a:spLocks noGrp="1"/>
          </p:cNvSpPr>
          <p:nvPr>
            <p:ph idx="1"/>
          </p:nvPr>
        </p:nvSpPr>
        <p:spPr/>
        <p:txBody>
          <a:bodyPr/>
          <a:lstStyle/>
          <a:p>
            <a:r>
              <a:rPr lang="tr" u="sng" dirty="0"/>
              <a:t>Use case</a:t>
            </a:r>
          </a:p>
          <a:p>
            <a:r>
              <a:rPr lang="tr" dirty="0"/>
              <a:t>Burada personalardan teknoloji ile arası iyi olan ve online platformlardan alışveriş yapmaya sıcak bakan genç ve orta yaş anne ve/veya baba , yaşlı babaanne, anneanne ve dedeler seçilerek bir kullanım senaryosu oluşturulmuştur. Bu üründe anne ve/veya babanın , ya da yakınının ses kaydı olacağı için çocuk hem kendi hikayesini dinleyecek hem de hikayeyi sevdiği ve aşina olduğu birinin sesinden dinleyebilecektir. Ayrıca bu ürün kişiye özel olduğu için çocuk için diğer kitaplardan ayrı bir yerde olarak dikkat çekecektir. Geliştirilmesi planlanan bu web sitesiyle gerekli bilgiler seçildikten sonra sepete eklenir ve hikaye oluşur satın alma işleminden sonra alıcıya gönderilerek onun kayıt yapıp geri göndermesi beklenir. Daha sonra kitap için gerekli tüm işlemler tamamlanınca alıcı ürüne sahip olur.</a:t>
            </a:r>
          </a:p>
          <a:p>
            <a:r>
              <a:rPr lang="tr" dirty="0"/>
              <a:t> </a:t>
            </a:r>
            <a:endParaRPr lang="tr-TR" dirty="0"/>
          </a:p>
        </p:txBody>
      </p:sp>
    </p:spTree>
    <p:extLst>
      <p:ext uri="{BB962C8B-B14F-4D97-AF65-F5344CB8AC3E}">
        <p14:creationId xmlns:p14="http://schemas.microsoft.com/office/powerpoint/2010/main" val="3317157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CBAB58-80F1-4CCC-9B3D-FC0604ADDFDF}"/>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35D40F28-43C4-47C1-9BDF-947EB61FECFB}"/>
              </a:ext>
            </a:extLst>
          </p:cNvPr>
          <p:cNvSpPr>
            <a:spLocks noGrp="1"/>
          </p:cNvSpPr>
          <p:nvPr>
            <p:ph idx="1"/>
          </p:nvPr>
        </p:nvSpPr>
        <p:spPr/>
        <p:txBody>
          <a:bodyPr/>
          <a:lstStyle/>
          <a:p>
            <a:r>
              <a:rPr lang="tr" u="sng" dirty="0"/>
              <a:t>Fonksiyon Listesi</a:t>
            </a:r>
          </a:p>
          <a:p>
            <a:r>
              <a:rPr lang="tr" dirty="0"/>
              <a:t>Fonksiyon 1- Ürünü alacak kişi tarafından ürün alımında zorunlu olacak bilgilerin seçilmesi ve girilmesi</a:t>
            </a:r>
          </a:p>
          <a:p>
            <a:r>
              <a:rPr lang="tr" dirty="0"/>
              <a:t>Fonksiyon 2- Ürün satın alındıktan sonra parçalara bölünüp alıcıya gönderimi</a:t>
            </a:r>
          </a:p>
          <a:p>
            <a:r>
              <a:rPr lang="tr" dirty="0"/>
              <a:t>Fonksiyon 3- Çocuğun resminin karikatürize edilmesi</a:t>
            </a:r>
          </a:p>
          <a:p>
            <a:r>
              <a:rPr lang="tr" dirty="0"/>
              <a:t>Fonksiyon 4- Yeni konsept belirlenmesi</a:t>
            </a:r>
          </a:p>
          <a:p>
            <a:r>
              <a:rPr lang="tr" dirty="0"/>
              <a:t>Fonksiyon 5- Kumandanın portatif olması</a:t>
            </a:r>
          </a:p>
          <a:p>
            <a:r>
              <a:rPr lang="tr" dirty="0"/>
              <a:t>Fonksiyon 6- Yaş grubuna göre kitap sayfa materyalinin belirlenip baskıya gitmesi</a:t>
            </a:r>
          </a:p>
          <a:p>
            <a:endParaRPr lang="tr-TR" dirty="0"/>
          </a:p>
        </p:txBody>
      </p:sp>
    </p:spTree>
    <p:extLst>
      <p:ext uri="{BB962C8B-B14F-4D97-AF65-F5344CB8AC3E}">
        <p14:creationId xmlns:p14="http://schemas.microsoft.com/office/powerpoint/2010/main" val="3523180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0E4B3-2A10-45DD-B3E3-58E39A0A0A06}"/>
              </a:ext>
            </a:extLst>
          </p:cNvPr>
          <p:cNvSpPr>
            <a:spLocks noGrp="1"/>
          </p:cNvSpPr>
          <p:nvPr>
            <p:ph type="title"/>
          </p:nvPr>
        </p:nvSpPr>
        <p:spPr/>
        <p:txBody>
          <a:bodyPr/>
          <a:lstStyle/>
          <a:p>
            <a:r>
              <a:rPr lang="tr" dirty="0"/>
              <a:t>3. ÜRÜNLEŞTiRME</a:t>
            </a:r>
            <a:endParaRPr lang="tr-TR" dirty="0"/>
          </a:p>
        </p:txBody>
      </p:sp>
      <p:sp>
        <p:nvSpPr>
          <p:cNvPr id="7" name="Ok: Yukarı 6">
            <a:extLst>
              <a:ext uri="{FF2B5EF4-FFF2-40B4-BE49-F238E27FC236}">
                <a16:creationId xmlns:a16="http://schemas.microsoft.com/office/drawing/2014/main" id="{892F3925-A145-4ED9-A8B0-B1D9E8479DF9}"/>
              </a:ext>
            </a:extLst>
          </p:cNvPr>
          <p:cNvSpPr/>
          <p:nvPr/>
        </p:nvSpPr>
        <p:spPr>
          <a:xfrm>
            <a:off x="2379437" y="2103120"/>
            <a:ext cx="432080" cy="3931920"/>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8" name="Ok: Sağ 7">
            <a:extLst>
              <a:ext uri="{FF2B5EF4-FFF2-40B4-BE49-F238E27FC236}">
                <a16:creationId xmlns:a16="http://schemas.microsoft.com/office/drawing/2014/main" id="{11798852-1B58-4271-B97F-DDA360EF7C9C}"/>
              </a:ext>
            </a:extLst>
          </p:cNvPr>
          <p:cNvSpPr/>
          <p:nvPr/>
        </p:nvSpPr>
        <p:spPr>
          <a:xfrm>
            <a:off x="2717731" y="5706767"/>
            <a:ext cx="5235098" cy="41719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10" name="Ok: Yukarı Aşağı 9">
            <a:extLst>
              <a:ext uri="{FF2B5EF4-FFF2-40B4-BE49-F238E27FC236}">
                <a16:creationId xmlns:a16="http://schemas.microsoft.com/office/drawing/2014/main" id="{0BADDAF3-1CBF-4C6E-BDAA-06EF527DFE84}"/>
              </a:ext>
            </a:extLst>
          </p:cNvPr>
          <p:cNvSpPr/>
          <p:nvPr/>
        </p:nvSpPr>
        <p:spPr>
          <a:xfrm>
            <a:off x="4884404" y="2198414"/>
            <a:ext cx="178080" cy="3591034"/>
          </a:xfrm>
          <a:prstGeom prst="upDown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11" name="Ok: Sol Sağ 10">
            <a:extLst>
              <a:ext uri="{FF2B5EF4-FFF2-40B4-BE49-F238E27FC236}">
                <a16:creationId xmlns:a16="http://schemas.microsoft.com/office/drawing/2014/main" id="{6E406A59-E3D9-4656-96CA-A823B22C899E}"/>
              </a:ext>
            </a:extLst>
          </p:cNvPr>
          <p:cNvSpPr/>
          <p:nvPr/>
        </p:nvSpPr>
        <p:spPr>
          <a:xfrm>
            <a:off x="2717731" y="3888828"/>
            <a:ext cx="4569441" cy="21020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12" name="Metin kutusu 11">
            <a:extLst>
              <a:ext uri="{FF2B5EF4-FFF2-40B4-BE49-F238E27FC236}">
                <a16:creationId xmlns:a16="http://schemas.microsoft.com/office/drawing/2014/main" id="{CF451AC0-A47E-4541-A85C-EFF8829ACA1D}"/>
              </a:ext>
            </a:extLst>
          </p:cNvPr>
          <p:cNvSpPr txBox="1"/>
          <p:nvPr/>
        </p:nvSpPr>
        <p:spPr>
          <a:xfrm rot="16200000">
            <a:off x="1293824" y="2396345"/>
            <a:ext cx="1828800" cy="369332"/>
          </a:xfrm>
          <a:prstGeom prst="rect">
            <a:avLst/>
          </a:prstGeom>
          <a:noFill/>
        </p:spPr>
        <p:txBody>
          <a:bodyPr wrap="square" rtlCol="0">
            <a:spAutoFit/>
          </a:bodyPr>
          <a:lstStyle/>
          <a:p>
            <a:pPr algn="l"/>
            <a:r>
              <a:rPr lang="tr" dirty="0"/>
              <a:t>Önemli</a:t>
            </a:r>
            <a:endParaRPr lang="tr-TR" dirty="0"/>
          </a:p>
        </p:txBody>
      </p:sp>
      <p:sp>
        <p:nvSpPr>
          <p:cNvPr id="13" name="Metin kutusu 12">
            <a:extLst>
              <a:ext uri="{FF2B5EF4-FFF2-40B4-BE49-F238E27FC236}">
                <a16:creationId xmlns:a16="http://schemas.microsoft.com/office/drawing/2014/main" id="{3B5ABF26-1123-4C3A-84EE-ED3B720EAD32}"/>
              </a:ext>
            </a:extLst>
          </p:cNvPr>
          <p:cNvSpPr txBox="1"/>
          <p:nvPr/>
        </p:nvSpPr>
        <p:spPr>
          <a:xfrm>
            <a:off x="4659585" y="6130334"/>
            <a:ext cx="1807779" cy="369332"/>
          </a:xfrm>
          <a:prstGeom prst="rect">
            <a:avLst/>
          </a:prstGeom>
          <a:noFill/>
        </p:spPr>
        <p:txBody>
          <a:bodyPr wrap="square" rtlCol="0">
            <a:spAutoFit/>
          </a:bodyPr>
          <a:lstStyle/>
          <a:p>
            <a:pPr algn="l"/>
            <a:r>
              <a:rPr lang="tr" dirty="0"/>
              <a:t>Acil</a:t>
            </a:r>
            <a:endParaRPr lang="tr-TR" dirty="0"/>
          </a:p>
        </p:txBody>
      </p:sp>
      <p:sp>
        <p:nvSpPr>
          <p:cNvPr id="14" name="Metin kutusu 13">
            <a:extLst>
              <a:ext uri="{FF2B5EF4-FFF2-40B4-BE49-F238E27FC236}">
                <a16:creationId xmlns:a16="http://schemas.microsoft.com/office/drawing/2014/main" id="{F90673B9-5F5E-4150-B61B-E59B635EC791}"/>
              </a:ext>
            </a:extLst>
          </p:cNvPr>
          <p:cNvSpPr txBox="1"/>
          <p:nvPr/>
        </p:nvSpPr>
        <p:spPr>
          <a:xfrm>
            <a:off x="2998075" y="2185355"/>
            <a:ext cx="1828800" cy="369332"/>
          </a:xfrm>
          <a:prstGeom prst="rect">
            <a:avLst/>
          </a:prstGeom>
          <a:noFill/>
        </p:spPr>
        <p:txBody>
          <a:bodyPr wrap="square" rtlCol="0">
            <a:spAutoFit/>
          </a:bodyPr>
          <a:lstStyle/>
          <a:p>
            <a:pPr algn="l"/>
            <a:r>
              <a:rPr lang="tr" dirty="0"/>
              <a:t>Hemen yap</a:t>
            </a:r>
            <a:endParaRPr lang="tr-TR" dirty="0"/>
          </a:p>
        </p:txBody>
      </p:sp>
      <p:sp>
        <p:nvSpPr>
          <p:cNvPr id="15" name="Metin kutusu 14">
            <a:extLst>
              <a:ext uri="{FF2B5EF4-FFF2-40B4-BE49-F238E27FC236}">
                <a16:creationId xmlns:a16="http://schemas.microsoft.com/office/drawing/2014/main" id="{B55ABD79-6BA9-4C59-8603-B768BEAB452C}"/>
              </a:ext>
            </a:extLst>
          </p:cNvPr>
          <p:cNvSpPr txBox="1"/>
          <p:nvPr/>
        </p:nvSpPr>
        <p:spPr>
          <a:xfrm>
            <a:off x="5406698" y="2211679"/>
            <a:ext cx="2201917" cy="369332"/>
          </a:xfrm>
          <a:prstGeom prst="rect">
            <a:avLst/>
          </a:prstGeom>
          <a:noFill/>
        </p:spPr>
        <p:txBody>
          <a:bodyPr wrap="square" rtlCol="0">
            <a:spAutoFit/>
          </a:bodyPr>
          <a:lstStyle/>
          <a:p>
            <a:pPr algn="l"/>
            <a:r>
              <a:rPr lang="tr" dirty="0"/>
              <a:t>Planla</a:t>
            </a:r>
            <a:endParaRPr lang="tr-TR" dirty="0"/>
          </a:p>
        </p:txBody>
      </p:sp>
      <p:sp>
        <p:nvSpPr>
          <p:cNvPr id="16" name="Metin kutusu 15">
            <a:extLst>
              <a:ext uri="{FF2B5EF4-FFF2-40B4-BE49-F238E27FC236}">
                <a16:creationId xmlns:a16="http://schemas.microsoft.com/office/drawing/2014/main" id="{F05FF811-9D76-426B-BDB9-8201FA7A6610}"/>
              </a:ext>
            </a:extLst>
          </p:cNvPr>
          <p:cNvSpPr txBox="1"/>
          <p:nvPr/>
        </p:nvSpPr>
        <p:spPr>
          <a:xfrm>
            <a:off x="5062484" y="4028570"/>
            <a:ext cx="2694730" cy="369332"/>
          </a:xfrm>
          <a:prstGeom prst="rect">
            <a:avLst/>
          </a:prstGeom>
          <a:noFill/>
        </p:spPr>
        <p:txBody>
          <a:bodyPr wrap="square" rtlCol="0">
            <a:spAutoFit/>
          </a:bodyPr>
          <a:lstStyle/>
          <a:p>
            <a:pPr algn="l"/>
            <a:r>
              <a:rPr lang="tr" dirty="0"/>
              <a:t>Yapma</a:t>
            </a:r>
            <a:endParaRPr lang="tr-TR" dirty="0"/>
          </a:p>
        </p:txBody>
      </p:sp>
      <p:sp>
        <p:nvSpPr>
          <p:cNvPr id="17" name="Metin kutusu 16">
            <a:extLst>
              <a:ext uri="{FF2B5EF4-FFF2-40B4-BE49-F238E27FC236}">
                <a16:creationId xmlns:a16="http://schemas.microsoft.com/office/drawing/2014/main" id="{469BB70F-A504-4D81-BF6A-92D09F942C92}"/>
              </a:ext>
            </a:extLst>
          </p:cNvPr>
          <p:cNvSpPr txBox="1"/>
          <p:nvPr/>
        </p:nvSpPr>
        <p:spPr>
          <a:xfrm>
            <a:off x="2811517" y="4003294"/>
            <a:ext cx="2201916" cy="369332"/>
          </a:xfrm>
          <a:prstGeom prst="rect">
            <a:avLst/>
          </a:prstGeom>
          <a:noFill/>
        </p:spPr>
        <p:txBody>
          <a:bodyPr wrap="square" rtlCol="0">
            <a:spAutoFit/>
          </a:bodyPr>
          <a:lstStyle/>
          <a:p>
            <a:pPr algn="l"/>
            <a:r>
              <a:rPr lang="tr" dirty="0"/>
              <a:t>Başkasına yaptır</a:t>
            </a:r>
            <a:endParaRPr lang="tr-TR" dirty="0"/>
          </a:p>
        </p:txBody>
      </p:sp>
      <p:sp>
        <p:nvSpPr>
          <p:cNvPr id="18" name="Metin kutusu 17">
            <a:extLst>
              <a:ext uri="{FF2B5EF4-FFF2-40B4-BE49-F238E27FC236}">
                <a16:creationId xmlns:a16="http://schemas.microsoft.com/office/drawing/2014/main" id="{E0FD89AE-AFE9-4CD3-9412-ADE6A410E564}"/>
              </a:ext>
            </a:extLst>
          </p:cNvPr>
          <p:cNvSpPr txBox="1"/>
          <p:nvPr/>
        </p:nvSpPr>
        <p:spPr>
          <a:xfrm rot="16200000">
            <a:off x="1275274" y="4723665"/>
            <a:ext cx="1828800" cy="369332"/>
          </a:xfrm>
          <a:prstGeom prst="rect">
            <a:avLst/>
          </a:prstGeom>
          <a:noFill/>
        </p:spPr>
        <p:txBody>
          <a:bodyPr wrap="square" rtlCol="0">
            <a:spAutoFit/>
          </a:bodyPr>
          <a:lstStyle/>
          <a:p>
            <a:pPr algn="l"/>
            <a:r>
              <a:rPr lang="tr" dirty="0"/>
              <a:t>Önemli değil</a:t>
            </a:r>
            <a:endParaRPr lang="tr-TR" dirty="0"/>
          </a:p>
        </p:txBody>
      </p:sp>
      <p:sp>
        <p:nvSpPr>
          <p:cNvPr id="19" name="Metin kutusu 18">
            <a:extLst>
              <a:ext uri="{FF2B5EF4-FFF2-40B4-BE49-F238E27FC236}">
                <a16:creationId xmlns:a16="http://schemas.microsoft.com/office/drawing/2014/main" id="{E0039430-2341-4441-B0A1-07565E290684}"/>
              </a:ext>
            </a:extLst>
          </p:cNvPr>
          <p:cNvSpPr txBox="1"/>
          <p:nvPr/>
        </p:nvSpPr>
        <p:spPr>
          <a:xfrm>
            <a:off x="2777534" y="2686874"/>
            <a:ext cx="2078106" cy="1200329"/>
          </a:xfrm>
          <a:prstGeom prst="rect">
            <a:avLst/>
          </a:prstGeom>
          <a:noFill/>
        </p:spPr>
        <p:txBody>
          <a:bodyPr wrap="square" rtlCol="0">
            <a:spAutoFit/>
          </a:bodyPr>
          <a:lstStyle/>
          <a:p>
            <a:pPr algn="l"/>
            <a:r>
              <a:rPr lang="tr" dirty="0"/>
              <a:t>Fonksiyon 1</a:t>
            </a:r>
          </a:p>
          <a:p>
            <a:pPr algn="l"/>
            <a:r>
              <a:rPr lang="tr" dirty="0"/>
              <a:t>Fonksiyon 2</a:t>
            </a:r>
          </a:p>
          <a:p>
            <a:r>
              <a:rPr lang="tr" dirty="0"/>
              <a:t>Fonksiyon 3</a:t>
            </a:r>
          </a:p>
          <a:p>
            <a:pPr algn="l"/>
            <a:endParaRPr lang="tr-TR" dirty="0"/>
          </a:p>
        </p:txBody>
      </p:sp>
      <p:sp>
        <p:nvSpPr>
          <p:cNvPr id="20" name="Metin kutusu 19">
            <a:extLst>
              <a:ext uri="{FF2B5EF4-FFF2-40B4-BE49-F238E27FC236}">
                <a16:creationId xmlns:a16="http://schemas.microsoft.com/office/drawing/2014/main" id="{841391AA-4579-49A6-B450-B87C711FCA62}"/>
              </a:ext>
            </a:extLst>
          </p:cNvPr>
          <p:cNvSpPr txBox="1"/>
          <p:nvPr/>
        </p:nvSpPr>
        <p:spPr>
          <a:xfrm>
            <a:off x="2816614" y="4667346"/>
            <a:ext cx="1828800" cy="646331"/>
          </a:xfrm>
          <a:prstGeom prst="rect">
            <a:avLst/>
          </a:prstGeom>
          <a:noFill/>
        </p:spPr>
        <p:txBody>
          <a:bodyPr wrap="square" rtlCol="0">
            <a:spAutoFit/>
          </a:bodyPr>
          <a:lstStyle/>
          <a:p>
            <a:pPr algn="l"/>
            <a:r>
              <a:rPr lang="tr" dirty="0"/>
              <a:t>Fonksiyon 5</a:t>
            </a:r>
          </a:p>
          <a:p>
            <a:pPr algn="l"/>
            <a:r>
              <a:rPr lang="tr" dirty="0"/>
              <a:t>Fonksiyon 6</a:t>
            </a:r>
            <a:endParaRPr lang="tr-TR" dirty="0"/>
          </a:p>
        </p:txBody>
      </p:sp>
      <p:sp>
        <p:nvSpPr>
          <p:cNvPr id="21" name="Metin kutusu 20">
            <a:extLst>
              <a:ext uri="{FF2B5EF4-FFF2-40B4-BE49-F238E27FC236}">
                <a16:creationId xmlns:a16="http://schemas.microsoft.com/office/drawing/2014/main" id="{3CB34334-0125-4321-839E-E371C612E2B3}"/>
              </a:ext>
            </a:extLst>
          </p:cNvPr>
          <p:cNvSpPr txBox="1"/>
          <p:nvPr/>
        </p:nvSpPr>
        <p:spPr>
          <a:xfrm>
            <a:off x="5120013" y="2680897"/>
            <a:ext cx="1828800" cy="646331"/>
          </a:xfrm>
          <a:prstGeom prst="rect">
            <a:avLst/>
          </a:prstGeom>
          <a:noFill/>
        </p:spPr>
        <p:txBody>
          <a:bodyPr wrap="square" rtlCol="0">
            <a:spAutoFit/>
          </a:bodyPr>
          <a:lstStyle/>
          <a:p>
            <a:pPr algn="l"/>
            <a:r>
              <a:rPr lang="tr" dirty="0"/>
              <a:t>Fonksiyon 4</a:t>
            </a:r>
            <a:endParaRPr lang="tr-TR" dirty="0"/>
          </a:p>
        </p:txBody>
      </p:sp>
      <p:sp>
        <p:nvSpPr>
          <p:cNvPr id="3" name="Metin kutusu 2">
            <a:extLst>
              <a:ext uri="{FF2B5EF4-FFF2-40B4-BE49-F238E27FC236}">
                <a16:creationId xmlns:a16="http://schemas.microsoft.com/office/drawing/2014/main" id="{B78231BE-9C47-46BC-977E-C9DE68A5795A}"/>
              </a:ext>
            </a:extLst>
          </p:cNvPr>
          <p:cNvSpPr txBox="1"/>
          <p:nvPr/>
        </p:nvSpPr>
        <p:spPr>
          <a:xfrm>
            <a:off x="1084319" y="1708812"/>
            <a:ext cx="3069021" cy="369332"/>
          </a:xfrm>
          <a:prstGeom prst="rect">
            <a:avLst/>
          </a:prstGeom>
          <a:noFill/>
        </p:spPr>
        <p:txBody>
          <a:bodyPr wrap="square" rtlCol="0">
            <a:spAutoFit/>
          </a:bodyPr>
          <a:lstStyle/>
          <a:p>
            <a:pPr algn="l"/>
            <a:r>
              <a:rPr lang="tr" u="sng" dirty="0"/>
              <a:t>Fayda Zorluk Matrisi</a:t>
            </a:r>
            <a:endParaRPr lang="tr-TR" u="sng" dirty="0"/>
          </a:p>
        </p:txBody>
      </p:sp>
    </p:spTree>
    <p:extLst>
      <p:ext uri="{BB962C8B-B14F-4D97-AF65-F5344CB8AC3E}">
        <p14:creationId xmlns:p14="http://schemas.microsoft.com/office/powerpoint/2010/main" val="232387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AF239E-D44F-4FFE-868D-C63F29976A92}"/>
              </a:ext>
            </a:extLst>
          </p:cNvPr>
          <p:cNvSpPr>
            <a:spLocks noGrp="1"/>
          </p:cNvSpPr>
          <p:nvPr>
            <p:ph type="title"/>
          </p:nvPr>
        </p:nvSpPr>
        <p:spPr/>
        <p:txBody>
          <a:bodyPr/>
          <a:lstStyle/>
          <a:p>
            <a:r>
              <a:rPr lang="tr" dirty="0"/>
              <a:t>3. ÜRÜNLEŞTİRME AŞAMASI</a:t>
            </a:r>
            <a:endParaRPr lang="tr-TR" dirty="0"/>
          </a:p>
        </p:txBody>
      </p:sp>
      <p:sp>
        <p:nvSpPr>
          <p:cNvPr id="3" name="İçerik Yer Tutucusu 2">
            <a:extLst>
              <a:ext uri="{FF2B5EF4-FFF2-40B4-BE49-F238E27FC236}">
                <a16:creationId xmlns:a16="http://schemas.microsoft.com/office/drawing/2014/main" id="{3A530212-B64F-4ECA-8F61-AE371F751372}"/>
              </a:ext>
            </a:extLst>
          </p:cNvPr>
          <p:cNvSpPr>
            <a:spLocks noGrp="1"/>
          </p:cNvSpPr>
          <p:nvPr>
            <p:ph idx="1"/>
          </p:nvPr>
        </p:nvSpPr>
        <p:spPr/>
        <p:txBody>
          <a:bodyPr>
            <a:normAutofit fontScale="85000" lnSpcReduction="10000"/>
          </a:bodyPr>
          <a:lstStyle/>
          <a:p>
            <a:r>
              <a:rPr lang="tr" u="sng" dirty="0"/>
              <a:t>0-1 Ay</a:t>
            </a:r>
            <a:endParaRPr lang="tr" dirty="0"/>
          </a:p>
          <a:p>
            <a:r>
              <a:rPr lang="tr" dirty="0"/>
              <a:t>Ürünümüzün öncelikli özelliği çocuğa özel hikaye kitabı haline getirilmesi. Çocuğun resmi karikatürize edilerek ona ait bir kitap oluşturulması. Belirlenen özelliklerin seçimi yapıldıktan sonra kitap oluşur. Ardından hikayenin kullanıcıya sunulması , kullanıcının ses kaydını göndermesi ve kitabın yanındaki kumanda da kitabın sesli halinin olması ve istenilenleri yerine getirmesi.</a:t>
            </a:r>
          </a:p>
          <a:p>
            <a:pPr marL="0" indent="0">
              <a:buNone/>
            </a:pPr>
            <a:endParaRPr lang="tr" dirty="0"/>
          </a:p>
          <a:p>
            <a:r>
              <a:rPr lang="tr" u="sng" dirty="0"/>
              <a:t>2-3 Ay</a:t>
            </a:r>
            <a:endParaRPr lang="tr" dirty="0"/>
          </a:p>
          <a:p>
            <a:r>
              <a:rPr lang="tr" dirty="0"/>
              <a:t>Ürün kullanıcıya sunularak üründen beklenenin gerçekleşip gerçekleşmediğinin kontrolünün yapılması ve varsa geri dönüşlere göre ürün üzerinde düzeltmelerin yapılması.</a:t>
            </a:r>
          </a:p>
          <a:p>
            <a:pPr marL="0" indent="0">
              <a:buNone/>
            </a:pPr>
            <a:r>
              <a:rPr lang="tr" dirty="0"/>
              <a:t> </a:t>
            </a:r>
          </a:p>
          <a:p>
            <a:r>
              <a:rPr lang="tr" u="sng" dirty="0"/>
              <a:t>4-6 Ay</a:t>
            </a:r>
            <a:endParaRPr lang="tr" dirty="0"/>
          </a:p>
          <a:p>
            <a:r>
              <a:rPr lang="tr" dirty="0"/>
              <a:t>Ürünümüzün pazarda fark yaratacak özelliği çocuğun resminin karikatürize edilmesi , anne ve/veya babanın ses kaydının kaydedilerek kitabın sesli kitap haline getirilmesi. Bu sayede ürünümüz pazarda benzersiz olacağı için rakiplerinden pazar payı alacaktır.</a:t>
            </a:r>
          </a:p>
          <a:p>
            <a:endParaRPr lang="tr-TR" dirty="0"/>
          </a:p>
        </p:txBody>
      </p:sp>
    </p:spTree>
    <p:extLst>
      <p:ext uri="{BB962C8B-B14F-4D97-AF65-F5344CB8AC3E}">
        <p14:creationId xmlns:p14="http://schemas.microsoft.com/office/powerpoint/2010/main" val="268072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B4F86D-47AE-4FD2-819F-C5BD5055ECEC}"/>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E83D4311-2A80-4C5C-874A-082284DC77A0}"/>
              </a:ext>
            </a:extLst>
          </p:cNvPr>
          <p:cNvSpPr>
            <a:spLocks noGrp="1"/>
          </p:cNvSpPr>
          <p:nvPr>
            <p:ph idx="1"/>
          </p:nvPr>
        </p:nvSpPr>
        <p:spPr/>
        <p:txBody>
          <a:bodyPr/>
          <a:lstStyle/>
          <a:p>
            <a:r>
              <a:rPr lang="tr" u="sng" dirty="0"/>
              <a:t>7-9 Ay </a:t>
            </a:r>
          </a:p>
          <a:p>
            <a:r>
              <a:rPr lang="tr" dirty="0"/>
              <a:t>Ürünün seçilirken yaş aralığına göre seçilmesi ve ona göre kitap sayfa materyalinin seçenek şeklinde sunulması ,mesela 0-2 yaş aralığı bebek kategorisinde olacağı için ona göre kitap materyali seçilmesi. Örneğin köpük sayfalar , bunlar bebeklerin diş kaşıma döneminde sahip olacağı kitapları daha dayanıklı kılar.</a:t>
            </a:r>
          </a:p>
          <a:p>
            <a:r>
              <a:rPr lang="tr" dirty="0"/>
              <a:t>Hikaye oluşturulurken 0-2 yaş , 3-4 yaş , 4-6 yaş, 7 yaşa uygun olacak hikaye içerikleri hazırlanarak daha zengin içeriğe sahip olup benzer ürünlere göre geniş içeriğe sahip olmasından dolayı firmamızı farklı kılacaktır.</a:t>
            </a:r>
          </a:p>
        </p:txBody>
      </p:sp>
    </p:spTree>
    <p:extLst>
      <p:ext uri="{BB962C8B-B14F-4D97-AF65-F5344CB8AC3E}">
        <p14:creationId xmlns:p14="http://schemas.microsoft.com/office/powerpoint/2010/main" val="667161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92BAF8-079E-44F7-ABAF-6101567FD0F5}"/>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E5EDDC75-767E-4B57-9978-988A725A8A16}"/>
              </a:ext>
            </a:extLst>
          </p:cNvPr>
          <p:cNvSpPr>
            <a:spLocks noGrp="1"/>
          </p:cNvSpPr>
          <p:nvPr>
            <p:ph idx="1"/>
          </p:nvPr>
        </p:nvSpPr>
        <p:spPr/>
        <p:txBody>
          <a:bodyPr/>
          <a:lstStyle/>
          <a:p>
            <a:r>
              <a:rPr lang="tr" u="sng" dirty="0"/>
              <a:t>10-12 Ay</a:t>
            </a:r>
            <a:endParaRPr lang="tr" dirty="0"/>
          </a:p>
          <a:p>
            <a:r>
              <a:rPr lang="tr" dirty="0"/>
              <a:t>Çocuğun resminin karikatürize edilmesi , yaşa ya da isteğe göre sayfa kalitesi ve materyali seçimi ve hikaye konsepti seçimi, anne ve/veya babanın , aile büyüklerinin sesine sahip olan hikayenin sesli halinin olduğu kumanda, sesli kumanda kitabın üzerinde portatif şekilde konulacak , isterse kumanda çıkarılıp çocuğun eline verilebilecek böylelikle kumanda çıkarılması gereken durumda kitaba zarar verilmeyecek . Ayrıca çocuklar için önemli gelişim basamaklarından olan sütten kesme, tuvalet eğitimi, okula başlama, hastaneye gitme gibi konular konseptlerin içine eklenerek çocukların bu evreleri eğlenerek öğrenmesi sağlanır. Bu özellikler eklenerek uzun ömürlü , çocuk ve aile için anı niteliğine sahip kişiselleştirilmiş ve değerli bir ürün haline gelecek ve böylelikle pazarda farklılık oluşturup firmamıza finansal katkıları büyük olacaktır.</a:t>
            </a:r>
            <a:endParaRPr lang="tr-TR" dirty="0"/>
          </a:p>
        </p:txBody>
      </p:sp>
    </p:spTree>
    <p:extLst>
      <p:ext uri="{BB962C8B-B14F-4D97-AF65-F5344CB8AC3E}">
        <p14:creationId xmlns:p14="http://schemas.microsoft.com/office/powerpoint/2010/main" val="408951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184DAE-8A7A-4832-B609-A0FD9B394ECD}"/>
              </a:ext>
            </a:extLst>
          </p:cNvPr>
          <p:cNvSpPr>
            <a:spLocks noGrp="1"/>
          </p:cNvSpPr>
          <p:nvPr>
            <p:ph type="title"/>
          </p:nvPr>
        </p:nvSpPr>
        <p:spPr/>
        <p:txBody>
          <a:bodyPr/>
          <a:lstStyle/>
          <a:p>
            <a:r>
              <a:rPr lang="tr" dirty="0"/>
              <a:t>1. GİRİŞ</a:t>
            </a:r>
            <a:endParaRPr lang="tr-TR" dirty="0"/>
          </a:p>
        </p:txBody>
      </p:sp>
      <p:sp>
        <p:nvSpPr>
          <p:cNvPr id="3" name="İçerik Yer Tutucusu 2">
            <a:extLst>
              <a:ext uri="{FF2B5EF4-FFF2-40B4-BE49-F238E27FC236}">
                <a16:creationId xmlns:a16="http://schemas.microsoft.com/office/drawing/2014/main" id="{34C182BD-D8F8-4374-A103-F35754678A3E}"/>
              </a:ext>
            </a:extLst>
          </p:cNvPr>
          <p:cNvSpPr>
            <a:spLocks noGrp="1"/>
          </p:cNvSpPr>
          <p:nvPr>
            <p:ph idx="1"/>
          </p:nvPr>
        </p:nvSpPr>
        <p:spPr>
          <a:xfrm>
            <a:off x="1066800" y="1839310"/>
            <a:ext cx="10058400" cy="4195730"/>
          </a:xfrm>
        </p:spPr>
        <p:txBody>
          <a:bodyPr>
            <a:normAutofit/>
          </a:bodyPr>
          <a:lstStyle/>
          <a:p>
            <a:r>
              <a:rPr lang="tr" dirty="0"/>
              <a:t>Bu proje , kişiselleştirilmiş çocuk kitabına gereksinim duyan insanlar için piyasada tatmin edici ürün olmaması sebebiyle çocuğu ya da yakını için özel ve anı kalması adına yapmak istediği kitabı üreten bir web sitesi projesidir.</a:t>
            </a:r>
          </a:p>
          <a:p>
            <a:endParaRPr lang="tr" dirty="0"/>
          </a:p>
          <a:p>
            <a:r>
              <a:rPr lang="tr-TR" dirty="0"/>
              <a:t>Günümüzde, ürün çeşitliliği ve gelişen teknoloji sayesinde tüketiciler, birbirlerinden farklı olma isteğine giderek daha çok sahip olmaktadır. Bu durum, tüketicilerde benzersiz olma ihtiyacını tetiklemektedir. Bu çalışmanın amacı, tüketicinin benzersiz olma </a:t>
            </a:r>
            <a:r>
              <a:rPr lang="tr" dirty="0"/>
              <a:t>ve </a:t>
            </a:r>
            <a:r>
              <a:rPr lang="tr-TR" dirty="0"/>
              <a:t> </a:t>
            </a:r>
            <a:r>
              <a:rPr lang="tr" dirty="0"/>
              <a:t>çocukları için özel bir ürün hazırlama ihtiyacını gidermek için yapılacak olan sitedir.</a:t>
            </a:r>
          </a:p>
          <a:p>
            <a:pPr marL="0" indent="0">
              <a:buNone/>
            </a:pPr>
            <a:endParaRPr lang="tr" dirty="0"/>
          </a:p>
          <a:p>
            <a:r>
              <a:rPr lang="tr-TR" dirty="0"/>
              <a:t>Ülkemizde halihazırda bulunan </a:t>
            </a:r>
            <a:r>
              <a:rPr lang="tr" dirty="0"/>
              <a:t>sitelere</a:t>
            </a:r>
            <a:r>
              <a:rPr lang="tr-TR" dirty="0"/>
              <a:t> baktığımızda, bu proje ile elde edilmek istenen hedefleri sağlayan bir hizmet bulunmamaktadır. Genel olarak </a:t>
            </a:r>
            <a:r>
              <a:rPr lang="tr" dirty="0"/>
              <a:t>çocuklarının isimlerine özel kitap hazırlama</a:t>
            </a:r>
            <a:r>
              <a:rPr lang="tr-TR" dirty="0"/>
              <a:t> işlevini gören bu </a:t>
            </a:r>
            <a:r>
              <a:rPr lang="tr" dirty="0"/>
              <a:t>siteler seçenekler konusundan kısıtlı olduğu için</a:t>
            </a:r>
            <a:r>
              <a:rPr lang="tr-TR" dirty="0"/>
              <a:t>, bu projenin yapılma gerekliliğini ortaya çıkarmaktadır. </a:t>
            </a:r>
            <a:endParaRPr lang="tr" dirty="0"/>
          </a:p>
        </p:txBody>
      </p:sp>
    </p:spTree>
    <p:extLst>
      <p:ext uri="{BB962C8B-B14F-4D97-AF65-F5344CB8AC3E}">
        <p14:creationId xmlns:p14="http://schemas.microsoft.com/office/powerpoint/2010/main" val="259384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EDE86E-090B-4E7C-9AA6-35B885307DFD}"/>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2310324-3012-4C39-8667-67A24247FFCB}"/>
              </a:ext>
            </a:extLst>
          </p:cNvPr>
          <p:cNvSpPr>
            <a:spLocks noGrp="1"/>
          </p:cNvSpPr>
          <p:nvPr>
            <p:ph idx="1"/>
          </p:nvPr>
        </p:nvSpPr>
        <p:spPr/>
        <p:txBody>
          <a:bodyPr/>
          <a:lstStyle/>
          <a:p>
            <a:r>
              <a:rPr lang="tr" u="sng" dirty="0"/>
              <a:t>Pazarda görülen sorun/problem nedir?</a:t>
            </a:r>
          </a:p>
          <a:p>
            <a:r>
              <a:rPr lang="tr" dirty="0"/>
              <a:t>Kişiselleştirilmiş sesli çocuk kitabı isteğinde bulunan kişilere, isteklerini karşılayabilecekleri bir hizmet bulunmamaktadır. Günümüzde herkes kişisel eşyalara sahip olmak istiyor. Sesli çocuk kitapları pazarda mecvut fakat çocuğuna özel, kendi anne ve/veya baba ya da yakını sesiyle kayıt olmuş sesli kitap isteyen bireylerin böyle bir kitap temin edebilmesi mümkün değildir. Pazardaki bu problem tüketici problemdir. Tüketicilerin bu ihtiyacı geliştirilmesi planlanan proje ile giderilmektedir.</a:t>
            </a:r>
            <a:endParaRPr lang="tr-TR" dirty="0"/>
          </a:p>
        </p:txBody>
      </p:sp>
    </p:spTree>
    <p:extLst>
      <p:ext uri="{BB962C8B-B14F-4D97-AF65-F5344CB8AC3E}">
        <p14:creationId xmlns:p14="http://schemas.microsoft.com/office/powerpoint/2010/main" val="191509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7F120F-95FA-4262-9C1A-6852729872B3}"/>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2F3105A7-3818-4057-9491-6A53BB8FB510}"/>
              </a:ext>
            </a:extLst>
          </p:cNvPr>
          <p:cNvSpPr>
            <a:spLocks noGrp="1"/>
          </p:cNvSpPr>
          <p:nvPr>
            <p:ph idx="1"/>
          </p:nvPr>
        </p:nvSpPr>
        <p:spPr/>
        <p:txBody>
          <a:bodyPr/>
          <a:lstStyle/>
          <a:p>
            <a:r>
              <a:rPr lang="tr" u="sng" dirty="0"/>
              <a:t>Bu proje ile pazarda yakalamayı düşündüğümüz fırsat nedir?</a:t>
            </a:r>
          </a:p>
          <a:p>
            <a:r>
              <a:rPr lang="tr-TR" dirty="0"/>
              <a:t>Yapılması planlanan projeye benzer projelerin olduğundan bahsetmiştik. Mevcut olan </a:t>
            </a:r>
            <a:r>
              <a:rPr lang="tr" dirty="0"/>
              <a:t>web sitelerine </a:t>
            </a:r>
            <a:r>
              <a:rPr lang="tr-TR" dirty="0"/>
              <a:t>baktığımızda </a:t>
            </a:r>
            <a:r>
              <a:rPr lang="tr" dirty="0"/>
              <a:t>Sihirli Yolculuk</a:t>
            </a:r>
            <a:r>
              <a:rPr lang="tr-TR" dirty="0"/>
              <a:t> [1] </a:t>
            </a:r>
            <a:r>
              <a:rPr lang="tr" dirty="0"/>
              <a:t>ve</a:t>
            </a:r>
            <a:r>
              <a:rPr lang="tr-TR" dirty="0"/>
              <a:t> </a:t>
            </a:r>
            <a:r>
              <a:rPr lang="tr" dirty="0"/>
              <a:t>kitapyıldızı.com </a:t>
            </a:r>
            <a:r>
              <a:rPr lang="tr-TR" dirty="0"/>
              <a:t>[2]</a:t>
            </a:r>
            <a:r>
              <a:rPr lang="tr" dirty="0"/>
              <a:t> </a:t>
            </a:r>
            <a:r>
              <a:rPr lang="tr-TR" dirty="0"/>
              <a:t>gibi birçok </a:t>
            </a:r>
            <a:r>
              <a:rPr lang="tr" dirty="0"/>
              <a:t>isme özel çocuk kitabı</a:t>
            </a:r>
            <a:r>
              <a:rPr lang="tr-TR" dirty="0"/>
              <a:t> </a:t>
            </a:r>
            <a:r>
              <a:rPr lang="tr" dirty="0"/>
              <a:t>sitesi </a:t>
            </a:r>
            <a:r>
              <a:rPr lang="tr-TR" dirty="0"/>
              <a:t>bulunmaktadır. Ancak bunlar </a:t>
            </a:r>
            <a:r>
              <a:rPr lang="tr" dirty="0"/>
              <a:t>isme özel kitap hazırlama </a:t>
            </a:r>
            <a:r>
              <a:rPr lang="tr-TR" dirty="0"/>
              <a:t>amacına hizmet eden uygulamalardır. </a:t>
            </a:r>
            <a:r>
              <a:rPr lang="tr" dirty="0"/>
              <a:t> Ayrıca sesli çocuk kitabı da bulunmaktadır.</a:t>
            </a:r>
            <a:r>
              <a:rPr lang="tr-TR" dirty="0"/>
              <a:t> Belirlediğimiz</a:t>
            </a:r>
            <a:r>
              <a:rPr lang="tr" dirty="0"/>
              <a:t> kişiselleştirilmiş sesli çocuk kitabı</a:t>
            </a:r>
            <a:r>
              <a:rPr lang="tr-TR" dirty="0"/>
              <a:t> sorunun</a:t>
            </a:r>
            <a:r>
              <a:rPr lang="tr" dirty="0"/>
              <a:t>un</a:t>
            </a:r>
            <a:r>
              <a:rPr lang="tr-TR" dirty="0"/>
              <a:t> çözümü olan bir proje yoktur. Yapılacak bu proje ile pazara yenilik getirilmesi planlanmaktadır. Yeni bir ürün olduğundan ötürü firmaya finansal artış sağlaması da düşünülmektedir.</a:t>
            </a:r>
          </a:p>
        </p:txBody>
      </p:sp>
      <p:pic>
        <p:nvPicPr>
          <p:cNvPr id="4" name="Resim 4">
            <a:extLst>
              <a:ext uri="{FF2B5EF4-FFF2-40B4-BE49-F238E27FC236}">
                <a16:creationId xmlns:a16="http://schemas.microsoft.com/office/drawing/2014/main" id="{E5084435-3E6E-48AA-BB2B-F12291F7B01F}"/>
              </a:ext>
            </a:extLst>
          </p:cNvPr>
          <p:cNvPicPr>
            <a:picLocks noChangeAspect="1"/>
          </p:cNvPicPr>
          <p:nvPr/>
        </p:nvPicPr>
        <p:blipFill>
          <a:blip r:embed="rId2"/>
          <a:stretch>
            <a:fillRect/>
          </a:stretch>
        </p:blipFill>
        <p:spPr>
          <a:xfrm>
            <a:off x="516759" y="4552321"/>
            <a:ext cx="3923861" cy="1883680"/>
          </a:xfrm>
          <a:prstGeom prst="rect">
            <a:avLst/>
          </a:prstGeom>
        </p:spPr>
      </p:pic>
      <p:pic>
        <p:nvPicPr>
          <p:cNvPr id="5" name="Resim 5">
            <a:extLst>
              <a:ext uri="{FF2B5EF4-FFF2-40B4-BE49-F238E27FC236}">
                <a16:creationId xmlns:a16="http://schemas.microsoft.com/office/drawing/2014/main" id="{04F60E79-90F9-4637-9C93-9D6F20D9C429}"/>
              </a:ext>
            </a:extLst>
          </p:cNvPr>
          <p:cNvPicPr>
            <a:picLocks noChangeAspect="1"/>
          </p:cNvPicPr>
          <p:nvPr/>
        </p:nvPicPr>
        <p:blipFill>
          <a:blip r:embed="rId3"/>
          <a:stretch>
            <a:fillRect/>
          </a:stretch>
        </p:blipFill>
        <p:spPr>
          <a:xfrm>
            <a:off x="4852276" y="4552321"/>
            <a:ext cx="3408699" cy="1883680"/>
          </a:xfrm>
          <a:prstGeom prst="rect">
            <a:avLst/>
          </a:prstGeom>
        </p:spPr>
      </p:pic>
      <p:pic>
        <p:nvPicPr>
          <p:cNvPr id="6" name="Resim 6">
            <a:extLst>
              <a:ext uri="{FF2B5EF4-FFF2-40B4-BE49-F238E27FC236}">
                <a16:creationId xmlns:a16="http://schemas.microsoft.com/office/drawing/2014/main" id="{C6FEFEAF-F5CD-461D-845C-BA05588FFDFA}"/>
              </a:ext>
            </a:extLst>
          </p:cNvPr>
          <p:cNvPicPr>
            <a:picLocks noChangeAspect="1"/>
          </p:cNvPicPr>
          <p:nvPr/>
        </p:nvPicPr>
        <p:blipFill>
          <a:blip r:embed="rId4"/>
          <a:stretch>
            <a:fillRect/>
          </a:stretch>
        </p:blipFill>
        <p:spPr>
          <a:xfrm>
            <a:off x="8811015" y="4552321"/>
            <a:ext cx="2241889" cy="1883680"/>
          </a:xfrm>
          <a:prstGeom prst="rect">
            <a:avLst/>
          </a:prstGeom>
        </p:spPr>
      </p:pic>
    </p:spTree>
    <p:extLst>
      <p:ext uri="{BB962C8B-B14F-4D97-AF65-F5344CB8AC3E}">
        <p14:creationId xmlns:p14="http://schemas.microsoft.com/office/powerpoint/2010/main" val="374112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F5B169-D248-44F4-B8EB-64E96D25DCF7}"/>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CED5EE24-C8D6-4F1B-A515-4FE48F580E5F}"/>
              </a:ext>
            </a:extLst>
          </p:cNvPr>
          <p:cNvSpPr>
            <a:spLocks noGrp="1"/>
          </p:cNvSpPr>
          <p:nvPr>
            <p:ph idx="1"/>
          </p:nvPr>
        </p:nvSpPr>
        <p:spPr/>
        <p:txBody>
          <a:bodyPr>
            <a:normAutofit fontScale="85000" lnSpcReduction="20000"/>
          </a:bodyPr>
          <a:lstStyle/>
          <a:p>
            <a:r>
              <a:rPr lang="tr" u="sng" dirty="0"/>
              <a:t>Proje açıklaması</a:t>
            </a:r>
          </a:p>
          <a:p>
            <a:r>
              <a:rPr lang="tr-TR" dirty="0"/>
              <a:t>Teknoloji ile birlikte birçok ihtiyaç online platformlardan yapılan alışveriş ile giderilebilmektedir. Tüketiciler sadece fonksiyonel ihtiyaçlarını karşılamak için değil aynı zamanda kişisel ve sosyal faydayı da göz önüne alarak ürün veya hizmet alımlarını gerçekleştirirler. Bundan dolayı da benzersizlik bir tüketici ihtiyacı olarak ortaya çıkmaktadır. Benzersizliğe ihtiyaç duyan insanlar, düşük benzerlik koşulu altında olumlu duygular yaşama eğilimindedir. Bundan dolayı benzersiz olma ihtiyacının, işletmeler tarafından tüketicilere sunulan ve onlara özel olarak planlanan pazarlama stratejilerinin başarısı üzerinde etkisi önemlidir.</a:t>
            </a:r>
            <a:endParaRPr lang="tr" dirty="0"/>
          </a:p>
          <a:p>
            <a:r>
              <a:rPr lang="tr-TR" dirty="0"/>
              <a:t>Tüketicilerin kullanımına sunulacak bir </a:t>
            </a:r>
            <a:r>
              <a:rPr lang="tr" dirty="0"/>
              <a:t>web sitesi </a:t>
            </a:r>
            <a:r>
              <a:rPr lang="tr-TR" dirty="0"/>
              <a:t>projesi ile </a:t>
            </a:r>
            <a:r>
              <a:rPr lang="tr" dirty="0"/>
              <a:t>kişiselleştirilmiş sesli çocuk kitabına ihtiyaç duyan insanların isteklerini </a:t>
            </a:r>
            <a:r>
              <a:rPr lang="tr-TR" dirty="0"/>
              <a:t>gidermesini planlıyoruz. Basit ve anlaşılır bir tasarıma sahip olan </a:t>
            </a:r>
            <a:r>
              <a:rPr lang="tr" dirty="0"/>
              <a:t>site</a:t>
            </a:r>
            <a:r>
              <a:rPr lang="tr-TR" dirty="0"/>
              <a:t>, teknoloji ile arası iyi olan kişiler</a:t>
            </a:r>
            <a:r>
              <a:rPr lang="tr" dirty="0"/>
              <a:t>in </a:t>
            </a:r>
            <a:r>
              <a:rPr lang="tr-TR" dirty="0"/>
              <a:t>rahatlıkla kullanabileceği bir </a:t>
            </a:r>
            <a:r>
              <a:rPr lang="tr" dirty="0"/>
              <a:t>sitedir</a:t>
            </a:r>
            <a:r>
              <a:rPr lang="tr-TR" dirty="0"/>
              <a:t>. </a:t>
            </a:r>
            <a:r>
              <a:rPr lang="tr" dirty="0"/>
              <a:t>Sitede</a:t>
            </a:r>
            <a:r>
              <a:rPr lang="tr-TR" dirty="0"/>
              <a:t> kullanıcılar için </a:t>
            </a:r>
            <a:r>
              <a:rPr lang="tr" dirty="0"/>
              <a:t>farklı konseptte kitaplar, cinsiyet, çocuğunun ismi, çocuk figürü </a:t>
            </a:r>
            <a:r>
              <a:rPr lang="tr-TR" dirty="0"/>
              <a:t>bulunmaktadır.</a:t>
            </a:r>
            <a:r>
              <a:rPr lang="tr" dirty="0"/>
              <a:t> Bunlar seçildikten sonra kitap otomatik olarak belirlenen konseptin üzerine oluşturulur.</a:t>
            </a:r>
            <a:r>
              <a:rPr lang="tr-TR" dirty="0"/>
              <a:t> </a:t>
            </a:r>
            <a:r>
              <a:rPr lang="tr" dirty="0"/>
              <a:t>Biz bu projede daha kişisel özellikler eklemeyi planladık. Çocuğun resmi gönderilerek karikatürize edilmesi ve belirli çocuk figürleri yerine çocuğun kendi resminin kullanılması daha kişisel hale getirecektir. Bunun yanında asıl amacımız, tüm seçim ve satın alım işlemleri tamamlandıktan sonra hikayenin on parçaya bölünmesi ve kullanıcıya gönderilmesi. Kullanıcı bu on parçaya bölünmüş hikayeyi kendi imkanlarıyla ses kaydına alıp ilgili siteye gönderip sesli kitap oluşturulması için son adımı gerçekleştirir. Sol tarafta kitabın yazılı hali sağ tarafta ise on tane sayı olan bir kumanda bulunur. Her sayfanın numarası vardır ve çocuk ilgili sayıya bastığında ses kayıdını yapan kişinin sesini o sayfada duyarak hikayeyi dinler. </a:t>
            </a:r>
            <a:endParaRPr lang="tr-TR" dirty="0"/>
          </a:p>
        </p:txBody>
      </p:sp>
    </p:spTree>
    <p:extLst>
      <p:ext uri="{BB962C8B-B14F-4D97-AF65-F5344CB8AC3E}">
        <p14:creationId xmlns:p14="http://schemas.microsoft.com/office/powerpoint/2010/main" val="339180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5C6C8B-248A-4A3C-987C-C988F1C10A76}"/>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6BBE992-476B-4432-A182-1B997B02DCDC}"/>
              </a:ext>
            </a:extLst>
          </p:cNvPr>
          <p:cNvSpPr>
            <a:spLocks noGrp="1"/>
          </p:cNvSpPr>
          <p:nvPr>
            <p:ph idx="1"/>
          </p:nvPr>
        </p:nvSpPr>
        <p:spPr/>
        <p:txBody>
          <a:bodyPr/>
          <a:lstStyle/>
          <a:p>
            <a:r>
              <a:rPr lang="tr" u="sng" dirty="0"/>
              <a:t>Hedeflenen pazar bilgisi</a:t>
            </a:r>
          </a:p>
          <a:p>
            <a:r>
              <a:rPr lang="tr-TR" dirty="0"/>
              <a:t>Projede, toplam mevcut pazar internet erişimi olan ve </a:t>
            </a:r>
            <a:r>
              <a:rPr lang="tr" dirty="0"/>
              <a:t>0-7 yaş çocuğu ya da yakını olan </a:t>
            </a:r>
            <a:r>
              <a:rPr lang="tr-TR" dirty="0"/>
              <a:t>kişilerin toplamıdır. Erişilebilir mevcut pazar, internet erişimi olan</a:t>
            </a:r>
            <a:r>
              <a:rPr lang="tr" dirty="0"/>
              <a:t> , </a:t>
            </a:r>
            <a:r>
              <a:rPr lang="tr-TR" dirty="0"/>
              <a:t> </a:t>
            </a:r>
            <a:r>
              <a:rPr lang="tr" dirty="0"/>
              <a:t>0-7 yaş çocuğu ya da yakını olan ve çocuğuna ya da yakınına özel sesli bir kitap yapmak isteyen </a:t>
            </a:r>
            <a:r>
              <a:rPr lang="tr-TR" dirty="0"/>
              <a:t>, yakın çevresinden </a:t>
            </a:r>
            <a:r>
              <a:rPr lang="tr" dirty="0"/>
              <a:t>bu ürünü satın alan</a:t>
            </a:r>
            <a:r>
              <a:rPr lang="tr-TR" dirty="0"/>
              <a:t> kişilerden olumlu etkilenen kişilerdir. İlk hedef pazar ise internet erişimi olan ve</a:t>
            </a:r>
            <a:r>
              <a:rPr lang="tr" dirty="0"/>
              <a:t> 0-7 yaş çocuğu ya da yakını olan </a:t>
            </a:r>
            <a:r>
              <a:rPr lang="tr-TR" dirty="0"/>
              <a:t>, online alışveriş platformlarını sık kullanan, </a:t>
            </a:r>
            <a:r>
              <a:rPr lang="tr" dirty="0"/>
              <a:t>kişiselleştirilmiş ürünleri seven </a:t>
            </a:r>
            <a:r>
              <a:rPr lang="tr-TR" dirty="0"/>
              <a:t>kişilerdir. </a:t>
            </a:r>
          </a:p>
        </p:txBody>
      </p:sp>
    </p:spTree>
    <p:extLst>
      <p:ext uri="{BB962C8B-B14F-4D97-AF65-F5344CB8AC3E}">
        <p14:creationId xmlns:p14="http://schemas.microsoft.com/office/powerpoint/2010/main" val="225980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64EC1-F8F3-4C83-83C8-D53D31D63E18}"/>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7A5B36E-DBFB-4261-A8CD-5EB417E4BEFA}"/>
              </a:ext>
            </a:extLst>
          </p:cNvPr>
          <p:cNvSpPr>
            <a:spLocks noGrp="1"/>
          </p:cNvSpPr>
          <p:nvPr>
            <p:ph idx="1"/>
          </p:nvPr>
        </p:nvSpPr>
        <p:spPr/>
        <p:txBody>
          <a:bodyPr/>
          <a:lstStyle/>
          <a:p>
            <a:r>
              <a:rPr lang="tr" u="sng" dirty="0"/>
              <a:t>Müşteri yapısı</a:t>
            </a:r>
          </a:p>
          <a:p>
            <a:r>
              <a:rPr lang="tr" dirty="0"/>
              <a:t>Kişiselleştirilmiş ürünleri seven</a:t>
            </a:r>
          </a:p>
          <a:p>
            <a:r>
              <a:rPr lang="tr" dirty="0"/>
              <a:t>0-7 yaş çocuğu olan ve/veya anneanne,babaanne,dede</a:t>
            </a:r>
          </a:p>
          <a:p>
            <a:r>
              <a:rPr lang="tr" dirty="0"/>
              <a:t>Kitap okumayı seven ve çocuğuna bu sevgiyi aktarmak isteyen</a:t>
            </a:r>
          </a:p>
          <a:p>
            <a:endParaRPr lang="tr" dirty="0"/>
          </a:p>
          <a:p>
            <a:r>
              <a:rPr lang="tr" u="sng" dirty="0"/>
              <a:t>Rekabet</a:t>
            </a:r>
          </a:p>
          <a:p>
            <a:r>
              <a:rPr lang="tr-TR" dirty="0"/>
              <a:t>Geliştirilen proje, pazarda yeni bir projedir. </a:t>
            </a:r>
            <a:r>
              <a:rPr lang="tr" dirty="0"/>
              <a:t>Çocuğun resminin karikatürize edilmesi, anne ve/veya baba, anneanne,babaanne,dedenin hikayeyi seslendirmesi </a:t>
            </a:r>
            <a:r>
              <a:rPr lang="tr-TR" dirty="0"/>
              <a:t>geliştirilmesi düşünülen projenin amacına yönelik uygulamalarına eklentiler yaptığı dahilde pazarda rakip olur. Bu tür </a:t>
            </a:r>
            <a:r>
              <a:rPr lang="tr" dirty="0"/>
              <a:t>web siteleri </a:t>
            </a:r>
            <a:r>
              <a:rPr lang="tr-TR" dirty="0"/>
              <a:t>potansiyel rakiplerimizdir. </a:t>
            </a:r>
            <a:endParaRPr lang="tr" dirty="0"/>
          </a:p>
          <a:p>
            <a:endParaRPr lang="tr-TR" dirty="0"/>
          </a:p>
        </p:txBody>
      </p:sp>
    </p:spTree>
    <p:extLst>
      <p:ext uri="{BB962C8B-B14F-4D97-AF65-F5344CB8AC3E}">
        <p14:creationId xmlns:p14="http://schemas.microsoft.com/office/powerpoint/2010/main" val="164109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CFADD-2AA7-4F10-99C4-D5FC20B437E4}"/>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892B7AC0-8826-4DA7-B6F5-A521D214C978}"/>
              </a:ext>
            </a:extLst>
          </p:cNvPr>
          <p:cNvSpPr>
            <a:spLocks noGrp="1"/>
          </p:cNvSpPr>
          <p:nvPr>
            <p:ph idx="1"/>
          </p:nvPr>
        </p:nvSpPr>
        <p:spPr/>
        <p:txBody>
          <a:bodyPr>
            <a:normAutofit fontScale="92500" lnSpcReduction="10000"/>
          </a:bodyPr>
          <a:lstStyle/>
          <a:p>
            <a:r>
              <a:rPr lang="tr" u="sng" dirty="0"/>
              <a:t>Projenin işletmeye sağlayacağı faydalar</a:t>
            </a:r>
          </a:p>
          <a:p>
            <a:r>
              <a:rPr lang="tr-TR" dirty="0">
                <a:latin typeface="Century Gothic" panose="020B0502020202020204" pitchFamily="34" charset="0"/>
              </a:rPr>
              <a:t>Pazarda, geliştirilmesi planlanan proje için doğrudan bir rakip bulunmamaktadır. Geliştirilmesi planlanan proje pazarda yeni olacaktır.</a:t>
            </a:r>
            <a:r>
              <a:rPr lang="tr-TR" b="0" i="0" dirty="0">
                <a:effectLst/>
                <a:latin typeface="Century Gothic" panose="020B0502020202020204" pitchFamily="34" charset="0"/>
              </a:rPr>
              <a:t> Ürün kişiselleştirme çalışmaları özel bir emek istediği için </a:t>
            </a:r>
            <a:r>
              <a:rPr lang="tr-TR" i="0" dirty="0">
                <a:effectLst/>
                <a:latin typeface="Century Gothic" panose="020B0502020202020204" pitchFamily="34" charset="0"/>
              </a:rPr>
              <a:t>kişiselleştirilmiş</a:t>
            </a:r>
            <a:r>
              <a:rPr lang="tr-TR" b="1" i="0" dirty="0">
                <a:effectLst/>
                <a:latin typeface="Century Gothic" panose="020B0502020202020204" pitchFamily="34" charset="0"/>
              </a:rPr>
              <a:t> </a:t>
            </a:r>
            <a:r>
              <a:rPr lang="tr-TR" i="0" dirty="0">
                <a:effectLst/>
                <a:latin typeface="Century Gothic" panose="020B0502020202020204" pitchFamily="34" charset="0"/>
              </a:rPr>
              <a:t>ürünleri</a:t>
            </a:r>
            <a:r>
              <a:rPr lang="tr-TR" b="0" i="0" dirty="0">
                <a:effectLst/>
                <a:latin typeface="Century Gothic" panose="020B0502020202020204" pitchFamily="34" charset="0"/>
              </a:rPr>
              <a:t> daha iyi fiyatlar ile satabilmek mümkündür. E-ticaret site</a:t>
            </a:r>
            <a:r>
              <a:rPr lang="tr" b="0" i="0" dirty="0">
                <a:effectLst/>
                <a:latin typeface="Century Gothic" panose="020B0502020202020204" pitchFamily="34" charset="0"/>
              </a:rPr>
              <a:t>m</a:t>
            </a:r>
            <a:r>
              <a:rPr lang="tr-TR" b="0" i="0" dirty="0">
                <a:effectLst/>
                <a:latin typeface="Century Gothic" panose="020B0502020202020204" pitchFamily="34" charset="0"/>
              </a:rPr>
              <a:t>izde sunduğu</a:t>
            </a:r>
            <a:r>
              <a:rPr lang="tr" b="0" i="0" dirty="0">
                <a:effectLst/>
                <a:latin typeface="Century Gothic" panose="020B0502020202020204" pitchFamily="34" charset="0"/>
              </a:rPr>
              <a:t>m</a:t>
            </a:r>
            <a:r>
              <a:rPr lang="tr-TR" b="0" i="0" dirty="0">
                <a:effectLst/>
                <a:latin typeface="Century Gothic" panose="020B0502020202020204" pitchFamily="34" charset="0"/>
              </a:rPr>
              <a:t>uz kişiselleştirilmiş deneyimler müşterileri</a:t>
            </a:r>
            <a:r>
              <a:rPr lang="tr" b="0" i="0" dirty="0">
                <a:effectLst/>
                <a:latin typeface="Century Gothic" panose="020B0502020202020204" pitchFamily="34" charset="0"/>
              </a:rPr>
              <a:t>m</a:t>
            </a:r>
            <a:r>
              <a:rPr lang="tr-TR" b="0" i="0" dirty="0">
                <a:effectLst/>
                <a:latin typeface="Century Gothic" panose="020B0502020202020204" pitchFamily="34" charset="0"/>
              </a:rPr>
              <a:t>izin daha fazla dikkatini çeker ve deneyim kişiselleştirme çalışmaları sayesinde marka</a:t>
            </a:r>
            <a:r>
              <a:rPr lang="tr" b="0" i="0" dirty="0">
                <a:effectLst/>
                <a:latin typeface="Century Gothic" panose="020B0502020202020204" pitchFamily="34" charset="0"/>
              </a:rPr>
              <a:t>mız</a:t>
            </a:r>
            <a:r>
              <a:rPr lang="tr-TR" b="0" i="0" dirty="0">
                <a:effectLst/>
                <a:latin typeface="Century Gothic" panose="020B0502020202020204" pitchFamily="34" charset="0"/>
              </a:rPr>
              <a:t> satışlarını %80’e kadar artırabilir.</a:t>
            </a:r>
          </a:p>
          <a:p>
            <a:r>
              <a:rPr lang="tr-TR" b="0" i="0" dirty="0">
                <a:effectLst/>
                <a:latin typeface="Century Gothic" panose="020B0502020202020204" pitchFamily="34" charset="0"/>
              </a:rPr>
              <a:t>Araştırmacı şirketler tarafından yapılan araştırmalar kişiselleştirmeye önem veren markaların sadık müşteri kazanma ihtimalini yaklaşık %44 oranında arttırdığını göstermektedir.</a:t>
            </a:r>
          </a:p>
          <a:p>
            <a:r>
              <a:rPr lang="tr-TR" b="0" i="0" dirty="0">
                <a:effectLst/>
                <a:latin typeface="Century Gothic" panose="020B0502020202020204" pitchFamily="34" charset="0"/>
              </a:rPr>
              <a:t>İstatistiksel veriler incelendiğinde %77 oranında müşterilerin kişiselleştirilmiş ürün ve hizmetler sunan markalardan alışveriş yaptığı görülmektedir.</a:t>
            </a:r>
          </a:p>
          <a:p>
            <a:r>
              <a:rPr lang="tr-TR" b="0" i="0" dirty="0">
                <a:effectLst/>
                <a:latin typeface="Century Gothic" panose="020B0502020202020204" pitchFamily="34" charset="0"/>
              </a:rPr>
              <a:t>Kişiselleştirilmiş ürün çalışmaları sayesinde markalar ürün ve hizmetlerini daha doğru ve güzel bir şekilde pazarlayabilmektedir.</a:t>
            </a:r>
          </a:p>
          <a:p>
            <a:r>
              <a:rPr lang="tr-TR" dirty="0">
                <a:latin typeface="Century Gothic" panose="020B0502020202020204" pitchFamily="34" charset="0"/>
              </a:rPr>
              <a:t>Projenin kullanımı işletmeye finansal açıdan gelir oluşturacağı gibi işletmenin ismini de duyuracaktır. </a:t>
            </a:r>
          </a:p>
        </p:txBody>
      </p:sp>
    </p:spTree>
    <p:extLst>
      <p:ext uri="{BB962C8B-B14F-4D97-AF65-F5344CB8AC3E}">
        <p14:creationId xmlns:p14="http://schemas.microsoft.com/office/powerpoint/2010/main" val="245221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372F3-5E45-4F98-BCE5-55DD2F787B95}"/>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07F06F8-C581-481A-B142-285AEEE67722}"/>
              </a:ext>
            </a:extLst>
          </p:cNvPr>
          <p:cNvSpPr>
            <a:spLocks noGrp="1"/>
          </p:cNvSpPr>
          <p:nvPr>
            <p:ph idx="1"/>
          </p:nvPr>
        </p:nvSpPr>
        <p:spPr/>
        <p:txBody>
          <a:bodyPr/>
          <a:lstStyle/>
          <a:p>
            <a:r>
              <a:rPr lang="tr" u="sng" dirty="0"/>
              <a:t>Pazarlama hedeflerimiz</a:t>
            </a:r>
          </a:p>
          <a:p>
            <a:r>
              <a:rPr lang="tr-TR" dirty="0"/>
              <a:t>Geliştirilmesi planlanan projeyi, en yaygın olarak </a:t>
            </a:r>
            <a:r>
              <a:rPr lang="tr" dirty="0"/>
              <a:t>kişiselleştirilmiş ürünleri seven</a:t>
            </a:r>
            <a:r>
              <a:rPr lang="tr-TR" dirty="0"/>
              <a:t> kişilerin ve </a:t>
            </a:r>
            <a:r>
              <a:rPr lang="tr" dirty="0"/>
              <a:t>0-7 yaş çocuğu ve torunu olan</a:t>
            </a:r>
            <a:r>
              <a:rPr lang="tr-TR" dirty="0"/>
              <a:t> insanların kullanmasını bekliyoruz. </a:t>
            </a:r>
            <a:r>
              <a:rPr lang="tr" dirty="0"/>
              <a:t>Hedef ü</a:t>
            </a:r>
            <a:r>
              <a:rPr lang="tr-TR" dirty="0" err="1"/>
              <a:t>rünümüzü</a:t>
            </a:r>
            <a:r>
              <a:rPr lang="tr-TR" dirty="0"/>
              <a:t> pazarda en çok </a:t>
            </a:r>
            <a:r>
              <a:rPr lang="tr" dirty="0"/>
              <a:t>tercih edilen kişiselleştirilmiş sesli çocuk kitabı</a:t>
            </a:r>
            <a:r>
              <a:rPr lang="tr-TR" dirty="0"/>
              <a:t> </a:t>
            </a:r>
            <a:r>
              <a:rPr lang="tr" dirty="0"/>
              <a:t>satan site</a:t>
            </a:r>
            <a:r>
              <a:rPr lang="tr-TR" dirty="0"/>
              <a:t> haline getirmek.</a:t>
            </a:r>
            <a:endParaRPr lang="tr" dirty="0"/>
          </a:p>
          <a:p>
            <a:endParaRPr lang="tr" dirty="0"/>
          </a:p>
          <a:p>
            <a:r>
              <a:rPr lang="tr" u="sng" dirty="0"/>
              <a:t>Stratejilere uyumu</a:t>
            </a:r>
          </a:p>
          <a:p>
            <a:r>
              <a:rPr lang="tr" dirty="0"/>
              <a:t>Edebiyat ve çocuk gelişimi sektöründe </a:t>
            </a:r>
            <a:r>
              <a:rPr lang="tr-TR" dirty="0"/>
              <a:t>bulunan bir yatırımcı için bu proje stratejik olarak uyumludur. Bu proje ile isminin duyurulması diğer işletmeler tarafından bilinmesini ve pazarda yer sahibi olmasını sağlar. </a:t>
            </a:r>
          </a:p>
        </p:txBody>
      </p:sp>
    </p:spTree>
    <p:extLst>
      <p:ext uri="{BB962C8B-B14F-4D97-AF65-F5344CB8AC3E}">
        <p14:creationId xmlns:p14="http://schemas.microsoft.com/office/powerpoint/2010/main" val="3535343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Sabun</vt:lpstr>
      <vt:lpstr>BENİM DÜNYAM</vt:lpstr>
      <vt:lpstr>1. GİRİŞ</vt:lpstr>
      <vt:lpstr>2. OLABİLİRLİK</vt:lpstr>
      <vt:lpstr>2. OLABİLİRLİK</vt:lpstr>
      <vt:lpstr>2. OLABİLİRLİK</vt:lpstr>
      <vt:lpstr>2. OLABİLİRLİK</vt:lpstr>
      <vt:lpstr>2. OLABİLİRLİK</vt:lpstr>
      <vt:lpstr>2. OLABİLİRLİK</vt:lpstr>
      <vt:lpstr>2. OLABİLİRLİK</vt:lpstr>
      <vt:lpstr>2. OLABİLİRLİK</vt:lpstr>
      <vt:lpstr>2. OLABİLİRLİK</vt:lpstr>
      <vt:lpstr>2. OLABİLİRLİK</vt:lpstr>
      <vt:lpstr>3. ÜRÜNLEŞTİRME</vt:lpstr>
      <vt:lpstr>3. ÜRÜNLEŞTİRME</vt:lpstr>
      <vt:lpstr>3. ÜRÜNLEŞTİRME</vt:lpstr>
      <vt:lpstr>3. ÜRÜNLEŞTiRME</vt:lpstr>
      <vt:lpstr>3. ÜRÜNLEŞTİRME AŞAMASI</vt:lpstr>
      <vt:lpstr>3. ÜRÜNLEŞTİRME</vt:lpstr>
      <vt:lpstr>3. ÜRÜNLEŞTİRME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Sümeyye Polat</dc:creator>
  <cp:lastModifiedBy>Sümeyye Polat</cp:lastModifiedBy>
  <cp:revision>9</cp:revision>
  <dcterms:created xsi:type="dcterms:W3CDTF">2022-11-18T14:19:13Z</dcterms:created>
  <dcterms:modified xsi:type="dcterms:W3CDTF">2022-11-22T19:01:22Z</dcterms:modified>
</cp:coreProperties>
</file>