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307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276" r:id="rId12"/>
    <p:sldId id="279" r:id="rId13"/>
    <p:sldId id="294" r:id="rId14"/>
    <p:sldId id="295" r:id="rId15"/>
    <p:sldId id="297" r:id="rId16"/>
    <p:sldId id="298" r:id="rId17"/>
    <p:sldId id="299" r:id="rId18"/>
    <p:sldId id="278" r:id="rId19"/>
    <p:sldId id="293" r:id="rId20"/>
    <p:sldId id="283" r:id="rId21"/>
    <p:sldId id="292" r:id="rId22"/>
    <p:sldId id="260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야놀자 야체 B" panose="02020603020101020101" pitchFamily="18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02060"/>
    <a:srgbClr val="72B18E"/>
    <a:srgbClr val="FF3030"/>
    <a:srgbClr val="FFB93A"/>
    <a:srgbClr val="A096DF"/>
    <a:srgbClr val="7C6ED3"/>
    <a:srgbClr val="69AC87"/>
    <a:srgbClr val="98C58E"/>
    <a:srgbClr val="E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93075" autoAdjust="0"/>
  </p:normalViewPr>
  <p:slideViewPr>
    <p:cSldViewPr snapToGrid="0" showGuides="1">
      <p:cViewPr varScale="1">
        <p:scale>
          <a:sx n="49" d="100"/>
          <a:sy n="49" d="100"/>
        </p:scale>
        <p:origin x="91" y="566"/>
      </p:cViewPr>
      <p:guideLst>
        <p:guide orient="horz" pos="2115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29:3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1123 24575,'1'-2'0,"0"0"0,0 0 0,0 0 0,1 0 0,-1 0 0,1 0 0,-1 0 0,1 0 0,0 1 0,-1-1 0,1 1 0,0-1 0,0 1 0,0 0 0,2-1 0,2-2 0,54-39 0,70-38 0,-125 78 0,1 0 0,0 1 0,0-1 0,0 1 0,0 0 0,1 1 0,-1-1 0,10 0 0,-12 2 0,0 1 0,1-1 0,-1 1 0,0-1 0,0 1 0,1 0 0,-1 1 0,0-1 0,0 1 0,-1 0 0,1 0 0,0 0 0,5 4 0,11 10 0,-12-10 0,0 1 0,0-2 0,18 10 0,-23-13 0,0-1 0,0 0 0,0 0 0,0-1 0,0 1 0,0 0 0,0-1 0,0 0 0,0 0 0,0 0 0,0 0 0,0 0 0,0-1 0,0 1 0,0-1 0,0 0 0,4-2 0,0 0 0,0-2 0,0 1 0,0-1 0,0 0 0,-1 0 0,8-9 0,-10 9 0,0 1 0,0 0 0,1 0 0,-1 0 0,1 0 0,0 1 0,0 0 0,1 0 0,-1 0 0,1 0 0,-1 1 0,11-3 0,-14 5 0,1 0 0,-1 0 0,1 0 0,-1 0 0,1 1 0,-1-1 0,0 1 0,1-1 0,-1 1 0,0 0 0,1 0 0,-1 0 0,0 0 0,4 3 0,26 25 0,-28-24 0,0-1 0,0 0 0,0 0 0,0-1 0,1 1 0,-1-1 0,1 0 0,0 0 0,0-1 0,8 4 0,-7-5 0,0 0 0,-1-1 0,1 0 0,0-1 0,0 1 0,0-1 0,5-1 0,30-2 0,-39 4 0,1 0 0,-1 0 0,0 1 0,0-1 0,1 1 0,-1 0 0,0-1 0,0 1 0,0 0 0,0 0 0,0 0 0,0 1 0,0-1 0,0 0 0,2 3 0,-2-2 0,0 0 0,0 0 0,0 0 0,0 0 0,0 0 0,1-1 0,-1 1 0,1-1 0,-1 1 0,1-1 0,4 2 0,-6-4 0,1 1 0,0 0 0,-1 0 0,1 0 0,-1-1 0,1 1 0,-1-1 0,1 1 0,-1-1 0,0 1 0,1-1 0,-1 0 0,0 0 0,1 0 0,-1 0 0,0 0 0,0 0 0,0 0 0,0 0 0,0 0 0,0 0 0,0-1 0,1-1 0,36-53 0,-2-2 0,-2-1 0,43-108 0,-34 68 0,61-159 0,-77 181 0,53-106 0,-73 166 0,-5 13 0,0-1 0,-1 1 0,1 0 0,1 0 0,-1 0 0,1 1 0,-1-1 0,1 0 0,6-5 0,-8 8 0,-1 1 0,0 0 0,1 0 0,-1-1 0,1 1 0,-1 0 0,0 0 0,1 0 0,-1 0 0,1-1 0,-1 1 0,0 0 0,1 0 0,-1 0 0,1 0 0,-1 0 0,1 0 0,-1 0 0,0 0 0,1 0 0,-1 0 0,1 1 0,-1-1 0,0 0 0,1 0 0,-1 0 0,1 0 0,-1 1 0,0-1 0,1 1 0,8 13 0,0 22 0,-9-35 0,10 78 0,-5 1 0,-4 98 0,-3-97 0,4 1 0,14 94 0,-12-143 0,-3-23 0,0 1 0,0-1 0,1 0 0,1 0 0,6 16 0,-9-25 0,0-1 0,0 1 0,1-1 0,-1 0 0,0 1 0,0-1 0,1 1 0,-1-1 0,0 0 0,0 1 0,1-1 0,-1 0 0,1 1 0,-1-1 0,0 0 0,1 1 0,-1-1 0,1 0 0,-1 0 0,1 0 0,-1 1 0,0-1 0,1 0 0,-1 0 0,1 0 0,-1 0 0,1 0 0,-1 0 0,1 0 0,0 0 0,13-10 0,9-27 0,-20 31 0,-2 4 0,13-18 0,-14 20 0,0-1 0,0 1 0,0 0 0,1 0 0,-1-1 0,0 1 0,0 0 0,0 0 0,1-1 0,-1 1 0,0 0 0,0 0 0,1 0 0,-1-1 0,0 1 0,1 0 0,-1 0 0,0 0 0,0 0 0,1 0 0,-1 0 0,0 0 0,1 0 0,-1 0 0,0 0 0,1 0 0,-1 0 0,0 0 0,1 0 0,-1 0 0,0 0 0,1 0 0,-1 0 0,0 0 0,1 0 0,-1 0 0,0 0 0,0 1 0,1-1 0,-1 0 0,0 0 0,0 0 0,1 1 0,-1-1 0,0 0 0,0 0 0,1 0 0,-1 1 0,0-1 0,0 0 0,0 1 0,0-1 0,1 0 0,-1 0 0,0 1 0,0-1 0,0 0 0,0 1 0,0-1 0,0 0 0,0 1 0,2 14 0,0-1 0,-1 1 0,0-1 0,-1 1 0,-1-1 0,-5 29 0,0 7 0,6-49 0,0 1 0,0-1 0,0 0 0,0 1 0,0-1 0,0 0 0,0 1 0,0-1 0,1 0 0,-1 0 0,0 1 0,2 1 0,-2-2 0,0-1 0,1 0 0,-1 0 0,0 0 0,1 0 0,-1 1 0,0-1 0,0 0 0,1 0 0,-1 0 0,0 0 0,0 0 0,1 0 0,-1 0 0,0 0 0,1 0 0,-1 0 0,0 0 0,1 0 0,-1 0 0,0 0 0,0 0 0,1 0 0,-1 0 0,0 0 0,1 0 0,-1-1 0,0 1 0,0 0 0,1 0 0,-1 0 0,0 0 0,1-1 0,25-27 0,-20 20 0,-4 5 0,8-9 0,1 1 0,0-1 0,0 1 0,19-13 0,-28 23 0,1-1 0,-1 0 0,0 1 0,1-1 0,0 1 0,-1 0 0,1 0 0,0 0 0,0 0 0,0 0 0,0 1 0,-1-1 0,1 1 0,0 0 0,0 0 0,0 0 0,0 0 0,0 0 0,0 1 0,0-1 0,0 1 0,0 0 0,-1 0 0,1 0 0,0 0 0,-1 0 0,1 1 0,0-1 0,-1 1 0,0 0 0,3 1 0,3 6 0,-1-1 0,1 1 0,-2 0 0,8 13 0,-8-13 0,-1 0 0,1-1 0,1 0 0,8 9 0,-11-14 0,-1 0 0,0-1 0,1 0 0,-1 1 0,1-1 0,0-1 0,-1 1 0,1 0 0,0-1 0,0 0 0,0 0 0,0 0 0,1 0 0,5-1 0,6 0 0,0-1 0,-1-1 0,0-1 0,1 0 0,-1-1 0,22-9 0,-20 7 0,0 0 0,1 2 0,-1 0 0,24-2 0,-39 6 0,1 0 0,-1 0 0,0 0 0,1 0 0,-1 1 0,1-1 0,-1 1 0,1-1 0,-1 1 0,0 0 0,0 0 0,1 0 0,-1 0 0,0 1 0,0-1 0,0 1 0,0-1 0,0 1 0,2 2 0,1 2 0,-1 0 0,1 1 0,-1 0 0,5 12 0,-6-13 0,0 0 0,0 0 0,1 0 0,-1 0 0,10 10 0,-13-16 0,1 1 0,0 0 0,0-1 0,0 1 0,0-1 0,0 1 0,0-1 0,0 0 0,0 1 0,0-1 0,0 0 0,0 0 0,0 0 0,0 0 0,0 1 0,0-1 0,0-1 0,0 1 0,0 0 0,0 0 0,0 0 0,0 0 0,0-1 0,0 1 0,0-1 0,0 1 0,0 0 0,0-1 0,-1 0 0,1 1 0,0-1 0,0 1 0,0-1 0,-1 0 0,1 0 0,0 1 0,0-3 0,6-4 0,-1-1 0,0 0 0,5-10 0,-2 5 0,-5 7 0,0 0 0,1 0 0,0 0 0,0 1 0,1 0 0,7-6 0,-11 10 0,-1 0 0,0 1 0,1-1 0,-1 0 0,0 1 0,1 0 0,-1-1 0,1 1 0,-1 0 0,1 0 0,-1-1 0,1 1 0,-1 0 0,1 1 0,-1-1 0,1 0 0,-1 0 0,0 1 0,1-1 0,-1 0 0,1 1 0,-1 0 0,0-1 0,1 1 0,-1 0 0,0-1 0,0 1 0,0 0 0,1 0 0,-1 0 0,0 0 0,0 0 0,0 1 0,-1-1 0,1 0 0,0 0 0,0 1 0,0 1 0,9 11 0,-8-9 0,1-1 0,0 1 0,0-1 0,1 0 0,0 0 0,5 6 0,-7-9 0,0 0 0,0 0 0,0 0 0,0 0 0,0 0 0,0-1 0,0 1 0,0-1 0,1 1 0,-1-1 0,0 0 0,0 0 0,0 0 0,1 0 0,-1 0 0,0 0 0,0 0 0,0-1 0,0 1 0,3-2 0,19-7 0,0 0 0,34-21 0,-31 15 0,30-11 0,-54 25 0,0 0 0,1 0 0,-1 0 0,0 0 0,0 0 0,1 1 0,-1 0 0,1-1 0,-1 1 0,0 0 0,1 1 0,-1-1 0,0 1 0,1-1 0,5 3 0,-2 1 0,-1-1 0,0 1 0,0 0 0,0 1 0,8 7 0,-1-1 0,-10-8 7,1-1-1,-1 0 0,0 0 0,1 0 1,-1 0-1,1-1 0,0 1 1,-1-1-1,1 0 0,0 0 1,0 0-1,0-1 0,0 0 0,0 1 1,0-1-1,0 0 0,0-1 1,6-1-1,-4 1-120,0 0 0,-1-1-1,0 0 1,1 0 0,-1-1 0,0 1-1,0-1 1,-1 0 0,1 0 0,0-1-1,-1 1 1,6-7 0,-5 4-6712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29:33.565"/>
    </inkml:context>
    <inkml:brush xml:id="br0">
      <inkml:brushProperty name="width" value="0.05" units="cm"/>
      <inkml:brushProperty name="height" value="0.05" units="cm"/>
      <inkml:brushProperty name="color" value="#2F5597"/>
    </inkml:brush>
  </inkml:definitions>
  <inkml:trace contextRef="#ctx0" brushRef="#br0">1 830 24575,'2'-1'0,"0"0"0,0 0 0,-1 0 0,1 0 0,0 0 0,0-1 0,-1 1 0,1 0 0,-1 0 0,0-1 0,1 1 0,-1-1 0,0 0 0,0 1 0,0-1 0,0 1 0,-1-1 0,1 0 0,0-3 0,4-4 0,26-45 0,-21 33 0,2 1 0,1 0 0,0 0 0,35-35 0,-46 53 0,-1 0 0,1 1 0,0-1 0,0 1 0,0 0 0,0 0 0,0-1 0,0 1 0,1 0 0,-1 0 0,1 0 0,-1 1 0,1-1 0,-1 0 0,1 0 0,4 0 0,-5 2 0,-1-1 0,1 0 0,-1 0 0,1 1 0,-1-1 0,1 1 0,-1 0 0,1-1 0,-1 0 0,0 1 0,1 0 0,-1 0 0,0-1 0,0 1 0,0 1 0,0-2 0,0 1 0,0 0 0,0 0 0,0 0 0,0 1 0,-1-2 0,1 2 0,-1-1 0,1 0 0,-1 0 0,1 1 0,-1-2 0,0 3 0,3 10 0,-1-1 0,0 0 0,-1 0 0,-3 20 0,1-23 0,0 0 0,1 0 0,0 1 0,1-1 0,1 0 0,-1-1 0,2 1 0,0 0 0,7 14 0,-9-21 0,-1-2 0,1 2 0,0-1 0,1 0 0,-1 0 0,0 1 0,0-2 0,0 1 0,1 1 0,-1-2 0,1 1 0,-1 0 0,1 0 0,-1-1 0,1 1 0,0-1 0,-1 1 0,1 0 0,0-1 0,0 0 0,-1 0 0,1 0 0,3 1 0,-1-2 0,0 1 0,0 0 0,1 0 0,-1-1 0,0 0 0,0 0 0,0 0 0,0-1 0,7-1 0,3-4 0,1 0 0,-2-1 0,0 1 0,14-12 0,47-44 0,7-6 0,-80 68 0,-1 1 0,1 0 0,-1 0 0,1-1 0,-1 0 0,1 1 0,0-1 0,-1 1 0,1 0 0,0 0 0,-1 0 0,1-1 0,0 1 0,-1 0 0,1-1 0,0 1 0,0 0 0,-1 0 0,1 0 0,0 0 0,0 0 0,0 0 0,-1 0 0,1 0 0,0 0 0,0 0 0,0 0 0,-1 0 0,1 0 0,1 1 0,-1 0 0,0-1 0,0 2 0,0-1 0,0-1 0,0 1 0,0 1 0,-1-2 0,1 2 0,-1-1 0,1 0 0,-1 0 0,1 0 0,-1 0 0,1 2 0,2 47 0,-4-44 0,0 7 0,0 29 0,1-41 0,-1 1 0,1-2 0,0 2 0,1-1 0,-1 0 0,0 0 0,0 0 0,1 0 0,-1 0 0,0 0 0,1 0 0,0 1 0,-1-2 0,1 1 0,0 1 0,0-1 0,-1-1 0,1 1 0,0 0 0,0 0 0,0-1 0,1 1 0,-1 0 0,0 0 0,3 0 0,-2-1 0,0 0 0,0 0 0,1 0 0,-1-1 0,0 1 0,0 0 0,1 0 0,-1-1 0,0 0 0,0 0 0,0 1 0,0-1 0,0-1 0,0 2 0,0-1 0,-1-1 0,1 1 0,0 0 0,-1-1 0,3-1 0,32-33 0,-32 31 0,50-62 0,57-99 0,-16 21 0,46-81 0,-94 166 0,-43 56 0,1-1 0,0 1 0,0 0 0,0-1 0,0 2 0,1-1 0,0 1 0,0-1 0,11-4 0,-16 8 0,1 0 0,-1-1 0,0 1 0,1 0 0,-1-1 0,0 1 0,1 0 0,-1 0 0,0 0 0,1 0 0,-1 0 0,0 0 0,1 0 0,-1 0 0,0 0 0,1 1 0,-1-1 0,0 0 0,1 1 0,-1-1 0,0 0 0,0 1 0,2 0 0,-1 0 0,0 1 0,0-1 0,0 2 0,0-2 0,0 1 0,-1 0 0,1-1 0,-1 2 0,0-2 0,2 5 0,1 5 0,0 0 0,-1-1 0,1 18 0,-3-25 0,2 52 0,-4 0 0,-2 0 0,-19 79 0,-1 21 0,17-65 0,6-90 0,0 1 0,0 1 0,0-2 0,0 1 0,0 0 0,0 0 0,0-1 0,0 1 0,1 0 0,-1 0 0,0-1 0,1 1 0,-1 0 0,1 0 0,-1-1 0,1 1 0,-1 0 0,1 0 0,0-1 0,1 2 0,-2-2 0,1 0 0,0 1 0,-1-1 0,1 0 0,0-1 0,0 1 0,-1 0 0,1 0 0,0 0 0,-1 0 0,1-1 0,0 1 0,-1 0 0,1 0 0,0-1 0,-1 1 0,1 0 0,-1 0 0,1 0 0,-1-1 0,1 1 0,-1-1 0,1 0 0,34-32 0,-31 28 0,198-200 0,-201 204 0,1-1 0,-1 1 0,0-1 0,1 0 0,0 2 0,-1-2 0,1 1 0,0 0 0,0-1 0,0 2 0,0-1 0,0 0 0,0 0 0,1 1 0,-1-1 0,0 0 0,0 0 0,1 1 0,-1 0 0,0 0 0,1-1 0,-1 1 0,1 0 0,2 0 0,-2 1 0,-1 0 0,1 0 0,-1 0 0,1 1 0,-1-1 0,1 0 0,-1 1 0,0-1 0,0 1 0,0-1 0,0 2 0,0-2 0,0 1 0,-1 0 0,1 0 0,-1 0 0,0 0 0,0 0 0,2 4 0,13 31 0,12 45 0,-5-16 0,-18-47 0,-3-9 0,1 0 0,0 0 0,8 14 0,-10-23 0,-1 0 0,1 0 0,-1 0 0,1 0 0,-1 0 0,1 0 0,0 0 0,0 0 0,-1 0 0,1 0 0,0 0 0,0-1 0,0 1 0,0 0 0,1 0 0,-1-1 0,0 0 0,0 1 0,0 0 0,1-1 0,-1 1 0,0-1 0,1 0 0,-1 0 0,1 1 0,-1-1 0,0 0 0,1 0 0,-1 0 0,1 0 0,-1 0 0,1 0 0,-1 0 0,0 0 0,1 0 0,-1-1 0,1 1 0,-1 0 0,2-1 0,15-8 0,-1 0 0,0 0 0,-1-1 0,-1 0 0,20-18 0,4-1 0,70-44 0,-108 73 0,0-1 0,1-1 0,-1 2 0,0-1 0,1 0 0,0 0 0,-1 1 0,1 0 0,-1-1 0,1 0 0,0 1 0,0-1 0,-1 1 0,1 0 0,0 0 0,0 0 0,-1 0 0,1 0 0,0 0 0,0 0 0,0 0 0,-1 0 0,4 1 0,-3 0 0,0 0 0,0 0 0,0 1 0,0-2 0,0 2 0,-1-1 0,1 1 0,0-1 0,-1 1 0,0-1 0,1 1 0,-1 0 0,0-1 0,2 4 0,2 8 0,-1-1 0,0 0 0,3 25 0,-7-31 0,1 0 0,0 2 0,0 0 0,1 1 0,0-2 0,1 1 0,0 0 0,5 8 0,-7-14 0,0-1 0,0 1 0,0-1 0,1 0 0,-1 1 0,0-2 0,1 2 0,0-1 0,-1 0 0,1 0 0,0 0 0,0-1 0,0 2 0,0-2 0,0 1 0,0-1 0,0 1 0,0-1 0,0 1 0,0-1 0,0 1 0,0-1 0,0 0 0,1 0 0,-1 0 0,0 0 0,0 0 0,0 0 0,0-1 0,0 1 0,0-1 0,1 0 0,-1 1 0,0 0 0,3-3 0,23-6 0,0-3 0,-1 1 0,47-28 0,25-12 0,-94 49 0,0 1 0,0-1 0,0 2 0,0-2 0,0 1 0,0 1 0,0 0 0,0-1 0,0 1 0,1 0 0,-1 0 0,0 0 0,0 1 0,0-1 0,0 1 0,0 0 0,0 0 0,0 0 0,0 1 0,0-1 0,0 1 0,5 3 0,-2-2 0,0 0 0,0-1 0,1 1 0,-1-1 0,1-1 0,0 1 0,9 0 0,2-2 0,0-2 0,0 0 0,-1 0 0,30-7 0,-27 5 0,1 0 0,34-2 0,-49 6 0,0 0 0,0 0 0,0 0 0,0 1 0,-1 0 0,1 0 0,0 1 0,-1-1 0,1 2 0,-1-1 0,9 4 0,0 1-113,-8-3 23,-1 0 1,1-1-1,0 0 1,1 0 0,-1 0-1,0 0 1,1-2-1,0 2 1,0-2 0,0 0-1,0 0 1,0 0-1,17-1 1,-3-4-6737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B55D-6CA9-4D94-B29A-550FB17776B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1661B-68AE-4371-9EA6-77DD1305B5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5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1661B-68AE-4371-9EA6-77DD1305B5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5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F1BE4-F1F8-FDC8-94A5-C2D56196E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6A49A-BDD0-A4CD-F764-457DDE7D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1B887-051C-115F-E21B-BCBF1B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583DD-D4E8-4B4C-185B-932DF657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5E588-7615-D7FB-B76E-AD31008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BB2C6-8F58-A7CE-5C9A-50B5447D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6C1F-12C1-BA22-0DEF-4FE8DBB5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C5D18-1F7D-C091-DCDE-6B7EF15D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436B4-6A6A-FB2D-D96E-F7857CB5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375C3-BC18-C400-1558-806751C4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C8637-16F8-2184-B854-9EFBEA315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4521D-8F65-D3B8-401E-6E99F0C17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9657A-2E8D-0A33-2177-FD698FE3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28643-77B4-3BAA-9E44-590D34E2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0D8C4-9397-0205-4999-4021F9EF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F7AA7-121B-528B-0451-BAC62957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6E950-52DE-067C-8EB0-CC717DDD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5C67-5A18-7527-69E5-042A7DD5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1E763-ACB7-F52D-B6E7-84691A19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AECBF-2763-FF5F-F427-3B600B36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2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58C9-9B78-6239-3384-DACDBD38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54EE8-F83D-8D82-60B5-97E38D3A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E6A4E-08A5-6F29-394B-A7E4E212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E881-6F02-7F7F-3215-08A0BACE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F846-0475-8007-F509-D5542F57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73CD9-91F0-D23F-B193-B0367C21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B2E03-1B23-A602-3B5F-121428E9A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D2F88-6F64-C5A1-2EDC-B63F1EF3C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17416-14E5-E9B4-E43F-03F5161F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91F5E-F699-0D5D-7F5E-88557A6C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5592D-07F7-0A0E-EC1D-945DF28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0F228-9E9A-765A-0D18-A1AE22C3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DAB9B-B275-FA03-C697-BE8291BE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9AB90-6B68-6709-EB43-CC688FADC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A149EB-5561-6862-AC11-4BF4F35C2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495D8-A2B2-51C9-B77D-BC2C51A6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E04381-9275-C1D4-D956-7B2F5572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DC528-CF4C-1CB1-4D42-8B03B6BF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FD7376-F93D-084B-EBAD-FA5CACCD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F0C4B-4DA0-AFEF-A75C-EB22969E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CD929-6042-B6F1-8814-15AA4D1F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4A14F5-9D02-9607-4FC8-447741B7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AABD5-46CC-4698-F6EE-9716B14D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945B3-EED7-F2C7-39F0-01A11276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C86DD-293D-2CEE-9A16-50F042F7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C5938-EC4E-749E-F200-D890A315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8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94945-3766-FB15-4E6F-BB085EC6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FA89D-5994-A894-54A1-7A50D969F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ADC1B-3639-126B-CAC3-D43F68AD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6DE71-ABF3-CAAA-FEEB-A46A0FBC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744CA-82C2-A041-6593-4594B53D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F9731-06A1-CFAC-38A0-95DA6AF8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D7611-474E-496F-6E1C-1683D5F3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EBC0D1-711D-D2DA-8EE6-967645F77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3E4089-DB51-0411-A25E-C2083B9C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519F5-6152-8415-6CC4-0BD00528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7784E-7D38-80E3-491C-4698EF3C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1B887-3B14-53B4-BF13-A25FC499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33A5E8-4D68-6CB7-B599-675A2CAA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1BF21-FFBE-62CB-CBB0-B8DC141F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577E6-4DA7-2795-2F20-C1881B9BA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FA5B-A523-4749-A89E-69341887040C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53EA6-C629-7A13-65A7-BEA8A75D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77B0F-8658-FAFC-BA0B-D4061B78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B4B6-C3FB-46F7-99A1-BF02F7B23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7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01705E-AF3F-9A00-29D1-2369DF30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1002">
            <a:extLst>
              <a:ext uri="{FF2B5EF4-FFF2-40B4-BE49-F238E27FC236}">
                <a16:creationId xmlns:a16="http://schemas.microsoft.com/office/drawing/2014/main" id="{253735B0-9DF5-F2A7-373D-A9242953C366}"/>
              </a:ext>
            </a:extLst>
          </p:cNvPr>
          <p:cNvGrpSpPr/>
          <p:nvPr/>
        </p:nvGrpSpPr>
        <p:grpSpPr>
          <a:xfrm>
            <a:off x="2092915" y="3859407"/>
            <a:ext cx="8006170" cy="139599"/>
            <a:chOff x="1344534" y="4547202"/>
            <a:chExt cx="8006170" cy="139599"/>
          </a:xfrm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F7929CF1-132F-EE5F-AA15-210A4D292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534" y="4547202"/>
              <a:ext cx="8006170" cy="139599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75D0AAFA-D2EF-552D-D403-04C7EAED4D12}"/>
              </a:ext>
            </a:extLst>
          </p:cNvPr>
          <p:cNvSpPr txBox="1"/>
          <p:nvPr/>
        </p:nvSpPr>
        <p:spPr>
          <a:xfrm>
            <a:off x="8113853" y="4004397"/>
            <a:ext cx="220169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3E3E3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TEAM : prize chu </a:t>
            </a:r>
            <a:endParaRPr lang="en-US" dirty="0"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AE127D5-6B22-C7BA-9619-65584043B7B8}"/>
              </a:ext>
            </a:extLst>
          </p:cNvPr>
          <p:cNvSpPr txBox="1"/>
          <p:nvPr/>
        </p:nvSpPr>
        <p:spPr>
          <a:xfrm>
            <a:off x="748381" y="2380927"/>
            <a:ext cx="10695238" cy="149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100" b="1" dirty="0">
                <a:solidFill>
                  <a:srgbClr val="3E3E3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DACON</a:t>
            </a:r>
          </a:p>
          <a:p>
            <a:pPr algn="ctr"/>
            <a:r>
              <a:rPr lang="en-US" sz="4000" b="1" dirty="0">
                <a:solidFill>
                  <a:srgbClr val="3E3E3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상추의 생육 환경 생성 AI 경진대회</a:t>
            </a:r>
            <a:endParaRPr lang="en-US" b="1" dirty="0"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4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01705E-AF3F-9A00-29D1-2369DF30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F9FE982A-DF10-00C1-E9C1-34CB2E2F7769}"/>
              </a:ext>
            </a:extLst>
          </p:cNvPr>
          <p:cNvGrpSpPr/>
          <p:nvPr/>
        </p:nvGrpSpPr>
        <p:grpSpPr>
          <a:xfrm>
            <a:off x="4764409" y="1919478"/>
            <a:ext cx="2736208" cy="3018282"/>
            <a:chOff x="4082266" y="-4790102"/>
            <a:chExt cx="2751551" cy="3465120"/>
          </a:xfrm>
        </p:grpSpPr>
        <p:pic>
          <p:nvPicPr>
            <p:cNvPr id="6" name="Object 10">
              <a:extLst>
                <a:ext uri="{FF2B5EF4-FFF2-40B4-BE49-F238E27FC236}">
                  <a16:creationId xmlns:a16="http://schemas.microsoft.com/office/drawing/2014/main" id="{4EF523F9-FA53-C703-66AD-7C16187E6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71"/>
                      </a14:imgEffect>
                      <a14:imgEffect>
                        <a14:saturation sat="24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2266" y="-4790102"/>
              <a:ext cx="2751551" cy="346512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0AC348-DCA1-B461-3606-F1EFE0654B99}"/>
              </a:ext>
            </a:extLst>
          </p:cNvPr>
          <p:cNvSpPr txBox="1"/>
          <p:nvPr/>
        </p:nvSpPr>
        <p:spPr>
          <a:xfrm>
            <a:off x="4920933" y="2912477"/>
            <a:ext cx="2423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생성 모델</a:t>
            </a:r>
          </a:p>
        </p:txBody>
      </p:sp>
    </p:spTree>
    <p:extLst>
      <p:ext uri="{BB962C8B-B14F-4D97-AF65-F5344CB8AC3E}">
        <p14:creationId xmlns:p14="http://schemas.microsoft.com/office/powerpoint/2010/main" val="77679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71720-E4C9-F6FE-ED85-AB0637C123E1}"/>
              </a:ext>
            </a:extLst>
          </p:cNvPr>
          <p:cNvSpPr txBox="1"/>
          <p:nvPr/>
        </p:nvSpPr>
        <p:spPr>
          <a:xfrm>
            <a:off x="1446053" y="2241727"/>
            <a:ext cx="97962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시계열 데이터를 분석하여 이상탐지에 최적화된 모형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GAN</a:t>
            </a:r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(Generative Adversarial Network)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기반으로 구축된 비지도 학습 접근 방식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학습 데이터를 기반으로 재구축데이터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(Reconstructed Data)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형성하고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새로운 데이터가 모델에 들어왔을 때 재구축데이터와 새로 들어온 데이터간 이상 구간 탐지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2F193E0-FE3C-1D1B-AB36-5B761D0903F8}"/>
              </a:ext>
            </a:extLst>
          </p:cNvPr>
          <p:cNvGrpSpPr/>
          <p:nvPr/>
        </p:nvGrpSpPr>
        <p:grpSpPr>
          <a:xfrm>
            <a:off x="3544257" y="4739197"/>
            <a:ext cx="971370" cy="971370"/>
            <a:chOff x="1634010" y="3810180"/>
            <a:chExt cx="478981" cy="478981"/>
          </a:xfrm>
        </p:grpSpPr>
        <p:sp>
          <p:nvSpPr>
            <p:cNvPr id="43" name="Freeform 173">
              <a:extLst>
                <a:ext uri="{FF2B5EF4-FFF2-40B4-BE49-F238E27FC236}">
                  <a16:creationId xmlns:a16="http://schemas.microsoft.com/office/drawing/2014/main" id="{3240427B-452E-535D-9F02-6CE73C942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010" y="3810180"/>
              <a:ext cx="478980" cy="478980"/>
            </a:xfrm>
            <a:custGeom>
              <a:avLst/>
              <a:gdLst>
                <a:gd name="T0" fmla="*/ 256 w 256"/>
                <a:gd name="T1" fmla="*/ 216 h 256"/>
                <a:gd name="T2" fmla="*/ 216 w 256"/>
                <a:gd name="T3" fmla="*/ 256 h 256"/>
                <a:gd name="T4" fmla="*/ 40 w 256"/>
                <a:gd name="T5" fmla="*/ 256 h 256"/>
                <a:gd name="T6" fmla="*/ 0 w 256"/>
                <a:gd name="T7" fmla="*/ 216 h 256"/>
                <a:gd name="T8" fmla="*/ 0 w 256"/>
                <a:gd name="T9" fmla="*/ 40 h 256"/>
                <a:gd name="T10" fmla="*/ 40 w 256"/>
                <a:gd name="T11" fmla="*/ 0 h 256"/>
                <a:gd name="T12" fmla="*/ 216 w 256"/>
                <a:gd name="T13" fmla="*/ 0 h 256"/>
                <a:gd name="T14" fmla="*/ 256 w 256"/>
                <a:gd name="T15" fmla="*/ 40 h 256"/>
                <a:gd name="T16" fmla="*/ 256 w 256"/>
                <a:gd name="T17" fmla="*/ 2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216"/>
                  </a:moveTo>
                  <a:cubicBezTo>
                    <a:pt x="256" y="238"/>
                    <a:pt x="238" y="256"/>
                    <a:pt x="216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18" y="256"/>
                    <a:pt x="0" y="238"/>
                    <a:pt x="0" y="2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56" y="18"/>
                    <a:pt x="256" y="40"/>
                  </a:cubicBezTo>
                  <a:lnTo>
                    <a:pt x="256" y="216"/>
                  </a:lnTo>
                  <a:close/>
                </a:path>
              </a:pathLst>
            </a:cu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74">
              <a:extLst>
                <a:ext uri="{FF2B5EF4-FFF2-40B4-BE49-F238E27FC236}">
                  <a16:creationId xmlns:a16="http://schemas.microsoft.com/office/drawing/2014/main" id="{45DEB714-0677-275B-2D30-5FB2C6D62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750" y="3936414"/>
              <a:ext cx="382241" cy="352747"/>
            </a:xfrm>
            <a:custGeom>
              <a:avLst/>
              <a:gdLst>
                <a:gd name="T0" fmla="*/ 93 w 204"/>
                <a:gd name="T1" fmla="*/ 0 h 188"/>
                <a:gd name="T2" fmla="*/ 57 w 204"/>
                <a:gd name="T3" fmla="*/ 43 h 188"/>
                <a:gd name="T4" fmla="*/ 49 w 204"/>
                <a:gd name="T5" fmla="*/ 35 h 188"/>
                <a:gd name="T6" fmla="*/ 25 w 204"/>
                <a:gd name="T7" fmla="*/ 60 h 188"/>
                <a:gd name="T8" fmla="*/ 35 w 204"/>
                <a:gd name="T9" fmla="*/ 70 h 188"/>
                <a:gd name="T10" fmla="*/ 15 w 204"/>
                <a:gd name="T11" fmla="*/ 94 h 188"/>
                <a:gd name="T12" fmla="*/ 29 w 204"/>
                <a:gd name="T13" fmla="*/ 108 h 188"/>
                <a:gd name="T14" fmla="*/ 0 w 204"/>
                <a:gd name="T15" fmla="*/ 117 h 188"/>
                <a:gd name="T16" fmla="*/ 72 w 204"/>
                <a:gd name="T17" fmla="*/ 188 h 188"/>
                <a:gd name="T18" fmla="*/ 164 w 204"/>
                <a:gd name="T19" fmla="*/ 188 h 188"/>
                <a:gd name="T20" fmla="*/ 204 w 204"/>
                <a:gd name="T21" fmla="*/ 148 h 188"/>
                <a:gd name="T22" fmla="*/ 204 w 204"/>
                <a:gd name="T23" fmla="*/ 111 h 188"/>
                <a:gd name="T24" fmla="*/ 93 w 204"/>
                <a:gd name="T2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88">
                  <a:moveTo>
                    <a:pt x="93" y="0"/>
                  </a:moveTo>
                  <a:cubicBezTo>
                    <a:pt x="57" y="43"/>
                    <a:pt x="57" y="43"/>
                    <a:pt x="57" y="43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164" y="188"/>
                    <a:pt x="164" y="188"/>
                    <a:pt x="164" y="188"/>
                  </a:cubicBezTo>
                  <a:cubicBezTo>
                    <a:pt x="186" y="188"/>
                    <a:pt x="204" y="170"/>
                    <a:pt x="204" y="148"/>
                  </a:cubicBezTo>
                  <a:cubicBezTo>
                    <a:pt x="204" y="111"/>
                    <a:pt x="204" y="111"/>
                    <a:pt x="204" y="111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175">
              <a:extLst>
                <a:ext uri="{FF2B5EF4-FFF2-40B4-BE49-F238E27FC236}">
                  <a16:creationId xmlns:a16="http://schemas.microsoft.com/office/drawing/2014/main" id="{5547781F-CC7C-9945-9E63-2C6712729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750" y="4133433"/>
              <a:ext cx="284321" cy="2241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176">
              <a:extLst>
                <a:ext uri="{FF2B5EF4-FFF2-40B4-BE49-F238E27FC236}">
                  <a16:creationId xmlns:a16="http://schemas.microsoft.com/office/drawing/2014/main" id="{9A469CD1-110F-C7D5-F3AB-C3C6878D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287" y="3936414"/>
              <a:ext cx="66066" cy="174604"/>
            </a:xfrm>
            <a:prstGeom prst="rect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177">
              <a:extLst>
                <a:ext uri="{FF2B5EF4-FFF2-40B4-BE49-F238E27FC236}">
                  <a16:creationId xmlns:a16="http://schemas.microsoft.com/office/drawing/2014/main" id="{41140393-AB97-AA08-52B7-5D252B72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705" y="4002480"/>
              <a:ext cx="66066" cy="108537"/>
            </a:xfrm>
            <a:prstGeom prst="rect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178">
              <a:extLst>
                <a:ext uri="{FF2B5EF4-FFF2-40B4-BE49-F238E27FC236}">
                  <a16:creationId xmlns:a16="http://schemas.microsoft.com/office/drawing/2014/main" id="{56A3B14C-C8B3-9939-803A-C12B8BFCC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870" y="4044951"/>
              <a:ext cx="64887" cy="66066"/>
            </a:xfrm>
            <a:prstGeom prst="rect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4827272-2EBC-F517-AD0B-A84479EFDC03}"/>
              </a:ext>
            </a:extLst>
          </p:cNvPr>
          <p:cNvGrpSpPr/>
          <p:nvPr/>
        </p:nvGrpSpPr>
        <p:grpSpPr>
          <a:xfrm>
            <a:off x="3222170" y="4919196"/>
            <a:ext cx="972001" cy="972001"/>
            <a:chOff x="6191975" y="2578244"/>
            <a:chExt cx="482668" cy="482668"/>
          </a:xfrm>
        </p:grpSpPr>
        <p:sp>
          <p:nvSpPr>
            <p:cNvPr id="50" name="Freeform 166">
              <a:extLst>
                <a:ext uri="{FF2B5EF4-FFF2-40B4-BE49-F238E27FC236}">
                  <a16:creationId xmlns:a16="http://schemas.microsoft.com/office/drawing/2014/main" id="{B9048104-B3C8-2399-2150-BB6215E56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975" y="2578244"/>
              <a:ext cx="482668" cy="482668"/>
            </a:xfrm>
            <a:custGeom>
              <a:avLst/>
              <a:gdLst>
                <a:gd name="T0" fmla="*/ 256 w 256"/>
                <a:gd name="T1" fmla="*/ 216 h 256"/>
                <a:gd name="T2" fmla="*/ 216 w 256"/>
                <a:gd name="T3" fmla="*/ 256 h 256"/>
                <a:gd name="T4" fmla="*/ 40 w 256"/>
                <a:gd name="T5" fmla="*/ 256 h 256"/>
                <a:gd name="T6" fmla="*/ 0 w 256"/>
                <a:gd name="T7" fmla="*/ 216 h 256"/>
                <a:gd name="T8" fmla="*/ 0 w 256"/>
                <a:gd name="T9" fmla="*/ 40 h 256"/>
                <a:gd name="T10" fmla="*/ 40 w 256"/>
                <a:gd name="T11" fmla="*/ 0 h 256"/>
                <a:gd name="T12" fmla="*/ 216 w 256"/>
                <a:gd name="T13" fmla="*/ 0 h 256"/>
                <a:gd name="T14" fmla="*/ 256 w 256"/>
                <a:gd name="T15" fmla="*/ 40 h 256"/>
                <a:gd name="T16" fmla="*/ 256 w 256"/>
                <a:gd name="T17" fmla="*/ 2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256" y="216"/>
                  </a:moveTo>
                  <a:cubicBezTo>
                    <a:pt x="256" y="238"/>
                    <a:pt x="238" y="256"/>
                    <a:pt x="216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18" y="256"/>
                    <a:pt x="0" y="238"/>
                    <a:pt x="0" y="2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56" y="18"/>
                    <a:pt x="256" y="40"/>
                  </a:cubicBezTo>
                  <a:lnTo>
                    <a:pt x="256" y="216"/>
                  </a:lnTo>
                  <a:close/>
                </a:path>
              </a:pathLst>
            </a:custGeom>
            <a:solidFill>
              <a:srgbClr val="A491E8">
                <a:alpha val="6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167">
              <a:extLst>
                <a:ext uri="{FF2B5EF4-FFF2-40B4-BE49-F238E27FC236}">
                  <a16:creationId xmlns:a16="http://schemas.microsoft.com/office/drawing/2014/main" id="{2BB391CF-1030-E688-8245-50DE234E2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714" y="2709197"/>
              <a:ext cx="382241" cy="348028"/>
            </a:xfrm>
            <a:custGeom>
              <a:avLst/>
              <a:gdLst>
                <a:gd name="T0" fmla="*/ 134 w 204"/>
                <a:gd name="T1" fmla="*/ 45 h 186"/>
                <a:gd name="T2" fmla="*/ 129 w 204"/>
                <a:gd name="T3" fmla="*/ 47 h 186"/>
                <a:gd name="T4" fmla="*/ 105 w 204"/>
                <a:gd name="T5" fmla="*/ 23 h 186"/>
                <a:gd name="T6" fmla="*/ 88 w 204"/>
                <a:gd name="T7" fmla="*/ 41 h 186"/>
                <a:gd name="T8" fmla="*/ 107 w 204"/>
                <a:gd name="T9" fmla="*/ 60 h 186"/>
                <a:gd name="T10" fmla="*/ 92 w 204"/>
                <a:gd name="T11" fmla="*/ 68 h 186"/>
                <a:gd name="T12" fmla="*/ 70 w 204"/>
                <a:gd name="T13" fmla="*/ 47 h 186"/>
                <a:gd name="T14" fmla="*/ 53 w 204"/>
                <a:gd name="T15" fmla="*/ 64 h 186"/>
                <a:gd name="T16" fmla="*/ 70 w 204"/>
                <a:gd name="T17" fmla="*/ 81 h 186"/>
                <a:gd name="T18" fmla="*/ 55 w 204"/>
                <a:gd name="T19" fmla="*/ 89 h 186"/>
                <a:gd name="T20" fmla="*/ 35 w 204"/>
                <a:gd name="T21" fmla="*/ 70 h 186"/>
                <a:gd name="T22" fmla="*/ 12 w 204"/>
                <a:gd name="T23" fmla="*/ 93 h 186"/>
                <a:gd name="T24" fmla="*/ 25 w 204"/>
                <a:gd name="T25" fmla="*/ 106 h 186"/>
                <a:gd name="T26" fmla="*/ 0 w 204"/>
                <a:gd name="T27" fmla="*/ 116 h 186"/>
                <a:gd name="T28" fmla="*/ 70 w 204"/>
                <a:gd name="T29" fmla="*/ 186 h 186"/>
                <a:gd name="T30" fmla="*/ 164 w 204"/>
                <a:gd name="T31" fmla="*/ 186 h 186"/>
                <a:gd name="T32" fmla="*/ 204 w 204"/>
                <a:gd name="T33" fmla="*/ 146 h 186"/>
                <a:gd name="T34" fmla="*/ 204 w 204"/>
                <a:gd name="T35" fmla="*/ 64 h 186"/>
                <a:gd name="T36" fmla="*/ 140 w 204"/>
                <a:gd name="T37" fmla="*/ 0 h 186"/>
                <a:gd name="T38" fmla="*/ 134 w 204"/>
                <a:gd name="T39" fmla="*/ 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186">
                  <a:moveTo>
                    <a:pt x="134" y="45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0" y="186"/>
                    <a:pt x="70" y="186"/>
                    <a:pt x="70" y="186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86" y="186"/>
                    <a:pt x="204" y="168"/>
                    <a:pt x="204" y="146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140" y="0"/>
                    <a:pt x="140" y="0"/>
                    <a:pt x="140" y="0"/>
                  </a:cubicBezTo>
                  <a:lnTo>
                    <a:pt x="134" y="45"/>
                  </a:lnTo>
                  <a:close/>
                </a:path>
              </a:pathLst>
            </a:custGeom>
            <a:solidFill>
              <a:srgbClr val="8D79D8">
                <a:alpha val="6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168">
              <a:extLst>
                <a:ext uri="{FF2B5EF4-FFF2-40B4-BE49-F238E27FC236}">
                  <a16:creationId xmlns:a16="http://schemas.microsoft.com/office/drawing/2014/main" id="{F26BA57C-4F9C-C038-CFCD-1F8D1469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130" y="2840149"/>
              <a:ext cx="43651" cy="42471"/>
            </a:xfrm>
            <a:prstGeom prst="rect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169">
              <a:extLst>
                <a:ext uri="{FF2B5EF4-FFF2-40B4-BE49-F238E27FC236}">
                  <a16:creationId xmlns:a16="http://schemas.microsoft.com/office/drawing/2014/main" id="{F69A11A8-485E-6FF3-5E89-1538A730F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196" y="2796499"/>
              <a:ext cx="42471" cy="86122"/>
            </a:xfrm>
            <a:prstGeom prst="rect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170">
              <a:extLst>
                <a:ext uri="{FF2B5EF4-FFF2-40B4-BE49-F238E27FC236}">
                  <a16:creationId xmlns:a16="http://schemas.microsoft.com/office/drawing/2014/main" id="{6C8D932B-6DA2-DF14-D627-F99FFE09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83" y="2751668"/>
              <a:ext cx="43651" cy="130953"/>
            </a:xfrm>
            <a:prstGeom prst="rect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171">
              <a:extLst>
                <a:ext uri="{FF2B5EF4-FFF2-40B4-BE49-F238E27FC236}">
                  <a16:creationId xmlns:a16="http://schemas.microsoft.com/office/drawing/2014/main" id="{64A936DD-BA6B-12C8-6B42-7F732BEA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149" y="2709197"/>
              <a:ext cx="42471" cy="173424"/>
            </a:xfrm>
            <a:prstGeom prst="rect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172">
              <a:extLst>
                <a:ext uri="{FF2B5EF4-FFF2-40B4-BE49-F238E27FC236}">
                  <a16:creationId xmlns:a16="http://schemas.microsoft.com/office/drawing/2014/main" id="{6837C533-9E05-54B4-FC4C-0E9A9EFEE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714" y="2903856"/>
              <a:ext cx="284321" cy="2241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组合 220">
            <a:extLst>
              <a:ext uri="{FF2B5EF4-FFF2-40B4-BE49-F238E27FC236}">
                <a16:creationId xmlns:a16="http://schemas.microsoft.com/office/drawing/2014/main" id="{CBC359CF-7CCB-31DB-2116-8103106F7EE9}"/>
              </a:ext>
            </a:extLst>
          </p:cNvPr>
          <p:cNvGrpSpPr/>
          <p:nvPr/>
        </p:nvGrpSpPr>
        <p:grpSpPr>
          <a:xfrm>
            <a:off x="5359529" y="4736240"/>
            <a:ext cx="1188269" cy="1188269"/>
            <a:chOff x="1737296" y="2111851"/>
            <a:chExt cx="1188269" cy="1188269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56EEE9D-7A40-7863-BCF8-1BDAF2FF6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96" y="2111851"/>
              <a:ext cx="1188269" cy="1188269"/>
            </a:xfrm>
            <a:custGeom>
              <a:avLst/>
              <a:gdLst>
                <a:gd name="T0" fmla="*/ 390 w 390"/>
                <a:gd name="T1" fmla="*/ 354 h 390"/>
                <a:gd name="T2" fmla="*/ 354 w 390"/>
                <a:gd name="T3" fmla="*/ 390 h 390"/>
                <a:gd name="T4" fmla="*/ 36 w 390"/>
                <a:gd name="T5" fmla="*/ 390 h 390"/>
                <a:gd name="T6" fmla="*/ 0 w 390"/>
                <a:gd name="T7" fmla="*/ 354 h 390"/>
                <a:gd name="T8" fmla="*/ 0 w 390"/>
                <a:gd name="T9" fmla="*/ 36 h 390"/>
                <a:gd name="T10" fmla="*/ 36 w 390"/>
                <a:gd name="T11" fmla="*/ 0 h 390"/>
                <a:gd name="T12" fmla="*/ 354 w 390"/>
                <a:gd name="T13" fmla="*/ 0 h 390"/>
                <a:gd name="T14" fmla="*/ 390 w 390"/>
                <a:gd name="T15" fmla="*/ 36 h 390"/>
                <a:gd name="T16" fmla="*/ 390 w 390"/>
                <a:gd name="T17" fmla="*/ 35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390" y="354"/>
                  </a:moveTo>
                  <a:cubicBezTo>
                    <a:pt x="390" y="374"/>
                    <a:pt x="374" y="390"/>
                    <a:pt x="354" y="390"/>
                  </a:cubicBezTo>
                  <a:cubicBezTo>
                    <a:pt x="36" y="390"/>
                    <a:pt x="36" y="390"/>
                    <a:pt x="36" y="390"/>
                  </a:cubicBezTo>
                  <a:cubicBezTo>
                    <a:pt x="16" y="390"/>
                    <a:pt x="0" y="374"/>
                    <a:pt x="0" y="35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74" y="0"/>
                    <a:pt x="390" y="16"/>
                    <a:pt x="390" y="36"/>
                  </a:cubicBezTo>
                  <a:lnTo>
                    <a:pt x="390" y="354"/>
                  </a:lnTo>
                  <a:close/>
                </a:path>
              </a:pathLst>
            </a:custGeom>
            <a:solidFill>
              <a:srgbClr val="DDC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7BF7222-22D9-E5D8-AF59-091AEC7BB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382" y="2413429"/>
              <a:ext cx="853182" cy="886691"/>
            </a:xfrm>
            <a:custGeom>
              <a:avLst/>
              <a:gdLst>
                <a:gd name="T0" fmla="*/ 183 w 280"/>
                <a:gd name="T1" fmla="*/ 0 h 291"/>
                <a:gd name="T2" fmla="*/ 13 w 280"/>
                <a:gd name="T3" fmla="*/ 192 h 291"/>
                <a:gd name="T4" fmla="*/ 14 w 280"/>
                <a:gd name="T5" fmla="*/ 203 h 291"/>
                <a:gd name="T6" fmla="*/ 0 w 280"/>
                <a:gd name="T7" fmla="*/ 220 h 291"/>
                <a:gd name="T8" fmla="*/ 71 w 280"/>
                <a:gd name="T9" fmla="*/ 291 h 291"/>
                <a:gd name="T10" fmla="*/ 244 w 280"/>
                <a:gd name="T11" fmla="*/ 291 h 291"/>
                <a:gd name="T12" fmla="*/ 280 w 280"/>
                <a:gd name="T13" fmla="*/ 255 h 291"/>
                <a:gd name="T14" fmla="*/ 280 w 280"/>
                <a:gd name="T15" fmla="*/ 97 h 291"/>
                <a:gd name="T16" fmla="*/ 183 w 280"/>
                <a:gd name="T1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91">
                  <a:moveTo>
                    <a:pt x="183" y="0"/>
                  </a:moveTo>
                  <a:cubicBezTo>
                    <a:pt x="13" y="192"/>
                    <a:pt x="13" y="192"/>
                    <a:pt x="13" y="192"/>
                  </a:cubicBezTo>
                  <a:cubicBezTo>
                    <a:pt x="10" y="195"/>
                    <a:pt x="17" y="200"/>
                    <a:pt x="14" y="20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71" y="291"/>
                    <a:pt x="71" y="291"/>
                    <a:pt x="71" y="291"/>
                  </a:cubicBezTo>
                  <a:cubicBezTo>
                    <a:pt x="244" y="291"/>
                    <a:pt x="244" y="291"/>
                    <a:pt x="244" y="291"/>
                  </a:cubicBezTo>
                  <a:cubicBezTo>
                    <a:pt x="264" y="291"/>
                    <a:pt x="280" y="275"/>
                    <a:pt x="280" y="255"/>
                  </a:cubicBezTo>
                  <a:cubicBezTo>
                    <a:pt x="280" y="97"/>
                    <a:pt x="280" y="97"/>
                    <a:pt x="280" y="97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BAA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403A4137-91C0-2CFC-1562-E9DE38E5D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438" y="2355433"/>
              <a:ext cx="436901" cy="439479"/>
            </a:xfrm>
            <a:custGeom>
              <a:avLst/>
              <a:gdLst>
                <a:gd name="T0" fmla="*/ 20 w 143"/>
                <a:gd name="T1" fmla="*/ 35 h 144"/>
                <a:gd name="T2" fmla="*/ 108 w 143"/>
                <a:gd name="T3" fmla="*/ 20 h 144"/>
                <a:gd name="T4" fmla="*/ 123 w 143"/>
                <a:gd name="T5" fmla="*/ 108 h 144"/>
                <a:gd name="T6" fmla="*/ 35 w 143"/>
                <a:gd name="T7" fmla="*/ 124 h 144"/>
                <a:gd name="T8" fmla="*/ 20 w 143"/>
                <a:gd name="T9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20" y="35"/>
                  </a:moveTo>
                  <a:cubicBezTo>
                    <a:pt x="40" y="7"/>
                    <a:pt x="79" y="0"/>
                    <a:pt x="108" y="20"/>
                  </a:cubicBezTo>
                  <a:cubicBezTo>
                    <a:pt x="136" y="40"/>
                    <a:pt x="143" y="80"/>
                    <a:pt x="123" y="108"/>
                  </a:cubicBezTo>
                  <a:cubicBezTo>
                    <a:pt x="103" y="137"/>
                    <a:pt x="63" y="144"/>
                    <a:pt x="35" y="124"/>
                  </a:cubicBezTo>
                  <a:cubicBezTo>
                    <a:pt x="6" y="104"/>
                    <a:pt x="0" y="64"/>
                    <a:pt x="20" y="35"/>
                  </a:cubicBezTo>
                  <a:close/>
                </a:path>
              </a:pathLst>
            </a:custGeom>
            <a:solidFill>
              <a:srgbClr val="ECF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CB44F751-3708-56D0-BD33-3CBADE03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417" y="2733050"/>
              <a:ext cx="134035" cy="137901"/>
            </a:xfrm>
            <a:custGeom>
              <a:avLst/>
              <a:gdLst>
                <a:gd name="T0" fmla="*/ 0 w 104"/>
                <a:gd name="T1" fmla="*/ 64 h 107"/>
                <a:gd name="T2" fmla="*/ 59 w 104"/>
                <a:gd name="T3" fmla="*/ 107 h 107"/>
                <a:gd name="T4" fmla="*/ 104 w 104"/>
                <a:gd name="T5" fmla="*/ 43 h 107"/>
                <a:gd name="T6" fmla="*/ 45 w 104"/>
                <a:gd name="T7" fmla="*/ 0 h 107"/>
                <a:gd name="T8" fmla="*/ 0 w 104"/>
                <a:gd name="T9" fmla="*/ 6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7">
                  <a:moveTo>
                    <a:pt x="0" y="64"/>
                  </a:moveTo>
                  <a:lnTo>
                    <a:pt x="59" y="107"/>
                  </a:lnTo>
                  <a:lnTo>
                    <a:pt x="104" y="43"/>
                  </a:lnTo>
                  <a:lnTo>
                    <a:pt x="45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16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D007379F-0CE0-A83E-7DFD-5241465D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874" y="2803934"/>
              <a:ext cx="259048" cy="301578"/>
            </a:xfrm>
            <a:custGeom>
              <a:avLst/>
              <a:gdLst>
                <a:gd name="T0" fmla="*/ 85 w 85"/>
                <a:gd name="T1" fmla="*/ 24 h 99"/>
                <a:gd name="T2" fmla="*/ 40 w 85"/>
                <a:gd name="T3" fmla="*/ 88 h 99"/>
                <a:gd name="T4" fmla="*/ 12 w 85"/>
                <a:gd name="T5" fmla="*/ 92 h 99"/>
                <a:gd name="T6" fmla="*/ 11 w 85"/>
                <a:gd name="T7" fmla="*/ 92 h 99"/>
                <a:gd name="T8" fmla="*/ 6 w 85"/>
                <a:gd name="T9" fmla="*/ 64 h 99"/>
                <a:gd name="T10" fmla="*/ 51 w 85"/>
                <a:gd name="T11" fmla="*/ 0 h 99"/>
                <a:gd name="T12" fmla="*/ 85 w 85"/>
                <a:gd name="T13" fmla="*/ 2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9">
                  <a:moveTo>
                    <a:pt x="85" y="24"/>
                  </a:moveTo>
                  <a:cubicBezTo>
                    <a:pt x="40" y="88"/>
                    <a:pt x="40" y="88"/>
                    <a:pt x="40" y="88"/>
                  </a:cubicBezTo>
                  <a:cubicBezTo>
                    <a:pt x="34" y="97"/>
                    <a:pt x="21" y="99"/>
                    <a:pt x="12" y="92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2" y="85"/>
                    <a:pt x="0" y="73"/>
                    <a:pt x="6" y="64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85" y="24"/>
                  </a:lnTo>
                  <a:close/>
                </a:path>
              </a:pathLst>
            </a:custGeom>
            <a:solidFill>
              <a:srgbClr val="4D3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AFEA208F-4FF2-AD55-C122-458161F9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839" y="2343834"/>
              <a:ext cx="460100" cy="462677"/>
            </a:xfrm>
            <a:custGeom>
              <a:avLst/>
              <a:gdLst>
                <a:gd name="T0" fmla="*/ 37 w 151"/>
                <a:gd name="T1" fmla="*/ 131 h 152"/>
                <a:gd name="T2" fmla="*/ 130 w 151"/>
                <a:gd name="T3" fmla="*/ 114 h 152"/>
                <a:gd name="T4" fmla="*/ 114 w 151"/>
                <a:gd name="T5" fmla="*/ 21 h 152"/>
                <a:gd name="T6" fmla="*/ 21 w 151"/>
                <a:gd name="T7" fmla="*/ 37 h 152"/>
                <a:gd name="T8" fmla="*/ 37 w 151"/>
                <a:gd name="T9" fmla="*/ 1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37" y="131"/>
                  </a:moveTo>
                  <a:cubicBezTo>
                    <a:pt x="67" y="152"/>
                    <a:pt x="109" y="145"/>
                    <a:pt x="130" y="114"/>
                  </a:cubicBezTo>
                  <a:cubicBezTo>
                    <a:pt x="151" y="84"/>
                    <a:pt x="144" y="43"/>
                    <a:pt x="114" y="21"/>
                  </a:cubicBezTo>
                  <a:cubicBezTo>
                    <a:pt x="84" y="0"/>
                    <a:pt x="42" y="7"/>
                    <a:pt x="21" y="37"/>
                  </a:cubicBezTo>
                  <a:cubicBezTo>
                    <a:pt x="0" y="68"/>
                    <a:pt x="7" y="109"/>
                    <a:pt x="37" y="131"/>
                  </a:cubicBezTo>
                  <a:close/>
                </a:path>
              </a:pathLst>
            </a:custGeom>
            <a:solidFill>
              <a:srgbClr val="BC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2BC27036-7911-B58B-4BC9-32D557F3D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839" y="2343834"/>
              <a:ext cx="460100" cy="462677"/>
            </a:xfrm>
            <a:custGeom>
              <a:avLst/>
              <a:gdLst>
                <a:gd name="T0" fmla="*/ 21 w 151"/>
                <a:gd name="T1" fmla="*/ 114 h 152"/>
                <a:gd name="T2" fmla="*/ 114 w 151"/>
                <a:gd name="T3" fmla="*/ 131 h 152"/>
                <a:gd name="T4" fmla="*/ 130 w 151"/>
                <a:gd name="T5" fmla="*/ 37 h 152"/>
                <a:gd name="T6" fmla="*/ 37 w 151"/>
                <a:gd name="T7" fmla="*/ 21 h 152"/>
                <a:gd name="T8" fmla="*/ 21 w 151"/>
                <a:gd name="T9" fmla="*/ 114 h 152"/>
                <a:gd name="T10" fmla="*/ 53 w 151"/>
                <a:gd name="T11" fmla="*/ 40 h 152"/>
                <a:gd name="T12" fmla="*/ 129 w 151"/>
                <a:gd name="T13" fmla="*/ 53 h 152"/>
                <a:gd name="T14" fmla="*/ 116 w 151"/>
                <a:gd name="T15" fmla="*/ 129 h 152"/>
                <a:gd name="T16" fmla="*/ 40 w 151"/>
                <a:gd name="T17" fmla="*/ 116 h 152"/>
                <a:gd name="T18" fmla="*/ 53 w 151"/>
                <a:gd name="T19" fmla="*/ 4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52">
                  <a:moveTo>
                    <a:pt x="21" y="114"/>
                  </a:moveTo>
                  <a:cubicBezTo>
                    <a:pt x="42" y="145"/>
                    <a:pt x="84" y="152"/>
                    <a:pt x="114" y="131"/>
                  </a:cubicBezTo>
                  <a:cubicBezTo>
                    <a:pt x="144" y="109"/>
                    <a:pt x="151" y="68"/>
                    <a:pt x="130" y="37"/>
                  </a:cubicBezTo>
                  <a:cubicBezTo>
                    <a:pt x="109" y="7"/>
                    <a:pt x="67" y="0"/>
                    <a:pt x="37" y="21"/>
                  </a:cubicBezTo>
                  <a:cubicBezTo>
                    <a:pt x="7" y="43"/>
                    <a:pt x="0" y="84"/>
                    <a:pt x="21" y="114"/>
                  </a:cubicBezTo>
                  <a:close/>
                  <a:moveTo>
                    <a:pt x="53" y="40"/>
                  </a:moveTo>
                  <a:cubicBezTo>
                    <a:pt x="78" y="23"/>
                    <a:pt x="112" y="29"/>
                    <a:pt x="129" y="53"/>
                  </a:cubicBezTo>
                  <a:cubicBezTo>
                    <a:pt x="146" y="78"/>
                    <a:pt x="140" y="112"/>
                    <a:pt x="116" y="129"/>
                  </a:cubicBezTo>
                  <a:cubicBezTo>
                    <a:pt x="91" y="146"/>
                    <a:pt x="57" y="140"/>
                    <a:pt x="40" y="116"/>
                  </a:cubicBezTo>
                  <a:cubicBezTo>
                    <a:pt x="23" y="91"/>
                    <a:pt x="29" y="58"/>
                    <a:pt x="53" y="40"/>
                  </a:cubicBezTo>
                  <a:close/>
                </a:path>
              </a:pathLst>
            </a:custGeom>
            <a:solidFill>
              <a:srgbClr val="9CB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F954A6F4-4275-01AE-C39D-BB84A69C62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5844" y="2288416"/>
              <a:ext cx="576091" cy="573514"/>
            </a:xfrm>
            <a:custGeom>
              <a:avLst/>
              <a:gdLst>
                <a:gd name="T0" fmla="*/ 27 w 189"/>
                <a:gd name="T1" fmla="*/ 46 h 188"/>
                <a:gd name="T2" fmla="*/ 46 w 189"/>
                <a:gd name="T3" fmla="*/ 162 h 188"/>
                <a:gd name="T4" fmla="*/ 162 w 189"/>
                <a:gd name="T5" fmla="*/ 142 h 188"/>
                <a:gd name="T6" fmla="*/ 142 w 189"/>
                <a:gd name="T7" fmla="*/ 26 h 188"/>
                <a:gd name="T8" fmla="*/ 27 w 189"/>
                <a:gd name="T9" fmla="*/ 46 h 188"/>
                <a:gd name="T10" fmla="*/ 51 w 189"/>
                <a:gd name="T11" fmla="*/ 63 h 188"/>
                <a:gd name="T12" fmla="*/ 125 w 189"/>
                <a:gd name="T13" fmla="*/ 50 h 188"/>
                <a:gd name="T14" fmla="*/ 138 w 189"/>
                <a:gd name="T15" fmla="*/ 125 h 188"/>
                <a:gd name="T16" fmla="*/ 63 w 189"/>
                <a:gd name="T17" fmla="*/ 138 h 188"/>
                <a:gd name="T18" fmla="*/ 51 w 189"/>
                <a:gd name="T19" fmla="*/ 6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188">
                  <a:moveTo>
                    <a:pt x="27" y="46"/>
                  </a:moveTo>
                  <a:cubicBezTo>
                    <a:pt x="0" y="84"/>
                    <a:pt x="9" y="135"/>
                    <a:pt x="46" y="162"/>
                  </a:cubicBezTo>
                  <a:cubicBezTo>
                    <a:pt x="84" y="188"/>
                    <a:pt x="136" y="179"/>
                    <a:pt x="162" y="142"/>
                  </a:cubicBezTo>
                  <a:cubicBezTo>
                    <a:pt x="189" y="104"/>
                    <a:pt x="180" y="53"/>
                    <a:pt x="142" y="26"/>
                  </a:cubicBezTo>
                  <a:cubicBezTo>
                    <a:pt x="105" y="0"/>
                    <a:pt x="53" y="9"/>
                    <a:pt x="27" y="46"/>
                  </a:cubicBezTo>
                  <a:close/>
                  <a:moveTo>
                    <a:pt x="51" y="63"/>
                  </a:moveTo>
                  <a:cubicBezTo>
                    <a:pt x="68" y="39"/>
                    <a:pt x="101" y="33"/>
                    <a:pt x="125" y="50"/>
                  </a:cubicBezTo>
                  <a:cubicBezTo>
                    <a:pt x="149" y="67"/>
                    <a:pt x="155" y="101"/>
                    <a:pt x="138" y="125"/>
                  </a:cubicBezTo>
                  <a:cubicBezTo>
                    <a:pt x="121" y="149"/>
                    <a:pt x="88" y="155"/>
                    <a:pt x="63" y="138"/>
                  </a:cubicBezTo>
                  <a:cubicBezTo>
                    <a:pt x="39" y="121"/>
                    <a:pt x="34" y="87"/>
                    <a:pt x="51" y="63"/>
                  </a:cubicBezTo>
                  <a:close/>
                </a:path>
              </a:pathLst>
            </a:custGeom>
            <a:solidFill>
              <a:srgbClr val="647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F3A2054B-1ABF-DCA7-FB0B-94F13C3A0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874" y="2449515"/>
              <a:ext cx="112125" cy="100526"/>
            </a:xfrm>
            <a:custGeom>
              <a:avLst/>
              <a:gdLst>
                <a:gd name="T0" fmla="*/ 4 w 37"/>
                <a:gd name="T1" fmla="*/ 25 h 33"/>
                <a:gd name="T2" fmla="*/ 25 w 37"/>
                <a:gd name="T3" fmla="*/ 28 h 33"/>
                <a:gd name="T4" fmla="*/ 33 w 37"/>
                <a:gd name="T5" fmla="*/ 7 h 33"/>
                <a:gd name="T6" fmla="*/ 11 w 37"/>
                <a:gd name="T7" fmla="*/ 5 h 33"/>
                <a:gd name="T8" fmla="*/ 4 w 37"/>
                <a:gd name="T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4" y="25"/>
                  </a:moveTo>
                  <a:cubicBezTo>
                    <a:pt x="7" y="31"/>
                    <a:pt x="17" y="33"/>
                    <a:pt x="25" y="28"/>
                  </a:cubicBezTo>
                  <a:cubicBezTo>
                    <a:pt x="33" y="23"/>
                    <a:pt x="37" y="14"/>
                    <a:pt x="33" y="7"/>
                  </a:cubicBezTo>
                  <a:cubicBezTo>
                    <a:pt x="29" y="1"/>
                    <a:pt x="20" y="0"/>
                    <a:pt x="11" y="5"/>
                  </a:cubicBezTo>
                  <a:cubicBezTo>
                    <a:pt x="3" y="10"/>
                    <a:pt x="0" y="19"/>
                    <a:pt x="4" y="25"/>
                  </a:cubicBezTo>
                  <a:close/>
                </a:path>
              </a:pathLst>
            </a:custGeom>
            <a:solidFill>
              <a:srgbClr val="DDE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4C8D849-950B-F73B-DFC7-E6151333F5BB}"/>
              </a:ext>
            </a:extLst>
          </p:cNvPr>
          <p:cNvGrpSpPr/>
          <p:nvPr/>
        </p:nvGrpSpPr>
        <p:grpSpPr>
          <a:xfrm>
            <a:off x="7464786" y="4738442"/>
            <a:ext cx="1184627" cy="1184627"/>
            <a:chOff x="7595415" y="4322103"/>
            <a:chExt cx="521817" cy="521817"/>
          </a:xfrm>
        </p:grpSpPr>
        <p:sp>
          <p:nvSpPr>
            <p:cNvPr id="68" name="Oval 97">
              <a:extLst>
                <a:ext uri="{FF2B5EF4-FFF2-40B4-BE49-F238E27FC236}">
                  <a16:creationId xmlns:a16="http://schemas.microsoft.com/office/drawing/2014/main" id="{21BEF3B4-04C2-D404-0AC5-B9520527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5415" y="4322103"/>
              <a:ext cx="521817" cy="521817"/>
            </a:xfrm>
            <a:prstGeom prst="ellipse">
              <a:avLst/>
            </a:prstGeom>
            <a:solidFill>
              <a:srgbClr val="CF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98">
              <a:extLst>
                <a:ext uri="{FF2B5EF4-FFF2-40B4-BE49-F238E27FC236}">
                  <a16:creationId xmlns:a16="http://schemas.microsoft.com/office/drawing/2014/main" id="{2289F80A-D6BE-72EB-7DC3-C451E0361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9526" y="4499034"/>
              <a:ext cx="306423" cy="334630"/>
            </a:xfrm>
            <a:custGeom>
              <a:avLst/>
              <a:gdLst>
                <a:gd name="T0" fmla="*/ 57 w 150"/>
                <a:gd name="T1" fmla="*/ 164 h 164"/>
                <a:gd name="T2" fmla="*/ 150 w 150"/>
                <a:gd name="T3" fmla="*/ 57 h 164"/>
                <a:gd name="T4" fmla="*/ 93 w 150"/>
                <a:gd name="T5" fmla="*/ 0 h 164"/>
                <a:gd name="T6" fmla="*/ 0 w 150"/>
                <a:gd name="T7" fmla="*/ 107 h 164"/>
                <a:gd name="T8" fmla="*/ 57 w 150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64">
                  <a:moveTo>
                    <a:pt x="57" y="164"/>
                  </a:moveTo>
                  <a:cubicBezTo>
                    <a:pt x="106" y="151"/>
                    <a:pt x="144" y="109"/>
                    <a:pt x="150" y="5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57" y="164"/>
                  </a:lnTo>
                  <a:close/>
                </a:path>
              </a:pathLst>
            </a:custGeom>
            <a:solidFill>
              <a:srgbClr val="BD4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99">
              <a:extLst>
                <a:ext uri="{FF2B5EF4-FFF2-40B4-BE49-F238E27FC236}">
                  <a16:creationId xmlns:a16="http://schemas.microsoft.com/office/drawing/2014/main" id="{C07E53E0-EA36-B251-27D0-945C21F6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651" y="4447749"/>
              <a:ext cx="284627" cy="308988"/>
            </a:xfrm>
            <a:custGeom>
              <a:avLst/>
              <a:gdLst>
                <a:gd name="T0" fmla="*/ 140 w 140"/>
                <a:gd name="T1" fmla="*/ 25 h 151"/>
                <a:gd name="T2" fmla="*/ 70 w 140"/>
                <a:gd name="T3" fmla="*/ 0 h 151"/>
                <a:gd name="T4" fmla="*/ 70 w 140"/>
                <a:gd name="T5" fmla="*/ 0 h 151"/>
                <a:gd name="T6" fmla="*/ 70 w 140"/>
                <a:gd name="T7" fmla="*/ 0 h 151"/>
                <a:gd name="T8" fmla="*/ 70 w 140"/>
                <a:gd name="T9" fmla="*/ 0 h 151"/>
                <a:gd name="T10" fmla="*/ 70 w 140"/>
                <a:gd name="T11" fmla="*/ 0 h 151"/>
                <a:gd name="T12" fmla="*/ 0 w 140"/>
                <a:gd name="T13" fmla="*/ 25 h 151"/>
                <a:gd name="T14" fmla="*/ 70 w 140"/>
                <a:gd name="T15" fmla="*/ 151 h 151"/>
                <a:gd name="T16" fmla="*/ 70 w 140"/>
                <a:gd name="T17" fmla="*/ 151 h 151"/>
                <a:gd name="T18" fmla="*/ 70 w 140"/>
                <a:gd name="T19" fmla="*/ 151 h 151"/>
                <a:gd name="T20" fmla="*/ 70 w 140"/>
                <a:gd name="T21" fmla="*/ 151 h 151"/>
                <a:gd name="T22" fmla="*/ 70 w 140"/>
                <a:gd name="T23" fmla="*/ 151 h 151"/>
                <a:gd name="T24" fmla="*/ 140 w 140"/>
                <a:gd name="T25" fmla="*/ 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51">
                  <a:moveTo>
                    <a:pt x="140" y="25"/>
                  </a:moveTo>
                  <a:cubicBezTo>
                    <a:pt x="118" y="25"/>
                    <a:pt x="89" y="19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1" y="19"/>
                    <a:pt x="22" y="25"/>
                    <a:pt x="0" y="25"/>
                  </a:cubicBezTo>
                  <a:cubicBezTo>
                    <a:pt x="0" y="79"/>
                    <a:pt x="33" y="127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107" y="127"/>
                    <a:pt x="140" y="79"/>
                    <a:pt x="140" y="2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00">
              <a:extLst>
                <a:ext uri="{FF2B5EF4-FFF2-40B4-BE49-F238E27FC236}">
                  <a16:creationId xmlns:a16="http://schemas.microsoft.com/office/drawing/2014/main" id="{28DAEFE6-F27B-6D47-8C66-C86430629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965" y="4447749"/>
              <a:ext cx="142314" cy="308988"/>
            </a:xfrm>
            <a:custGeom>
              <a:avLst/>
              <a:gdLst>
                <a:gd name="T0" fmla="*/ 0 w 70"/>
                <a:gd name="T1" fmla="*/ 0 h 151"/>
                <a:gd name="T2" fmla="*/ 0 w 70"/>
                <a:gd name="T3" fmla="*/ 0 h 151"/>
                <a:gd name="T4" fmla="*/ 0 w 70"/>
                <a:gd name="T5" fmla="*/ 151 h 151"/>
                <a:gd name="T6" fmla="*/ 0 w 70"/>
                <a:gd name="T7" fmla="*/ 151 h 151"/>
                <a:gd name="T8" fmla="*/ 0 w 70"/>
                <a:gd name="T9" fmla="*/ 151 h 151"/>
                <a:gd name="T10" fmla="*/ 70 w 70"/>
                <a:gd name="T11" fmla="*/ 25 h 151"/>
                <a:gd name="T12" fmla="*/ 0 w 70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37" y="127"/>
                    <a:pt x="70" y="79"/>
                    <a:pt x="70" y="25"/>
                  </a:cubicBezTo>
                  <a:cubicBezTo>
                    <a:pt x="48" y="25"/>
                    <a:pt x="19" y="19"/>
                    <a:pt x="0" y="0"/>
                  </a:cubicBez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01">
              <a:extLst>
                <a:ext uri="{FF2B5EF4-FFF2-40B4-BE49-F238E27FC236}">
                  <a16:creationId xmlns:a16="http://schemas.microsoft.com/office/drawing/2014/main" id="{76E31D58-EB65-9CA5-4CD2-CF8E1573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834" y="4547753"/>
              <a:ext cx="107696" cy="108978"/>
            </a:xfrm>
            <a:custGeom>
              <a:avLst/>
              <a:gdLst>
                <a:gd name="T0" fmla="*/ 65 w 84"/>
                <a:gd name="T1" fmla="*/ 85 h 85"/>
                <a:gd name="T2" fmla="*/ 43 w 84"/>
                <a:gd name="T3" fmla="*/ 62 h 85"/>
                <a:gd name="T4" fmla="*/ 19 w 84"/>
                <a:gd name="T5" fmla="*/ 85 h 85"/>
                <a:gd name="T6" fmla="*/ 0 w 84"/>
                <a:gd name="T7" fmla="*/ 65 h 85"/>
                <a:gd name="T8" fmla="*/ 22 w 84"/>
                <a:gd name="T9" fmla="*/ 43 h 85"/>
                <a:gd name="T10" fmla="*/ 0 w 84"/>
                <a:gd name="T11" fmla="*/ 19 h 85"/>
                <a:gd name="T12" fmla="*/ 19 w 84"/>
                <a:gd name="T13" fmla="*/ 0 h 85"/>
                <a:gd name="T14" fmla="*/ 43 w 84"/>
                <a:gd name="T15" fmla="*/ 22 h 85"/>
                <a:gd name="T16" fmla="*/ 65 w 84"/>
                <a:gd name="T17" fmla="*/ 0 h 85"/>
                <a:gd name="T18" fmla="*/ 84 w 84"/>
                <a:gd name="T19" fmla="*/ 19 h 85"/>
                <a:gd name="T20" fmla="*/ 62 w 84"/>
                <a:gd name="T21" fmla="*/ 43 h 85"/>
                <a:gd name="T22" fmla="*/ 84 w 84"/>
                <a:gd name="T23" fmla="*/ 65 h 85"/>
                <a:gd name="T24" fmla="*/ 65 w 84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5">
                  <a:moveTo>
                    <a:pt x="65" y="85"/>
                  </a:moveTo>
                  <a:lnTo>
                    <a:pt x="43" y="62"/>
                  </a:lnTo>
                  <a:lnTo>
                    <a:pt x="19" y="85"/>
                  </a:lnTo>
                  <a:lnTo>
                    <a:pt x="0" y="65"/>
                  </a:lnTo>
                  <a:lnTo>
                    <a:pt x="22" y="43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43" y="22"/>
                  </a:lnTo>
                  <a:lnTo>
                    <a:pt x="65" y="0"/>
                  </a:lnTo>
                  <a:lnTo>
                    <a:pt x="84" y="19"/>
                  </a:lnTo>
                  <a:lnTo>
                    <a:pt x="62" y="43"/>
                  </a:lnTo>
                  <a:lnTo>
                    <a:pt x="84" y="65"/>
                  </a:lnTo>
                  <a:lnTo>
                    <a:pt x="65" y="85"/>
                  </a:lnTo>
                  <a:close/>
                </a:path>
              </a:pathLst>
            </a:custGeom>
            <a:solidFill>
              <a:srgbClr val="CF5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3" name="Object 5">
            <a:extLst>
              <a:ext uri="{FF2B5EF4-FFF2-40B4-BE49-F238E27FC236}">
                <a16:creationId xmlns:a16="http://schemas.microsoft.com/office/drawing/2014/main" id="{2CB6B9DB-176D-2A7E-423F-16FA29005D08}"/>
              </a:ext>
            </a:extLst>
          </p:cNvPr>
          <p:cNvSpPr txBox="1"/>
          <p:nvPr/>
        </p:nvSpPr>
        <p:spPr>
          <a:xfrm>
            <a:off x="379405" y="1202511"/>
            <a:ext cx="284066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u="sng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endParaRPr lang="en-US" sz="12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B028B3-232A-C58C-ADD8-789840783851}"/>
              </a:ext>
            </a:extLst>
          </p:cNvPr>
          <p:cNvCxnSpPr>
            <a:cxnSpLocks/>
          </p:cNvCxnSpPr>
          <p:nvPr/>
        </p:nvCxnSpPr>
        <p:spPr>
          <a:xfrm>
            <a:off x="5227388" y="3920879"/>
            <a:ext cx="24406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7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2B6BC-E3A3-5048-ED40-8F0CD95AA70D}"/>
              </a:ext>
            </a:extLst>
          </p:cNvPr>
          <p:cNvSpPr txBox="1"/>
          <p:nvPr/>
        </p:nvSpPr>
        <p:spPr>
          <a:xfrm>
            <a:off x="1715795" y="2258963"/>
            <a:ext cx="85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이상치 탐지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TASK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는 아니지만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비지도 학습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통한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시계열 데이터의 재구축 성능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우수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8BBF6E8-C59E-A7D4-DB09-3E14439D3C17}"/>
                  </a:ext>
                </a:extLst>
              </p14:cNvPr>
              <p14:cNvContentPartPr/>
              <p14:nvPr/>
            </p14:nvContentPartPr>
            <p14:xfrm>
              <a:off x="2628831" y="5051006"/>
              <a:ext cx="1068624" cy="404469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8BBF6E8-C59E-A7D4-DB09-3E14439D3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833" y="5042010"/>
                <a:ext cx="1086260" cy="422102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247">
            <a:extLst>
              <a:ext uri="{FF2B5EF4-FFF2-40B4-BE49-F238E27FC236}">
                <a16:creationId xmlns:a16="http://schemas.microsoft.com/office/drawing/2014/main" id="{E4B56700-DDD1-E968-8315-372A9CCBE11B}"/>
              </a:ext>
            </a:extLst>
          </p:cNvPr>
          <p:cNvGrpSpPr/>
          <p:nvPr/>
        </p:nvGrpSpPr>
        <p:grpSpPr>
          <a:xfrm>
            <a:off x="2139046" y="2701678"/>
            <a:ext cx="282679" cy="453931"/>
            <a:chOff x="4878388" y="692150"/>
            <a:chExt cx="600076" cy="963613"/>
          </a:xfrm>
        </p:grpSpPr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B573C0E7-EEBA-1EB1-E407-DFDD9D77B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1" y="1535113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424462A5-218C-44A7-9A4C-F5AAD8A4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1" y="159543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2A2F764C-6CEA-F0D5-E82C-033911C5C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1" y="147478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B3543D7C-50E0-FA3A-ECD2-CB87A2C79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144462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7340564-52CD-9E66-CFFC-47B18B13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15049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E5382FE1-0E17-2F0D-FEC9-7F3B131AB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15652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F3720BF4-F0CC-463B-CC9F-1904B24DA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1625600"/>
              <a:ext cx="149225" cy="30163"/>
            </a:xfrm>
            <a:custGeom>
              <a:avLst/>
              <a:gdLst>
                <a:gd name="T0" fmla="*/ 85 w 94"/>
                <a:gd name="T1" fmla="*/ 19 h 19"/>
                <a:gd name="T2" fmla="*/ 9 w 94"/>
                <a:gd name="T3" fmla="*/ 19 h 19"/>
                <a:gd name="T4" fmla="*/ 0 w 94"/>
                <a:gd name="T5" fmla="*/ 0 h 19"/>
                <a:gd name="T6" fmla="*/ 94 w 94"/>
                <a:gd name="T7" fmla="*/ 0 h 19"/>
                <a:gd name="T8" fmla="*/ 85 w 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">
                  <a:moveTo>
                    <a:pt x="85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94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582534-EB46-D6C0-FF7E-C48F12C55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692150"/>
              <a:ext cx="344488" cy="722313"/>
            </a:xfrm>
            <a:custGeom>
              <a:avLst/>
              <a:gdLst>
                <a:gd name="T0" fmla="*/ 92 w 92"/>
                <a:gd name="T1" fmla="*/ 1 h 192"/>
                <a:gd name="T2" fmla="*/ 80 w 92"/>
                <a:gd name="T3" fmla="*/ 0 h 192"/>
                <a:gd name="T4" fmla="*/ 0 w 92"/>
                <a:gd name="T5" fmla="*/ 80 h 192"/>
                <a:gd name="T6" fmla="*/ 36 w 92"/>
                <a:gd name="T7" fmla="*/ 192 h 192"/>
                <a:gd name="T8" fmla="*/ 60 w 92"/>
                <a:gd name="T9" fmla="*/ 192 h 192"/>
                <a:gd name="T10" fmla="*/ 24 w 92"/>
                <a:gd name="T11" fmla="*/ 80 h 192"/>
                <a:gd name="T12" fmla="*/ 92 w 92"/>
                <a:gd name="T13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92">
                  <a:moveTo>
                    <a:pt x="92" y="1"/>
                  </a:moveTo>
                  <a:cubicBezTo>
                    <a:pt x="88" y="0"/>
                    <a:pt x="8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8"/>
                    <a:pt x="36" y="128"/>
                    <a:pt x="36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28"/>
                    <a:pt x="24" y="128"/>
                    <a:pt x="24" y="80"/>
                  </a:cubicBezTo>
                  <a:cubicBezTo>
                    <a:pt x="24" y="40"/>
                    <a:pt x="54" y="7"/>
                    <a:pt x="92" y="1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39CC18D6-ADC7-9BDD-C16B-399289C46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76" y="696913"/>
              <a:ext cx="509588" cy="717550"/>
            </a:xfrm>
            <a:custGeom>
              <a:avLst/>
              <a:gdLst>
                <a:gd name="T0" fmla="*/ 68 w 136"/>
                <a:gd name="T1" fmla="*/ 0 h 191"/>
                <a:gd name="T2" fmla="*/ 0 w 136"/>
                <a:gd name="T3" fmla="*/ 79 h 191"/>
                <a:gd name="T4" fmla="*/ 36 w 136"/>
                <a:gd name="T5" fmla="*/ 191 h 191"/>
                <a:gd name="T6" fmla="*/ 100 w 136"/>
                <a:gd name="T7" fmla="*/ 191 h 191"/>
                <a:gd name="T8" fmla="*/ 136 w 136"/>
                <a:gd name="T9" fmla="*/ 79 h 191"/>
                <a:gd name="T10" fmla="*/ 68 w 136"/>
                <a:gd name="T1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91">
                  <a:moveTo>
                    <a:pt x="68" y="0"/>
                  </a:moveTo>
                  <a:cubicBezTo>
                    <a:pt x="30" y="6"/>
                    <a:pt x="0" y="39"/>
                    <a:pt x="0" y="79"/>
                  </a:cubicBezTo>
                  <a:cubicBezTo>
                    <a:pt x="0" y="127"/>
                    <a:pt x="36" y="127"/>
                    <a:pt x="36" y="191"/>
                  </a:cubicBezTo>
                  <a:cubicBezTo>
                    <a:pt x="100" y="191"/>
                    <a:pt x="100" y="191"/>
                    <a:pt x="100" y="191"/>
                  </a:cubicBezTo>
                  <a:cubicBezTo>
                    <a:pt x="100" y="127"/>
                    <a:pt x="136" y="127"/>
                    <a:pt x="136" y="79"/>
                  </a:cubicBezTo>
                  <a:cubicBezTo>
                    <a:pt x="136" y="39"/>
                    <a:pt x="106" y="6"/>
                    <a:pt x="68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319D7E1-37E9-E6B2-DA90-00E6457F1D71}"/>
              </a:ext>
            </a:extLst>
          </p:cNvPr>
          <p:cNvSpPr txBox="1"/>
          <p:nvPr/>
        </p:nvSpPr>
        <p:spPr>
          <a:xfrm>
            <a:off x="2408901" y="2764735"/>
            <a:ext cx="80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TadGAN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모든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Framework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이용하는 것이 아닌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재구축화 학습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만을 진행하여 시계열 데이터를 생성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5F2401-BAA4-3D91-82C4-6C370C982B40}"/>
              </a:ext>
            </a:extLst>
          </p:cNvPr>
          <p:cNvSpPr txBox="1"/>
          <p:nvPr/>
        </p:nvSpPr>
        <p:spPr>
          <a:xfrm>
            <a:off x="1525524" y="3481048"/>
            <a:ext cx="187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Framework</a:t>
            </a:r>
            <a:endParaRPr lang="ko-KR" altLang="en-US" sz="28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54AFAA-1315-00D5-C5C9-367B7CEA1A17}"/>
              </a:ext>
            </a:extLst>
          </p:cNvPr>
          <p:cNvSpPr txBox="1"/>
          <p:nvPr/>
        </p:nvSpPr>
        <p:spPr>
          <a:xfrm>
            <a:off x="2524546" y="4620430"/>
            <a:ext cx="1374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시계열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학습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0A086FE3-9CAF-C944-0370-D1D5834FC5A2}"/>
              </a:ext>
            </a:extLst>
          </p:cNvPr>
          <p:cNvSpPr/>
          <p:nvPr/>
        </p:nvSpPr>
        <p:spPr>
          <a:xfrm rot="16200000">
            <a:off x="4669978" y="4019015"/>
            <a:ext cx="284375" cy="3564789"/>
          </a:xfrm>
          <a:prstGeom prst="leftBracket">
            <a:avLst>
              <a:gd name="adj" fmla="val 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76945A8-EED1-440E-991A-531468613B5E}"/>
              </a:ext>
            </a:extLst>
          </p:cNvPr>
          <p:cNvCxnSpPr>
            <a:cxnSpLocks/>
          </p:cNvCxnSpPr>
          <p:nvPr/>
        </p:nvCxnSpPr>
        <p:spPr>
          <a:xfrm>
            <a:off x="3697455" y="4940882"/>
            <a:ext cx="31381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카드 25">
            <a:extLst>
              <a:ext uri="{FF2B5EF4-FFF2-40B4-BE49-F238E27FC236}">
                <a16:creationId xmlns:a16="http://schemas.microsoft.com/office/drawing/2014/main" id="{8E24EEB2-F48E-FCF8-96DE-0323B5E92D9E}"/>
              </a:ext>
            </a:extLst>
          </p:cNvPr>
          <p:cNvSpPr/>
          <p:nvPr/>
        </p:nvSpPr>
        <p:spPr>
          <a:xfrm>
            <a:off x="4097258" y="4706826"/>
            <a:ext cx="591127" cy="468642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CB8D-22B8-26E4-FACD-7365A8EBECFA}"/>
              </a:ext>
            </a:extLst>
          </p:cNvPr>
          <p:cNvSpPr txBox="1"/>
          <p:nvPr/>
        </p:nvSpPr>
        <p:spPr>
          <a:xfrm>
            <a:off x="4179771" y="4696464"/>
            <a:ext cx="456783" cy="4616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</a:t>
            </a:r>
            <a:endParaRPr lang="en-US" altLang="ko-KR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2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ko-KR" altLang="en-US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67C17D-27AB-721A-0103-0928087EEE0B}"/>
              </a:ext>
            </a:extLst>
          </p:cNvPr>
          <p:cNvCxnSpPr>
            <a:cxnSpLocks/>
          </p:cNvCxnSpPr>
          <p:nvPr/>
        </p:nvCxnSpPr>
        <p:spPr>
          <a:xfrm>
            <a:off x="4815055" y="4940882"/>
            <a:ext cx="31381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카드 28">
            <a:extLst>
              <a:ext uri="{FF2B5EF4-FFF2-40B4-BE49-F238E27FC236}">
                <a16:creationId xmlns:a16="http://schemas.microsoft.com/office/drawing/2014/main" id="{30022377-90A7-F58E-BAAA-13F42795C567}"/>
              </a:ext>
            </a:extLst>
          </p:cNvPr>
          <p:cNvSpPr/>
          <p:nvPr/>
        </p:nvSpPr>
        <p:spPr>
          <a:xfrm>
            <a:off x="5214858" y="4706826"/>
            <a:ext cx="591127" cy="468642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2A3D0-F58E-5F2E-1440-AE198A5CE0CD}"/>
              </a:ext>
            </a:extLst>
          </p:cNvPr>
          <p:cNvSpPr txBox="1"/>
          <p:nvPr/>
        </p:nvSpPr>
        <p:spPr>
          <a:xfrm>
            <a:off x="5255537" y="4788796"/>
            <a:ext cx="549757" cy="276999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모델훈련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E6DC4D-DF54-C5C9-9920-1D452BC4ABCF}"/>
              </a:ext>
            </a:extLst>
          </p:cNvPr>
          <p:cNvCxnSpPr>
            <a:cxnSpLocks/>
          </p:cNvCxnSpPr>
          <p:nvPr/>
        </p:nvCxnSpPr>
        <p:spPr>
          <a:xfrm>
            <a:off x="5891976" y="4940882"/>
            <a:ext cx="31381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카드 32">
            <a:extLst>
              <a:ext uri="{FF2B5EF4-FFF2-40B4-BE49-F238E27FC236}">
                <a16:creationId xmlns:a16="http://schemas.microsoft.com/office/drawing/2014/main" id="{C182B3EF-889F-A0EB-7FC7-AA3B685824B4}"/>
              </a:ext>
            </a:extLst>
          </p:cNvPr>
          <p:cNvSpPr/>
          <p:nvPr/>
        </p:nvSpPr>
        <p:spPr>
          <a:xfrm>
            <a:off x="7296317" y="4692037"/>
            <a:ext cx="591127" cy="468642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07F469-453D-54A1-1A7B-5B994FF4C9A2}"/>
              </a:ext>
            </a:extLst>
          </p:cNvPr>
          <p:cNvSpPr txBox="1"/>
          <p:nvPr/>
        </p:nvSpPr>
        <p:spPr>
          <a:xfrm>
            <a:off x="7347458" y="4774007"/>
            <a:ext cx="488843" cy="276999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en-US" altLang="ko-KR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LOSS</a:t>
            </a:r>
            <a:endParaRPr lang="ko-KR" altLang="en-US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4824984B-E7DF-8FA1-A793-086CF36B68F4}"/>
                  </a:ext>
                </a:extLst>
              </p14:cNvPr>
              <p14:cNvContentPartPr/>
              <p14:nvPr/>
            </p14:nvContentPartPr>
            <p14:xfrm>
              <a:off x="6096000" y="5281580"/>
              <a:ext cx="1132200" cy="298706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4824984B-E7DF-8FA1-A793-086CF36B68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7000" y="5272583"/>
                <a:ext cx="1149840" cy="3163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순서도: 카드 35">
            <a:extLst>
              <a:ext uri="{FF2B5EF4-FFF2-40B4-BE49-F238E27FC236}">
                <a16:creationId xmlns:a16="http://schemas.microsoft.com/office/drawing/2014/main" id="{8F15B60F-1F03-D90F-CC20-C63383706471}"/>
              </a:ext>
            </a:extLst>
          </p:cNvPr>
          <p:cNvSpPr/>
          <p:nvPr/>
        </p:nvSpPr>
        <p:spPr>
          <a:xfrm>
            <a:off x="6291779" y="4706826"/>
            <a:ext cx="591127" cy="468642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0E470-96F9-3723-88FC-7B3FF77CE4CB}"/>
              </a:ext>
            </a:extLst>
          </p:cNvPr>
          <p:cNvSpPr txBox="1"/>
          <p:nvPr/>
        </p:nvSpPr>
        <p:spPr>
          <a:xfrm>
            <a:off x="6368514" y="4808460"/>
            <a:ext cx="453577" cy="276999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재구축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215DC8-54CA-B4F4-47D6-E9D1D4294720}"/>
              </a:ext>
            </a:extLst>
          </p:cNvPr>
          <p:cNvCxnSpPr>
            <a:cxnSpLocks/>
          </p:cNvCxnSpPr>
          <p:nvPr/>
        </p:nvCxnSpPr>
        <p:spPr>
          <a:xfrm>
            <a:off x="8239572" y="4869162"/>
            <a:ext cx="31381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0358DD4-174B-4E74-14C9-2D42C0A579E5}"/>
              </a:ext>
            </a:extLst>
          </p:cNvPr>
          <p:cNvSpPr/>
          <p:nvPr/>
        </p:nvSpPr>
        <p:spPr>
          <a:xfrm>
            <a:off x="2384313" y="4375182"/>
            <a:ext cx="5780434" cy="1991285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카드 73">
            <a:extLst>
              <a:ext uri="{FF2B5EF4-FFF2-40B4-BE49-F238E27FC236}">
                <a16:creationId xmlns:a16="http://schemas.microsoft.com/office/drawing/2014/main" id="{21F2F784-E016-A233-A313-242003954F03}"/>
              </a:ext>
            </a:extLst>
          </p:cNvPr>
          <p:cNvSpPr/>
          <p:nvPr/>
        </p:nvSpPr>
        <p:spPr>
          <a:xfrm>
            <a:off x="8649992" y="4681426"/>
            <a:ext cx="591127" cy="46864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5825DC-36A4-FBDC-903A-2C4ED4402C33}"/>
              </a:ext>
            </a:extLst>
          </p:cNvPr>
          <p:cNvSpPr txBox="1"/>
          <p:nvPr/>
        </p:nvSpPr>
        <p:spPr>
          <a:xfrm>
            <a:off x="8607675" y="4715602"/>
            <a:ext cx="694027" cy="438582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en-US" altLang="ko-KR" sz="105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threshold</a:t>
            </a:r>
          </a:p>
          <a:p>
            <a:r>
              <a:rPr lang="ko-KR" altLang="en-US" sz="105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 </a:t>
            </a:r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설정</a:t>
            </a:r>
            <a:endParaRPr lang="ko-KR" altLang="en-US" sz="105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6" name="순서도: 카드 75">
            <a:extLst>
              <a:ext uri="{FF2B5EF4-FFF2-40B4-BE49-F238E27FC236}">
                <a16:creationId xmlns:a16="http://schemas.microsoft.com/office/drawing/2014/main" id="{898B7E35-4782-8384-75E1-2507D6CDDB8D}"/>
              </a:ext>
            </a:extLst>
          </p:cNvPr>
          <p:cNvSpPr/>
          <p:nvPr/>
        </p:nvSpPr>
        <p:spPr>
          <a:xfrm>
            <a:off x="9622673" y="4706826"/>
            <a:ext cx="591127" cy="468642"/>
          </a:xfrm>
          <a:prstGeom prst="flowChartPunchedCard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715A6A-C4F0-F03C-DC11-9EEA75070021}"/>
              </a:ext>
            </a:extLst>
          </p:cNvPr>
          <p:cNvSpPr txBox="1"/>
          <p:nvPr/>
        </p:nvSpPr>
        <p:spPr>
          <a:xfrm>
            <a:off x="9689845" y="4723862"/>
            <a:ext cx="456783" cy="4616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이상치</a:t>
            </a:r>
            <a:endParaRPr lang="en-US" altLang="ko-KR" sz="1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탐지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B4FC432-9713-A268-9E89-88DC5A34A2AC}"/>
              </a:ext>
            </a:extLst>
          </p:cNvPr>
          <p:cNvCxnSpPr>
            <a:cxnSpLocks/>
          </p:cNvCxnSpPr>
          <p:nvPr/>
        </p:nvCxnSpPr>
        <p:spPr>
          <a:xfrm>
            <a:off x="9308861" y="4869162"/>
            <a:ext cx="31381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F495D90-962C-A53E-3D35-D4289432FE58}"/>
              </a:ext>
            </a:extLst>
          </p:cNvPr>
          <p:cNvSpPr/>
          <p:nvPr/>
        </p:nvSpPr>
        <p:spPr>
          <a:xfrm>
            <a:off x="1376174" y="1689526"/>
            <a:ext cx="1871429" cy="569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E31A9E-D45B-3FEE-D8B8-E72C9CF429FC}"/>
              </a:ext>
            </a:extLst>
          </p:cNvPr>
          <p:cNvSpPr txBox="1"/>
          <p:nvPr/>
        </p:nvSpPr>
        <p:spPr>
          <a:xfrm>
            <a:off x="1480720" y="1689897"/>
            <a:ext cx="187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Why</a:t>
            </a:r>
            <a:r>
              <a:rPr lang="ko-KR" altLang="en-US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use??</a:t>
            </a:r>
            <a:endParaRPr lang="ko-KR" altLang="en-US" sz="28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B40C167-9946-DDF2-40C5-F7CDA073020C}"/>
              </a:ext>
            </a:extLst>
          </p:cNvPr>
          <p:cNvSpPr/>
          <p:nvPr/>
        </p:nvSpPr>
        <p:spPr>
          <a:xfrm>
            <a:off x="1338762" y="3480677"/>
            <a:ext cx="1871429" cy="569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F8310A-7117-428D-7D88-9C34A711DA5E}"/>
              </a:ext>
            </a:extLst>
          </p:cNvPr>
          <p:cNvSpPr txBox="1"/>
          <p:nvPr/>
        </p:nvSpPr>
        <p:spPr>
          <a:xfrm>
            <a:off x="1376174" y="3481048"/>
            <a:ext cx="187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Framework</a:t>
            </a:r>
            <a:endParaRPr lang="ko-KR" altLang="en-US" sz="28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57E88D7-7296-2B0E-D2B1-9A46918D748E}"/>
              </a:ext>
            </a:extLst>
          </p:cNvPr>
          <p:cNvCxnSpPr/>
          <p:nvPr/>
        </p:nvCxnSpPr>
        <p:spPr>
          <a:xfrm>
            <a:off x="4882326" y="2691846"/>
            <a:ext cx="10096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6574453-AA80-BE22-F1C5-00439FC584F2}"/>
              </a:ext>
            </a:extLst>
          </p:cNvPr>
          <p:cNvCxnSpPr>
            <a:cxnSpLocks/>
          </p:cNvCxnSpPr>
          <p:nvPr/>
        </p:nvCxnSpPr>
        <p:spPr>
          <a:xfrm>
            <a:off x="6594560" y="2691846"/>
            <a:ext cx="24406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BEA7CB2-D6BE-14E6-83FC-C0F53D5EF8F9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029771" y="5580286"/>
            <a:ext cx="0" cy="78936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4B814493-81F9-2096-37C4-0B4248C8DC9D}"/>
              </a:ext>
            </a:extLst>
          </p:cNvPr>
          <p:cNvSpPr/>
          <p:nvPr/>
        </p:nvSpPr>
        <p:spPr>
          <a:xfrm rot="16200000">
            <a:off x="5984072" y="4613485"/>
            <a:ext cx="284377" cy="2979413"/>
          </a:xfrm>
          <a:prstGeom prst="leftBracket">
            <a:avLst>
              <a:gd name="adj" fmla="val 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96499A-7306-B1AB-A7BF-D3609DCF5131}"/>
              </a:ext>
            </a:extLst>
          </p:cNvPr>
          <p:cNvCxnSpPr>
            <a:stCxn id="46" idx="2"/>
          </p:cNvCxnSpPr>
          <p:nvPr/>
        </p:nvCxnSpPr>
        <p:spPr>
          <a:xfrm flipH="1" flipV="1">
            <a:off x="7615966" y="5142710"/>
            <a:ext cx="1" cy="818293"/>
          </a:xfrm>
          <a:prstGeom prst="straightConnector1">
            <a:avLst/>
          </a:prstGeom>
          <a:ln w="3810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4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76DB1CA-D8B7-FFCE-0721-6B06B880DA04}"/>
              </a:ext>
            </a:extLst>
          </p:cNvPr>
          <p:cNvSpPr/>
          <p:nvPr/>
        </p:nvSpPr>
        <p:spPr>
          <a:xfrm>
            <a:off x="1023259" y="1084285"/>
            <a:ext cx="9757969" cy="954240"/>
          </a:xfrm>
          <a:prstGeom prst="roundRect">
            <a:avLst/>
          </a:prstGeom>
          <a:solidFill>
            <a:srgbClr val="E2F7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</a:t>
            </a:r>
            <a:r>
              <a:rPr lang="ko-KR" altLang="en-US" sz="2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C779B-80A1-40DA-229F-229E490D2E96}"/>
              </a:ext>
            </a:extLst>
          </p:cNvPr>
          <p:cNvSpPr txBox="1"/>
          <p:nvPr/>
        </p:nvSpPr>
        <p:spPr>
          <a:xfrm>
            <a:off x="1923748" y="1142357"/>
            <a:ext cx="955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 set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최종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weight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가장 큰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CASE11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생성 데이터 구축 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Test set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최종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weight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가장 큰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CASE01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생성 데이터 구축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D10BE7-F1E5-EFA4-B0A3-87938354C3D2}"/>
              </a:ext>
            </a:extLst>
          </p:cNvPr>
          <p:cNvGrpSpPr/>
          <p:nvPr/>
        </p:nvGrpSpPr>
        <p:grpSpPr>
          <a:xfrm>
            <a:off x="1906908" y="2224692"/>
            <a:ext cx="3712539" cy="3177551"/>
            <a:chOff x="3669033" y="2114885"/>
            <a:chExt cx="4327462" cy="3780144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40B19426-BAAC-019D-1F89-980D24C57F03}"/>
                </a:ext>
              </a:extLst>
            </p:cNvPr>
            <p:cNvSpPr/>
            <p:nvPr/>
          </p:nvSpPr>
          <p:spPr>
            <a:xfrm>
              <a:off x="4793673" y="3228265"/>
              <a:ext cx="2078182" cy="1807661"/>
            </a:xfrm>
            <a:prstGeom prst="triangle">
              <a:avLst>
                <a:gd name="adj" fmla="val 5088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8420687-B67A-360B-1B22-1E44DC64D9A0}"/>
                </a:ext>
              </a:extLst>
            </p:cNvPr>
            <p:cNvSpPr/>
            <p:nvPr/>
          </p:nvSpPr>
          <p:spPr>
            <a:xfrm>
              <a:off x="5003490" y="2114885"/>
              <a:ext cx="1658548" cy="1718206"/>
            </a:xfrm>
            <a:prstGeom prst="ellipse">
              <a:avLst/>
            </a:prstGeom>
            <a:solidFill>
              <a:srgbClr val="A8C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A09EB8-7386-BAC3-C938-5DE40F5F8945}"/>
                </a:ext>
              </a:extLst>
            </p:cNvPr>
            <p:cNvSpPr txBox="1"/>
            <p:nvPr/>
          </p:nvSpPr>
          <p:spPr>
            <a:xfrm>
              <a:off x="5195905" y="2624910"/>
              <a:ext cx="1415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0206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RMSE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B44973D-13E5-82FB-DE3C-69809EAAAE00}"/>
                </a:ext>
              </a:extLst>
            </p:cNvPr>
            <p:cNvSpPr/>
            <p:nvPr/>
          </p:nvSpPr>
          <p:spPr>
            <a:xfrm>
              <a:off x="3669033" y="4176823"/>
              <a:ext cx="1658548" cy="1718206"/>
            </a:xfrm>
            <a:prstGeom prst="ellipse">
              <a:avLst/>
            </a:prstGeom>
            <a:solidFill>
              <a:srgbClr val="A8C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9A7353-55CA-9F69-15D6-C3FC4DE5620C}"/>
                </a:ext>
              </a:extLst>
            </p:cNvPr>
            <p:cNvSpPr txBox="1"/>
            <p:nvPr/>
          </p:nvSpPr>
          <p:spPr>
            <a:xfrm>
              <a:off x="3939318" y="4538513"/>
              <a:ext cx="1178728" cy="113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00206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코사인</a:t>
              </a:r>
              <a:endParaRPr lang="en-US" altLang="ko-KR" sz="2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r>
                <a:rPr lang="ko-KR" altLang="en-US" sz="2800" b="1" dirty="0">
                  <a:solidFill>
                    <a:srgbClr val="00206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유사도</a:t>
              </a:r>
              <a:endParaRPr lang="en-US" altLang="ko-KR" sz="2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B19B30F-3AEA-2779-91E6-966CCEA2B994}"/>
                </a:ext>
              </a:extLst>
            </p:cNvPr>
            <p:cNvSpPr/>
            <p:nvPr/>
          </p:nvSpPr>
          <p:spPr>
            <a:xfrm>
              <a:off x="6337947" y="4176823"/>
              <a:ext cx="1658548" cy="1718206"/>
            </a:xfrm>
            <a:prstGeom prst="ellipse">
              <a:avLst/>
            </a:prstGeom>
            <a:solidFill>
              <a:srgbClr val="A8C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9A96C6-1280-F606-BEDF-C534B66400C0}"/>
                </a:ext>
              </a:extLst>
            </p:cNvPr>
            <p:cNvSpPr txBox="1"/>
            <p:nvPr/>
          </p:nvSpPr>
          <p:spPr>
            <a:xfrm>
              <a:off x="6547623" y="4781649"/>
              <a:ext cx="1334598" cy="6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00206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상관계수</a:t>
              </a:r>
              <a:endParaRPr lang="en-US" altLang="ko-KR" sz="20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7285E17-D019-876F-5123-2F82AE7B73C1}"/>
              </a:ext>
            </a:extLst>
          </p:cNvPr>
          <p:cNvSpPr txBox="1"/>
          <p:nvPr/>
        </p:nvSpPr>
        <p:spPr>
          <a:xfrm>
            <a:off x="1197885" y="5704127"/>
            <a:ext cx="979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=&gt; 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여러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Metric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Plot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통해 실제 데이터와 생성 데이터가 얼마나 </a:t>
            </a:r>
            <a:r>
              <a:rPr lang="ko-KR" altLang="en-US" sz="28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유사한지 확인</a:t>
            </a:r>
            <a:endParaRPr lang="en-US" altLang="ko-KR" sz="28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6E548AC-4C28-763B-ECB2-1706818A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67" y="2155298"/>
            <a:ext cx="2724236" cy="32469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E57C6D-25D8-0843-8D11-9D646BBC1DAF}"/>
              </a:ext>
            </a:extLst>
          </p:cNvPr>
          <p:cNvSpPr txBox="1"/>
          <p:nvPr/>
        </p:nvSpPr>
        <p:spPr>
          <a:xfrm>
            <a:off x="7643195" y="5304017"/>
            <a:ext cx="212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Distribution of X </a:t>
            </a:r>
            <a:endParaRPr lang="en-US" altLang="ko-KR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63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501340-9D61-453C-E8E2-DA8AD3B125D3}"/>
              </a:ext>
            </a:extLst>
          </p:cNvPr>
          <p:cNvSpPr/>
          <p:nvPr/>
        </p:nvSpPr>
        <p:spPr>
          <a:xfrm>
            <a:off x="8731113" y="1643910"/>
            <a:ext cx="3118181" cy="48108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</a:t>
            </a:r>
            <a:r>
              <a:rPr lang="ko-KR" altLang="en-US" sz="2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40C1B-B38F-D096-7E42-13040F62A53B}"/>
              </a:ext>
            </a:extLst>
          </p:cNvPr>
          <p:cNvSpPr txBox="1"/>
          <p:nvPr/>
        </p:nvSpPr>
        <p:spPr>
          <a:xfrm>
            <a:off x="235197" y="968616"/>
            <a:ext cx="955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 set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최종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weight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가장 큰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CASE11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 대한 생성 </a:t>
            </a:r>
            <a:r>
              <a:rPr lang="ko-KR" altLang="en-US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데이터를구축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144FC2-36A5-5034-5F7F-FFFCF6CF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4" y="1430281"/>
            <a:ext cx="4009133" cy="499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AECE231-EACF-898A-83B1-3896432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64" y="1464966"/>
            <a:ext cx="4086182" cy="498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5D479-0A46-0158-C292-278C95C7E6C7}"/>
              </a:ext>
            </a:extLst>
          </p:cNvPr>
          <p:cNvSpPr txBox="1"/>
          <p:nvPr/>
        </p:nvSpPr>
        <p:spPr>
          <a:xfrm>
            <a:off x="8666501" y="1090326"/>
            <a:ext cx="30138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True value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generated value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plot 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</a:t>
            </a:r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실제데이터와 생성 데이터의 경향 및 분포가 </a:t>
            </a:r>
            <a:r>
              <a:rPr lang="ko-KR" altLang="en-US" sz="28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매우유사</a:t>
            </a:r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Epoch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늘릴수록 더욱 유사한 분포를 띔</a:t>
            </a:r>
            <a:endParaRPr lang="en-US" altLang="ko-KR" sz="28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60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</a:t>
            </a:r>
            <a:r>
              <a:rPr lang="ko-KR" altLang="en-US" sz="2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6307F05-56E8-B512-F223-05AF34A7FF04}"/>
              </a:ext>
            </a:extLst>
          </p:cNvPr>
          <p:cNvSpPr/>
          <p:nvPr/>
        </p:nvSpPr>
        <p:spPr>
          <a:xfrm>
            <a:off x="740780" y="2040822"/>
            <a:ext cx="10729731" cy="2565902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91B4FD-6A67-8F56-FEEC-CCDAD3AC704D}"/>
              </a:ext>
            </a:extLst>
          </p:cNvPr>
          <p:cNvSpPr txBox="1"/>
          <p:nvPr/>
        </p:nvSpPr>
        <p:spPr>
          <a:xfrm>
            <a:off x="1975168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내부온도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157659-7290-FD28-8744-B6323474B44F}"/>
              </a:ext>
            </a:extLst>
          </p:cNvPr>
          <p:cNvSpPr txBox="1"/>
          <p:nvPr/>
        </p:nvSpPr>
        <p:spPr>
          <a:xfrm>
            <a:off x="625957" y="1216002"/>
            <a:ext cx="75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CASE11’s Features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Generated Features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859660-9041-2E9D-E048-6239995C6BB2}"/>
              </a:ext>
            </a:extLst>
          </p:cNvPr>
          <p:cNvSpPr txBox="1"/>
          <p:nvPr/>
        </p:nvSpPr>
        <p:spPr>
          <a:xfrm>
            <a:off x="776429" y="2934708"/>
            <a:ext cx="127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correlation</a:t>
            </a:r>
          </a:p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coefficient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10A5C8-95A4-5144-F895-7AE67A73B222}"/>
              </a:ext>
            </a:extLst>
          </p:cNvPr>
          <p:cNvSpPr txBox="1"/>
          <p:nvPr/>
        </p:nvSpPr>
        <p:spPr>
          <a:xfrm>
            <a:off x="893099" y="3639972"/>
            <a:ext cx="11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cosine similarity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7106A97-B50A-BC1B-93D4-F9BFE134BEA9}"/>
              </a:ext>
            </a:extLst>
          </p:cNvPr>
          <p:cNvCxnSpPr/>
          <p:nvPr/>
        </p:nvCxnSpPr>
        <p:spPr>
          <a:xfrm>
            <a:off x="776428" y="3639972"/>
            <a:ext cx="1035841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A009D4F-2AA1-3966-830D-B7F68DE1C884}"/>
              </a:ext>
            </a:extLst>
          </p:cNvPr>
          <p:cNvCxnSpPr>
            <a:cxnSpLocks/>
          </p:cNvCxnSpPr>
          <p:nvPr/>
        </p:nvCxnSpPr>
        <p:spPr>
          <a:xfrm>
            <a:off x="1968057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2A71238-76B6-ADAB-4CD0-F7E5DE7EE043}"/>
              </a:ext>
            </a:extLst>
          </p:cNvPr>
          <p:cNvSpPr txBox="1"/>
          <p:nvPr/>
        </p:nvSpPr>
        <p:spPr>
          <a:xfrm>
            <a:off x="2023805" y="3088862"/>
            <a:ext cx="7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720422-133E-01D5-6307-8AE1238779C6}"/>
              </a:ext>
            </a:extLst>
          </p:cNvPr>
          <p:cNvSpPr txBox="1"/>
          <p:nvPr/>
        </p:nvSpPr>
        <p:spPr>
          <a:xfrm>
            <a:off x="1980554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0.998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3C051E6-BAD2-F641-EBE4-A2AD12CDA1CC}"/>
              </a:ext>
            </a:extLst>
          </p:cNvPr>
          <p:cNvCxnSpPr/>
          <p:nvPr/>
        </p:nvCxnSpPr>
        <p:spPr>
          <a:xfrm>
            <a:off x="776428" y="2934608"/>
            <a:ext cx="1035841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97E3286-7921-3DF7-1906-8A2BE48CE40A}"/>
              </a:ext>
            </a:extLst>
          </p:cNvPr>
          <p:cNvSpPr txBox="1"/>
          <p:nvPr/>
        </p:nvSpPr>
        <p:spPr>
          <a:xfrm>
            <a:off x="893099" y="2457554"/>
            <a:ext cx="11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D7191-B5BF-7C22-3E7A-69B034968BBF}"/>
              </a:ext>
            </a:extLst>
          </p:cNvPr>
          <p:cNvSpPr txBox="1"/>
          <p:nvPr/>
        </p:nvSpPr>
        <p:spPr>
          <a:xfrm>
            <a:off x="2661258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내부습도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C7E333A-A7A6-9A25-4B84-B6C857554F1F}"/>
              </a:ext>
            </a:extLst>
          </p:cNvPr>
          <p:cNvCxnSpPr>
            <a:cxnSpLocks/>
          </p:cNvCxnSpPr>
          <p:nvPr/>
        </p:nvCxnSpPr>
        <p:spPr>
          <a:xfrm>
            <a:off x="2630993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C3560DF-8F7D-B362-BFFC-410506B54DF7}"/>
              </a:ext>
            </a:extLst>
          </p:cNvPr>
          <p:cNvSpPr txBox="1"/>
          <p:nvPr/>
        </p:nvSpPr>
        <p:spPr>
          <a:xfrm>
            <a:off x="2666644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83D798-94A4-92CB-2B26-2D837FA9931C}"/>
              </a:ext>
            </a:extLst>
          </p:cNvPr>
          <p:cNvSpPr txBox="1"/>
          <p:nvPr/>
        </p:nvSpPr>
        <p:spPr>
          <a:xfrm>
            <a:off x="2666644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0.874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2FFC31-3351-B20E-ED58-84938F6410F2}"/>
              </a:ext>
            </a:extLst>
          </p:cNvPr>
          <p:cNvSpPr txBox="1"/>
          <p:nvPr/>
        </p:nvSpPr>
        <p:spPr>
          <a:xfrm>
            <a:off x="3365396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CO</a:t>
            </a:r>
            <a:r>
              <a:rPr lang="en-US" altLang="ko-KR" sz="12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E45CD1E-790E-DF2E-A9C8-4750195D41F6}"/>
              </a:ext>
            </a:extLst>
          </p:cNvPr>
          <p:cNvCxnSpPr>
            <a:cxnSpLocks/>
          </p:cNvCxnSpPr>
          <p:nvPr/>
        </p:nvCxnSpPr>
        <p:spPr>
          <a:xfrm>
            <a:off x="3318785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26DC06E-9EAB-30B4-2520-D07E8ECD9072}"/>
              </a:ext>
            </a:extLst>
          </p:cNvPr>
          <p:cNvSpPr txBox="1"/>
          <p:nvPr/>
        </p:nvSpPr>
        <p:spPr>
          <a:xfrm>
            <a:off x="3331285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23A976-2670-5594-20BA-6C10D4BFC5F8}"/>
              </a:ext>
            </a:extLst>
          </p:cNvPr>
          <p:cNvSpPr txBox="1"/>
          <p:nvPr/>
        </p:nvSpPr>
        <p:spPr>
          <a:xfrm>
            <a:off x="3331285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0.751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E0C291-B7EA-5616-6445-B69E2DEF19B5}"/>
              </a:ext>
            </a:extLst>
          </p:cNvPr>
          <p:cNvSpPr txBox="1"/>
          <p:nvPr/>
        </p:nvSpPr>
        <p:spPr>
          <a:xfrm>
            <a:off x="4004264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ec</a:t>
            </a:r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04193E7-2252-1547-9D91-AFADB910018A}"/>
              </a:ext>
            </a:extLst>
          </p:cNvPr>
          <p:cNvCxnSpPr>
            <a:cxnSpLocks/>
          </p:cNvCxnSpPr>
          <p:nvPr/>
        </p:nvCxnSpPr>
        <p:spPr>
          <a:xfrm>
            <a:off x="3957653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E6773FD-7842-21C0-84B7-9E60FB712989}"/>
              </a:ext>
            </a:extLst>
          </p:cNvPr>
          <p:cNvSpPr txBox="1"/>
          <p:nvPr/>
        </p:nvSpPr>
        <p:spPr>
          <a:xfrm>
            <a:off x="3970153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FD3EA1-9605-BD11-D44B-6B9DA11BCAE5}"/>
              </a:ext>
            </a:extLst>
          </p:cNvPr>
          <p:cNvSpPr txBox="1"/>
          <p:nvPr/>
        </p:nvSpPr>
        <p:spPr>
          <a:xfrm>
            <a:off x="3970153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0.767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D47DB9-CD0A-C534-6615-4A6D1294778F}"/>
              </a:ext>
            </a:extLst>
          </p:cNvPr>
          <p:cNvSpPr txBox="1"/>
          <p:nvPr/>
        </p:nvSpPr>
        <p:spPr>
          <a:xfrm>
            <a:off x="4639091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분무량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858438-10FD-4BF2-F8CB-404545BE00E5}"/>
              </a:ext>
            </a:extLst>
          </p:cNvPr>
          <p:cNvCxnSpPr>
            <a:cxnSpLocks/>
          </p:cNvCxnSpPr>
          <p:nvPr/>
        </p:nvCxnSpPr>
        <p:spPr>
          <a:xfrm>
            <a:off x="4592480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F807C02-82BB-E4F0-3222-C78061B2979D}"/>
              </a:ext>
            </a:extLst>
          </p:cNvPr>
          <p:cNvSpPr txBox="1"/>
          <p:nvPr/>
        </p:nvSpPr>
        <p:spPr>
          <a:xfrm>
            <a:off x="4604980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225D51-6FB6-A1D6-D030-1EC02E60C0AC}"/>
              </a:ext>
            </a:extLst>
          </p:cNvPr>
          <p:cNvSpPr txBox="1"/>
          <p:nvPr/>
        </p:nvSpPr>
        <p:spPr>
          <a:xfrm>
            <a:off x="4604980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0.318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8E6579-DD6B-4333-ED5C-4AFB40EE5FD5}"/>
              </a:ext>
            </a:extLst>
          </p:cNvPr>
          <p:cNvSpPr txBox="1"/>
          <p:nvPr/>
        </p:nvSpPr>
        <p:spPr>
          <a:xfrm>
            <a:off x="5252077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분무량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BA1645A-BDDA-DBC8-96C3-FDCCE5476C21}"/>
              </a:ext>
            </a:extLst>
          </p:cNvPr>
          <p:cNvCxnSpPr>
            <a:cxnSpLocks/>
          </p:cNvCxnSpPr>
          <p:nvPr/>
        </p:nvCxnSpPr>
        <p:spPr>
          <a:xfrm>
            <a:off x="5205466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8D36FF0-3104-5DCE-EC14-73203E8FFC96}"/>
              </a:ext>
            </a:extLst>
          </p:cNvPr>
          <p:cNvSpPr txBox="1"/>
          <p:nvPr/>
        </p:nvSpPr>
        <p:spPr>
          <a:xfrm>
            <a:off x="5391591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6BFD97-20DC-EB3A-314D-72B45EA4C300}"/>
              </a:ext>
            </a:extLst>
          </p:cNvPr>
          <p:cNvSpPr txBox="1"/>
          <p:nvPr/>
        </p:nvSpPr>
        <p:spPr>
          <a:xfrm>
            <a:off x="5391591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3CBA94-C88C-C387-755A-86FF499727BE}"/>
              </a:ext>
            </a:extLst>
          </p:cNvPr>
          <p:cNvSpPr txBox="1"/>
          <p:nvPr/>
        </p:nvSpPr>
        <p:spPr>
          <a:xfrm>
            <a:off x="5929965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백색광량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D8E67EB-042E-EB66-0052-67D9D4EB1412}"/>
              </a:ext>
            </a:extLst>
          </p:cNvPr>
          <p:cNvCxnSpPr>
            <a:cxnSpLocks/>
          </p:cNvCxnSpPr>
          <p:nvPr/>
        </p:nvCxnSpPr>
        <p:spPr>
          <a:xfrm>
            <a:off x="5927232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CF9A46D-1143-A236-7F1D-A2515CBA8DDF}"/>
              </a:ext>
            </a:extLst>
          </p:cNvPr>
          <p:cNvSpPr txBox="1"/>
          <p:nvPr/>
        </p:nvSpPr>
        <p:spPr>
          <a:xfrm>
            <a:off x="6113357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57D436-979F-68B3-51FB-892E6DA484C6}"/>
              </a:ext>
            </a:extLst>
          </p:cNvPr>
          <p:cNvSpPr txBox="1"/>
          <p:nvPr/>
        </p:nvSpPr>
        <p:spPr>
          <a:xfrm>
            <a:off x="6113357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1ACDD6-C6AE-898E-8481-1C55AE6640C8}"/>
              </a:ext>
            </a:extLst>
          </p:cNvPr>
          <p:cNvSpPr txBox="1"/>
          <p:nvPr/>
        </p:nvSpPr>
        <p:spPr>
          <a:xfrm>
            <a:off x="6609680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백색광량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43C7F3C-E713-6F8E-5DFB-A1AE8A382277}"/>
              </a:ext>
            </a:extLst>
          </p:cNvPr>
          <p:cNvCxnSpPr>
            <a:cxnSpLocks/>
          </p:cNvCxnSpPr>
          <p:nvPr/>
        </p:nvCxnSpPr>
        <p:spPr>
          <a:xfrm>
            <a:off x="6606947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22CC5C9-C542-C65A-E90D-994061C83E8B}"/>
              </a:ext>
            </a:extLst>
          </p:cNvPr>
          <p:cNvSpPr txBox="1"/>
          <p:nvPr/>
        </p:nvSpPr>
        <p:spPr>
          <a:xfrm>
            <a:off x="6793072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888155-6B0A-ECFE-9209-FC7890BBC4B7}"/>
              </a:ext>
            </a:extLst>
          </p:cNvPr>
          <p:cNvSpPr txBox="1"/>
          <p:nvPr/>
        </p:nvSpPr>
        <p:spPr>
          <a:xfrm>
            <a:off x="6793072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4DCBCB-515C-0C53-301E-82FC9555FC4D}"/>
              </a:ext>
            </a:extLst>
          </p:cNvPr>
          <p:cNvSpPr txBox="1"/>
          <p:nvPr/>
        </p:nvSpPr>
        <p:spPr>
          <a:xfrm>
            <a:off x="7277397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AA97EAF-91E6-3B10-36A8-AD41CC92FCB4}"/>
              </a:ext>
            </a:extLst>
          </p:cNvPr>
          <p:cNvCxnSpPr>
            <a:cxnSpLocks/>
          </p:cNvCxnSpPr>
          <p:nvPr/>
        </p:nvCxnSpPr>
        <p:spPr>
          <a:xfrm>
            <a:off x="7297814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E4B909-14E9-BAA0-61E8-AADD00A577E9}"/>
              </a:ext>
            </a:extLst>
          </p:cNvPr>
          <p:cNvSpPr txBox="1"/>
          <p:nvPr/>
        </p:nvSpPr>
        <p:spPr>
          <a:xfrm>
            <a:off x="7310106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0.740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25B1CA-54FB-B26F-35DC-A996857FDD08}"/>
              </a:ext>
            </a:extLst>
          </p:cNvPr>
          <p:cNvSpPr txBox="1"/>
          <p:nvPr/>
        </p:nvSpPr>
        <p:spPr>
          <a:xfrm>
            <a:off x="7310106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0.961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79E6AF-7CBF-D7F3-5820-63EB8B8F35A5}"/>
              </a:ext>
            </a:extLst>
          </p:cNvPr>
          <p:cNvSpPr txBox="1"/>
          <p:nvPr/>
        </p:nvSpPr>
        <p:spPr>
          <a:xfrm>
            <a:off x="7947622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0621873-7A93-69EB-DD04-FFF822BFD689}"/>
              </a:ext>
            </a:extLst>
          </p:cNvPr>
          <p:cNvCxnSpPr>
            <a:cxnSpLocks/>
          </p:cNvCxnSpPr>
          <p:nvPr/>
        </p:nvCxnSpPr>
        <p:spPr>
          <a:xfrm>
            <a:off x="7944889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6C7A3B8-1224-01B4-C282-1AF6110F3051}"/>
              </a:ext>
            </a:extLst>
          </p:cNvPr>
          <p:cNvSpPr txBox="1"/>
          <p:nvPr/>
        </p:nvSpPr>
        <p:spPr>
          <a:xfrm>
            <a:off x="7957181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AA66B6-E9C7-AEBE-E12F-E7DCB1F882C4}"/>
              </a:ext>
            </a:extLst>
          </p:cNvPr>
          <p:cNvSpPr txBox="1"/>
          <p:nvPr/>
        </p:nvSpPr>
        <p:spPr>
          <a:xfrm>
            <a:off x="7957181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97523D-F5E9-1E12-5899-2AA7B42E90A6}"/>
              </a:ext>
            </a:extLst>
          </p:cNvPr>
          <p:cNvSpPr txBox="1"/>
          <p:nvPr/>
        </p:nvSpPr>
        <p:spPr>
          <a:xfrm>
            <a:off x="8607153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청색광량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38603A4-C480-1C9D-73A1-B94BD68B3524}"/>
              </a:ext>
            </a:extLst>
          </p:cNvPr>
          <p:cNvCxnSpPr>
            <a:cxnSpLocks/>
          </p:cNvCxnSpPr>
          <p:nvPr/>
        </p:nvCxnSpPr>
        <p:spPr>
          <a:xfrm>
            <a:off x="8627570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D2D946A-71B8-BCC2-E4DF-3321F830577A}"/>
              </a:ext>
            </a:extLst>
          </p:cNvPr>
          <p:cNvSpPr txBox="1"/>
          <p:nvPr/>
        </p:nvSpPr>
        <p:spPr>
          <a:xfrm>
            <a:off x="8629547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0.716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0489573-5DCB-5771-39B3-CCA9AC0DB9F6}"/>
              </a:ext>
            </a:extLst>
          </p:cNvPr>
          <p:cNvSpPr txBox="1"/>
          <p:nvPr/>
        </p:nvSpPr>
        <p:spPr>
          <a:xfrm>
            <a:off x="8611743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0.950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6F6471D-6D23-5B5E-BD17-DE48E0B33079}"/>
              </a:ext>
            </a:extLst>
          </p:cNvPr>
          <p:cNvCxnSpPr>
            <a:cxnSpLocks/>
          </p:cNvCxnSpPr>
          <p:nvPr/>
        </p:nvCxnSpPr>
        <p:spPr>
          <a:xfrm>
            <a:off x="9274645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320BB4B-0418-40CC-AF19-83EBACD91601}"/>
              </a:ext>
            </a:extLst>
          </p:cNvPr>
          <p:cNvSpPr txBox="1"/>
          <p:nvPr/>
        </p:nvSpPr>
        <p:spPr>
          <a:xfrm>
            <a:off x="9267863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청색광량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ABFA1E-0AA7-1CC7-89B9-8B2B591F4810}"/>
              </a:ext>
            </a:extLst>
          </p:cNvPr>
          <p:cNvSpPr txBox="1"/>
          <p:nvPr/>
        </p:nvSpPr>
        <p:spPr>
          <a:xfrm>
            <a:off x="9277422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0.969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3268870-3E05-3D96-0C6E-84F301063D45}"/>
              </a:ext>
            </a:extLst>
          </p:cNvPr>
          <p:cNvSpPr txBox="1"/>
          <p:nvPr/>
        </p:nvSpPr>
        <p:spPr>
          <a:xfrm>
            <a:off x="9277422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0.988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E86E52-0AE5-BE8F-6181-D8A8AFD37937}"/>
              </a:ext>
            </a:extLst>
          </p:cNvPr>
          <p:cNvSpPr txBox="1"/>
          <p:nvPr/>
        </p:nvSpPr>
        <p:spPr>
          <a:xfrm>
            <a:off x="9938736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2EF1119-CF3E-46A8-1390-1698F8898BC7}"/>
              </a:ext>
            </a:extLst>
          </p:cNvPr>
          <p:cNvCxnSpPr>
            <a:cxnSpLocks/>
          </p:cNvCxnSpPr>
          <p:nvPr/>
        </p:nvCxnSpPr>
        <p:spPr>
          <a:xfrm>
            <a:off x="9959153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63E78D1-332A-521D-0566-5E9228EE47E4}"/>
              </a:ext>
            </a:extLst>
          </p:cNvPr>
          <p:cNvCxnSpPr>
            <a:cxnSpLocks/>
          </p:cNvCxnSpPr>
          <p:nvPr/>
        </p:nvCxnSpPr>
        <p:spPr>
          <a:xfrm>
            <a:off x="10499854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A31CCD7-1CAB-D32F-5494-50AD469F6B8E}"/>
              </a:ext>
            </a:extLst>
          </p:cNvPr>
          <p:cNvSpPr txBox="1"/>
          <p:nvPr/>
        </p:nvSpPr>
        <p:spPr>
          <a:xfrm>
            <a:off x="10493072" y="2295063"/>
            <a:ext cx="95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CD0C7-4547-5578-1BB4-F7F8AAF86B23}"/>
              </a:ext>
            </a:extLst>
          </p:cNvPr>
          <p:cNvSpPr txBox="1"/>
          <p:nvPr/>
        </p:nvSpPr>
        <p:spPr>
          <a:xfrm>
            <a:off x="9888638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0.748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20A98E-E2F3-8B38-010A-7B64F21F577F}"/>
              </a:ext>
            </a:extLst>
          </p:cNvPr>
          <p:cNvSpPr txBox="1"/>
          <p:nvPr/>
        </p:nvSpPr>
        <p:spPr>
          <a:xfrm>
            <a:off x="9925272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0.961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99FFBE-6E25-70EC-8206-7E7B9DD39BC9}"/>
              </a:ext>
            </a:extLst>
          </p:cNvPr>
          <p:cNvSpPr txBox="1"/>
          <p:nvPr/>
        </p:nvSpPr>
        <p:spPr>
          <a:xfrm>
            <a:off x="10538444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02F25C-ACC3-38D4-9FE6-66DCC5BB85EA}"/>
              </a:ext>
            </a:extLst>
          </p:cNvPr>
          <p:cNvSpPr txBox="1"/>
          <p:nvPr/>
        </p:nvSpPr>
        <p:spPr>
          <a:xfrm>
            <a:off x="10550213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0.714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446C13-208A-D109-60CD-55D77C1B9EED}"/>
              </a:ext>
            </a:extLst>
          </p:cNvPr>
          <p:cNvSpPr txBox="1"/>
          <p:nvPr/>
        </p:nvSpPr>
        <p:spPr>
          <a:xfrm>
            <a:off x="2225062" y="5044757"/>
            <a:ext cx="75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평균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Cosine Similarity : 0.959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1BF78-1967-9E58-34D1-E4CBE696FCFE}"/>
              </a:ext>
            </a:extLst>
          </p:cNvPr>
          <p:cNvSpPr txBox="1"/>
          <p:nvPr/>
        </p:nvSpPr>
        <p:spPr>
          <a:xfrm>
            <a:off x="10427825" y="1693852"/>
            <a:ext cx="113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 : </a:t>
            </a:r>
            <a:r>
              <a:rPr lang="en-US" altLang="ko-KR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NaN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95C05-6623-E6A8-FFEA-F4ABA97142E5}"/>
              </a:ext>
            </a:extLst>
          </p:cNvPr>
          <p:cNvSpPr txBox="1"/>
          <p:nvPr/>
        </p:nvSpPr>
        <p:spPr>
          <a:xfrm>
            <a:off x="6853834" y="5044756"/>
            <a:ext cx="492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RMSE : 0.962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5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</a:t>
            </a:r>
            <a:r>
              <a:rPr lang="ko-KR" altLang="en-US" sz="2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C1C59-01F4-4B6A-823E-3AB8477A9110}"/>
              </a:ext>
            </a:extLst>
          </p:cNvPr>
          <p:cNvSpPr txBox="1"/>
          <p:nvPr/>
        </p:nvSpPr>
        <p:spPr>
          <a:xfrm>
            <a:off x="384218" y="990439"/>
            <a:ext cx="955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    Test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최종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weight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가장 큰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CASE01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 대한 생성 데이터 구축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977682-6412-54A2-ECD4-8D4186AA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8" y="1511037"/>
            <a:ext cx="4020849" cy="49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CA5C4F0-4B10-BE24-F001-7C0FF34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67" y="1511037"/>
            <a:ext cx="4020849" cy="48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17E958-6342-DC74-D96D-BC6C7AB08E9B}"/>
              </a:ext>
            </a:extLst>
          </p:cNvPr>
          <p:cNvSpPr/>
          <p:nvPr/>
        </p:nvSpPr>
        <p:spPr>
          <a:xfrm>
            <a:off x="8599963" y="1485090"/>
            <a:ext cx="3118181" cy="48108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77987-66C6-3F3A-A2A3-A10EFE57D89B}"/>
              </a:ext>
            </a:extLst>
          </p:cNvPr>
          <p:cNvSpPr txBox="1"/>
          <p:nvPr/>
        </p:nvSpPr>
        <p:spPr>
          <a:xfrm>
            <a:off x="8644063" y="1377481"/>
            <a:ext cx="28346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 case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보다 극단적인 값을 가지는 구간이 많아 정확도가 약간 떨어짐</a:t>
            </a:r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대부분 유사한 경향 및 분포를 띄는 것으로 확인</a:t>
            </a:r>
            <a:endParaRPr lang="en-US" altLang="ko-KR" sz="2800" dirty="0">
              <a:solidFill>
                <a:srgbClr val="FF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30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</a:t>
            </a:r>
            <a:r>
              <a:rPr lang="ko-KR" altLang="en-US" sz="2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1F3A2-4304-4FC2-93DA-C2EE39196A91}"/>
              </a:ext>
            </a:extLst>
          </p:cNvPr>
          <p:cNvSpPr txBox="1"/>
          <p:nvPr/>
        </p:nvSpPr>
        <p:spPr>
          <a:xfrm>
            <a:off x="625957" y="1216002"/>
            <a:ext cx="75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TEST CASE 1’s Features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Generated Features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95D405B-BCC9-7C98-2957-0251D8F2B60A}"/>
              </a:ext>
            </a:extLst>
          </p:cNvPr>
          <p:cNvSpPr/>
          <p:nvPr/>
        </p:nvSpPr>
        <p:spPr>
          <a:xfrm>
            <a:off x="740780" y="2040822"/>
            <a:ext cx="10729731" cy="2565902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209882-3AF1-BA73-DA15-F9C5A7D72CB1}"/>
              </a:ext>
            </a:extLst>
          </p:cNvPr>
          <p:cNvSpPr txBox="1"/>
          <p:nvPr/>
        </p:nvSpPr>
        <p:spPr>
          <a:xfrm>
            <a:off x="1975168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내부온도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BB4E2D-8838-5443-4063-FE65AC46739F}"/>
              </a:ext>
            </a:extLst>
          </p:cNvPr>
          <p:cNvSpPr txBox="1"/>
          <p:nvPr/>
        </p:nvSpPr>
        <p:spPr>
          <a:xfrm>
            <a:off x="625957" y="1216002"/>
            <a:ext cx="75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TEST CASE 1’s Features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Generated Features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CC6693-B9BB-D6B5-47EE-74304A5B90E3}"/>
              </a:ext>
            </a:extLst>
          </p:cNvPr>
          <p:cNvSpPr txBox="1"/>
          <p:nvPr/>
        </p:nvSpPr>
        <p:spPr>
          <a:xfrm>
            <a:off x="776429" y="2934708"/>
            <a:ext cx="127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correlation</a:t>
            </a:r>
          </a:p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coefficient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5555AC-2F12-A4F0-7A53-9D75D9BCBADB}"/>
              </a:ext>
            </a:extLst>
          </p:cNvPr>
          <p:cNvSpPr txBox="1"/>
          <p:nvPr/>
        </p:nvSpPr>
        <p:spPr>
          <a:xfrm>
            <a:off x="893099" y="3639972"/>
            <a:ext cx="11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cosine similarity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879AF6D-38C1-9B65-4FE0-7DBF82ED62E5}"/>
              </a:ext>
            </a:extLst>
          </p:cNvPr>
          <p:cNvCxnSpPr/>
          <p:nvPr/>
        </p:nvCxnSpPr>
        <p:spPr>
          <a:xfrm>
            <a:off x="776428" y="3639972"/>
            <a:ext cx="1035841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72C17AF-8811-DD1E-5C60-6A3971E81EF3}"/>
              </a:ext>
            </a:extLst>
          </p:cNvPr>
          <p:cNvCxnSpPr>
            <a:cxnSpLocks/>
          </p:cNvCxnSpPr>
          <p:nvPr/>
        </p:nvCxnSpPr>
        <p:spPr>
          <a:xfrm>
            <a:off x="1968057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F62F23-3ACA-9542-7B66-B00975083BE1}"/>
              </a:ext>
            </a:extLst>
          </p:cNvPr>
          <p:cNvSpPr txBox="1"/>
          <p:nvPr/>
        </p:nvSpPr>
        <p:spPr>
          <a:xfrm>
            <a:off x="2023805" y="3088862"/>
            <a:ext cx="7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0.66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A31222-C60F-9B34-64AF-3EB8C608F605}"/>
              </a:ext>
            </a:extLst>
          </p:cNvPr>
          <p:cNvSpPr txBox="1"/>
          <p:nvPr/>
        </p:nvSpPr>
        <p:spPr>
          <a:xfrm>
            <a:off x="1980554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0.998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69D4C34-C1D8-63E2-4BF9-2AD625F5F4B0}"/>
              </a:ext>
            </a:extLst>
          </p:cNvPr>
          <p:cNvCxnSpPr/>
          <p:nvPr/>
        </p:nvCxnSpPr>
        <p:spPr>
          <a:xfrm>
            <a:off x="776428" y="2934608"/>
            <a:ext cx="1035841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DAC048-15BD-963E-0658-16BC04BB5EDF}"/>
              </a:ext>
            </a:extLst>
          </p:cNvPr>
          <p:cNvSpPr txBox="1"/>
          <p:nvPr/>
        </p:nvSpPr>
        <p:spPr>
          <a:xfrm>
            <a:off x="893099" y="2457554"/>
            <a:ext cx="11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F8C9A8-A132-1069-D2AB-840FE32555BF}"/>
              </a:ext>
            </a:extLst>
          </p:cNvPr>
          <p:cNvSpPr txBox="1"/>
          <p:nvPr/>
        </p:nvSpPr>
        <p:spPr>
          <a:xfrm>
            <a:off x="2661258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내부습도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77C4249-4931-306A-99EB-71798AFF2109}"/>
              </a:ext>
            </a:extLst>
          </p:cNvPr>
          <p:cNvCxnSpPr>
            <a:cxnSpLocks/>
          </p:cNvCxnSpPr>
          <p:nvPr/>
        </p:nvCxnSpPr>
        <p:spPr>
          <a:xfrm>
            <a:off x="2630993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C1AFB65-AAE8-414B-3A31-CDCB03FEE8E6}"/>
              </a:ext>
            </a:extLst>
          </p:cNvPr>
          <p:cNvSpPr txBox="1"/>
          <p:nvPr/>
        </p:nvSpPr>
        <p:spPr>
          <a:xfrm>
            <a:off x="2666644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0BB01D-D9E4-53AE-F012-C3843ACA250E}"/>
              </a:ext>
            </a:extLst>
          </p:cNvPr>
          <p:cNvSpPr txBox="1"/>
          <p:nvPr/>
        </p:nvSpPr>
        <p:spPr>
          <a:xfrm>
            <a:off x="2666644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0.674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AA6B51-D1DA-DC39-EC48-0EA30CBAB8F1}"/>
              </a:ext>
            </a:extLst>
          </p:cNvPr>
          <p:cNvSpPr txBox="1"/>
          <p:nvPr/>
        </p:nvSpPr>
        <p:spPr>
          <a:xfrm>
            <a:off x="3365396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CO</a:t>
            </a:r>
            <a:r>
              <a:rPr lang="en-US" altLang="ko-KR" sz="12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F80241D-268D-F78B-1C3E-3832F9FAFD64}"/>
              </a:ext>
            </a:extLst>
          </p:cNvPr>
          <p:cNvCxnSpPr>
            <a:cxnSpLocks/>
          </p:cNvCxnSpPr>
          <p:nvPr/>
        </p:nvCxnSpPr>
        <p:spPr>
          <a:xfrm>
            <a:off x="3318785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2FAC64D-7B2E-B3B7-FF73-DC5DC7A1DBC1}"/>
              </a:ext>
            </a:extLst>
          </p:cNvPr>
          <p:cNvSpPr txBox="1"/>
          <p:nvPr/>
        </p:nvSpPr>
        <p:spPr>
          <a:xfrm>
            <a:off x="3331285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95F5C3-4308-0E1E-B87A-86F40A6FA7BE}"/>
              </a:ext>
            </a:extLst>
          </p:cNvPr>
          <p:cNvSpPr txBox="1"/>
          <p:nvPr/>
        </p:nvSpPr>
        <p:spPr>
          <a:xfrm>
            <a:off x="3331285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0.792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6A258-DA87-E848-3529-5F602FD70D2C}"/>
              </a:ext>
            </a:extLst>
          </p:cNvPr>
          <p:cNvSpPr txBox="1"/>
          <p:nvPr/>
        </p:nvSpPr>
        <p:spPr>
          <a:xfrm>
            <a:off x="4004264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ec</a:t>
            </a:r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E8CDFEA-4FA3-55B1-A3FB-A4B4B93BF245}"/>
              </a:ext>
            </a:extLst>
          </p:cNvPr>
          <p:cNvCxnSpPr>
            <a:cxnSpLocks/>
          </p:cNvCxnSpPr>
          <p:nvPr/>
        </p:nvCxnSpPr>
        <p:spPr>
          <a:xfrm>
            <a:off x="3957653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A8EE954-2DC9-AA02-BD9E-AE95177F173E}"/>
              </a:ext>
            </a:extLst>
          </p:cNvPr>
          <p:cNvSpPr txBox="1"/>
          <p:nvPr/>
        </p:nvSpPr>
        <p:spPr>
          <a:xfrm>
            <a:off x="3970153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0.993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42F94B-1CC3-A77A-2FBD-66668D9FD6A5}"/>
              </a:ext>
            </a:extLst>
          </p:cNvPr>
          <p:cNvSpPr txBox="1"/>
          <p:nvPr/>
        </p:nvSpPr>
        <p:spPr>
          <a:xfrm>
            <a:off x="3970153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0.562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8DF4578-47FA-DBD7-2C1E-CC6E8543B718}"/>
              </a:ext>
            </a:extLst>
          </p:cNvPr>
          <p:cNvSpPr txBox="1"/>
          <p:nvPr/>
        </p:nvSpPr>
        <p:spPr>
          <a:xfrm>
            <a:off x="4639091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분무량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8F7575-F42C-26D7-22D9-A89FB75AF0E1}"/>
              </a:ext>
            </a:extLst>
          </p:cNvPr>
          <p:cNvCxnSpPr>
            <a:cxnSpLocks/>
          </p:cNvCxnSpPr>
          <p:nvPr/>
        </p:nvCxnSpPr>
        <p:spPr>
          <a:xfrm>
            <a:off x="4592480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425E4BD-928D-64E0-4E63-2AF7C3D306B7}"/>
              </a:ext>
            </a:extLst>
          </p:cNvPr>
          <p:cNvSpPr txBox="1"/>
          <p:nvPr/>
        </p:nvSpPr>
        <p:spPr>
          <a:xfrm>
            <a:off x="4604980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0.864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6E6164-3F17-CD9D-7009-290309E89F31}"/>
              </a:ext>
            </a:extLst>
          </p:cNvPr>
          <p:cNvSpPr txBox="1"/>
          <p:nvPr/>
        </p:nvSpPr>
        <p:spPr>
          <a:xfrm>
            <a:off x="4604980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0.685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93911C-F6C2-0655-D9A0-77D923CF282D}"/>
              </a:ext>
            </a:extLst>
          </p:cNvPr>
          <p:cNvSpPr txBox="1"/>
          <p:nvPr/>
        </p:nvSpPr>
        <p:spPr>
          <a:xfrm>
            <a:off x="5252077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 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분무량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E475C77-00CE-50BD-DCC7-CEE04D48B02B}"/>
              </a:ext>
            </a:extLst>
          </p:cNvPr>
          <p:cNvCxnSpPr>
            <a:cxnSpLocks/>
          </p:cNvCxnSpPr>
          <p:nvPr/>
        </p:nvCxnSpPr>
        <p:spPr>
          <a:xfrm>
            <a:off x="5205466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9B84E-F756-0006-E374-C94F80B2A916}"/>
              </a:ext>
            </a:extLst>
          </p:cNvPr>
          <p:cNvSpPr txBox="1"/>
          <p:nvPr/>
        </p:nvSpPr>
        <p:spPr>
          <a:xfrm>
            <a:off x="5281229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0.965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1A1AFA-E587-DE3B-5501-966CA123DD74}"/>
              </a:ext>
            </a:extLst>
          </p:cNvPr>
          <p:cNvSpPr txBox="1"/>
          <p:nvPr/>
        </p:nvSpPr>
        <p:spPr>
          <a:xfrm>
            <a:off x="5265465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0.932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F3470E-64DE-33AE-E8C2-824BA63698B0}"/>
              </a:ext>
            </a:extLst>
          </p:cNvPr>
          <p:cNvSpPr txBox="1"/>
          <p:nvPr/>
        </p:nvSpPr>
        <p:spPr>
          <a:xfrm>
            <a:off x="5929965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백색광량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F9549FC-F02C-8371-E434-8B70B078EED6}"/>
              </a:ext>
            </a:extLst>
          </p:cNvPr>
          <p:cNvCxnSpPr>
            <a:cxnSpLocks/>
          </p:cNvCxnSpPr>
          <p:nvPr/>
        </p:nvCxnSpPr>
        <p:spPr>
          <a:xfrm>
            <a:off x="5927232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1572DF5-B9F3-4E1B-1C5A-64AA61340138}"/>
              </a:ext>
            </a:extLst>
          </p:cNvPr>
          <p:cNvSpPr txBox="1"/>
          <p:nvPr/>
        </p:nvSpPr>
        <p:spPr>
          <a:xfrm>
            <a:off x="5951311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809BEF-0770-1125-82B6-39E5F84611CB}"/>
              </a:ext>
            </a:extLst>
          </p:cNvPr>
          <p:cNvSpPr txBox="1"/>
          <p:nvPr/>
        </p:nvSpPr>
        <p:spPr>
          <a:xfrm>
            <a:off x="5914266" y="3077176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30361A-1BED-F41D-182D-726E1E6D8E7B}"/>
              </a:ext>
            </a:extLst>
          </p:cNvPr>
          <p:cNvSpPr txBox="1"/>
          <p:nvPr/>
        </p:nvSpPr>
        <p:spPr>
          <a:xfrm>
            <a:off x="6609680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백색광량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95D436F-8754-BA26-B524-151EA4AEF485}"/>
              </a:ext>
            </a:extLst>
          </p:cNvPr>
          <p:cNvCxnSpPr>
            <a:cxnSpLocks/>
          </p:cNvCxnSpPr>
          <p:nvPr/>
        </p:nvCxnSpPr>
        <p:spPr>
          <a:xfrm>
            <a:off x="6606947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ECC70E7-D0E7-B5AB-2C6C-BDCB5348F46D}"/>
              </a:ext>
            </a:extLst>
          </p:cNvPr>
          <p:cNvSpPr txBox="1"/>
          <p:nvPr/>
        </p:nvSpPr>
        <p:spPr>
          <a:xfrm>
            <a:off x="6618688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B3AFF2-F176-9D20-8501-A1FD59A84190}"/>
              </a:ext>
            </a:extLst>
          </p:cNvPr>
          <p:cNvSpPr txBox="1"/>
          <p:nvPr/>
        </p:nvSpPr>
        <p:spPr>
          <a:xfrm>
            <a:off x="6619276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0080D2-2A67-C214-8863-A2E45D7F66AA}"/>
              </a:ext>
            </a:extLst>
          </p:cNvPr>
          <p:cNvSpPr txBox="1"/>
          <p:nvPr/>
        </p:nvSpPr>
        <p:spPr>
          <a:xfrm>
            <a:off x="7277397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EE9FB2A-FD1F-0228-2F9D-746FAE0CD9C4}"/>
              </a:ext>
            </a:extLst>
          </p:cNvPr>
          <p:cNvCxnSpPr>
            <a:cxnSpLocks/>
          </p:cNvCxnSpPr>
          <p:nvPr/>
        </p:nvCxnSpPr>
        <p:spPr>
          <a:xfrm>
            <a:off x="7297814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C424154-54B3-61D4-2ADE-7E1D47DC5DC6}"/>
              </a:ext>
            </a:extLst>
          </p:cNvPr>
          <p:cNvSpPr txBox="1"/>
          <p:nvPr/>
        </p:nvSpPr>
        <p:spPr>
          <a:xfrm>
            <a:off x="7357404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FD69A5-C85E-D430-C1CF-EB97F3C0FE62}"/>
              </a:ext>
            </a:extLst>
          </p:cNvPr>
          <p:cNvSpPr txBox="1"/>
          <p:nvPr/>
        </p:nvSpPr>
        <p:spPr>
          <a:xfrm>
            <a:off x="7310106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0.927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035E8D1-C373-53CB-472B-26D134CA9C0A}"/>
              </a:ext>
            </a:extLst>
          </p:cNvPr>
          <p:cNvSpPr txBox="1"/>
          <p:nvPr/>
        </p:nvSpPr>
        <p:spPr>
          <a:xfrm>
            <a:off x="7947622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AACA98D-F4D3-3216-AF50-82B0CC2F5149}"/>
              </a:ext>
            </a:extLst>
          </p:cNvPr>
          <p:cNvCxnSpPr>
            <a:cxnSpLocks/>
          </p:cNvCxnSpPr>
          <p:nvPr/>
        </p:nvCxnSpPr>
        <p:spPr>
          <a:xfrm>
            <a:off x="7944889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054EA76-E7E5-172D-36CE-BD1E8061D12A}"/>
              </a:ext>
            </a:extLst>
          </p:cNvPr>
          <p:cNvSpPr txBox="1"/>
          <p:nvPr/>
        </p:nvSpPr>
        <p:spPr>
          <a:xfrm>
            <a:off x="7957181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0.965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9CCE36-C420-756F-E1C9-03D029CAD722}"/>
              </a:ext>
            </a:extLst>
          </p:cNvPr>
          <p:cNvSpPr txBox="1"/>
          <p:nvPr/>
        </p:nvSpPr>
        <p:spPr>
          <a:xfrm>
            <a:off x="7957181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0.973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C37C8A-5FEC-5F17-C894-636B4177B183}"/>
              </a:ext>
            </a:extLst>
          </p:cNvPr>
          <p:cNvSpPr txBox="1"/>
          <p:nvPr/>
        </p:nvSpPr>
        <p:spPr>
          <a:xfrm>
            <a:off x="8607153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청색광량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D75F6CE-8CFE-83EB-59D8-361250E5BBC9}"/>
              </a:ext>
            </a:extLst>
          </p:cNvPr>
          <p:cNvCxnSpPr>
            <a:cxnSpLocks/>
          </p:cNvCxnSpPr>
          <p:nvPr/>
        </p:nvCxnSpPr>
        <p:spPr>
          <a:xfrm>
            <a:off x="8627570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794ACC8-A2A5-17CB-072B-59D976E4AE83}"/>
              </a:ext>
            </a:extLst>
          </p:cNvPr>
          <p:cNvSpPr txBox="1"/>
          <p:nvPr/>
        </p:nvSpPr>
        <p:spPr>
          <a:xfrm>
            <a:off x="8661013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0.913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AF3312-70EF-7483-4FF4-C7B15C3C43DE}"/>
              </a:ext>
            </a:extLst>
          </p:cNvPr>
          <p:cNvSpPr txBox="1"/>
          <p:nvPr/>
        </p:nvSpPr>
        <p:spPr>
          <a:xfrm>
            <a:off x="8645249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0.929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E2045F-7FCD-FA76-7B3C-44EDA345FC23}"/>
              </a:ext>
            </a:extLst>
          </p:cNvPr>
          <p:cNvCxnSpPr>
            <a:cxnSpLocks/>
          </p:cNvCxnSpPr>
          <p:nvPr/>
        </p:nvCxnSpPr>
        <p:spPr>
          <a:xfrm>
            <a:off x="9274645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659CF68-1A3A-8246-CA76-B8C4C8E549EA}"/>
              </a:ext>
            </a:extLst>
          </p:cNvPr>
          <p:cNvSpPr txBox="1"/>
          <p:nvPr/>
        </p:nvSpPr>
        <p:spPr>
          <a:xfrm>
            <a:off x="9267863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청색광량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DE346BC-671D-2BDF-ECE6-AB3D0338F484}"/>
              </a:ext>
            </a:extLst>
          </p:cNvPr>
          <p:cNvSpPr txBox="1"/>
          <p:nvPr/>
        </p:nvSpPr>
        <p:spPr>
          <a:xfrm>
            <a:off x="9277422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0.967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F15BAA-C646-C4F3-06EC-BF43158387C9}"/>
              </a:ext>
            </a:extLst>
          </p:cNvPr>
          <p:cNvSpPr txBox="1"/>
          <p:nvPr/>
        </p:nvSpPr>
        <p:spPr>
          <a:xfrm>
            <a:off x="9277422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0.974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EE31EF-F315-6C44-C7CD-D116B81E8323}"/>
              </a:ext>
            </a:extLst>
          </p:cNvPr>
          <p:cNvSpPr txBox="1"/>
          <p:nvPr/>
        </p:nvSpPr>
        <p:spPr>
          <a:xfrm>
            <a:off x="9938736" y="2295063"/>
            <a:ext cx="11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FF80A61-E0CA-A212-D938-30F1F61AE530}"/>
              </a:ext>
            </a:extLst>
          </p:cNvPr>
          <p:cNvCxnSpPr>
            <a:cxnSpLocks/>
          </p:cNvCxnSpPr>
          <p:nvPr/>
        </p:nvCxnSpPr>
        <p:spPr>
          <a:xfrm>
            <a:off x="9959153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F496C1D-2BF6-E5AC-F49B-A46ADF377B5C}"/>
              </a:ext>
            </a:extLst>
          </p:cNvPr>
          <p:cNvCxnSpPr>
            <a:cxnSpLocks/>
          </p:cNvCxnSpPr>
          <p:nvPr/>
        </p:nvCxnSpPr>
        <p:spPr>
          <a:xfrm>
            <a:off x="10499854" y="2222339"/>
            <a:ext cx="0" cy="21528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F21F664-CC06-6329-6D8A-68EB89BC8E2F}"/>
              </a:ext>
            </a:extLst>
          </p:cNvPr>
          <p:cNvSpPr txBox="1"/>
          <p:nvPr/>
        </p:nvSpPr>
        <p:spPr>
          <a:xfrm>
            <a:off x="10493072" y="2295063"/>
            <a:ext cx="95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총광량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54B51F5-36E9-5445-9867-404CC9AAF5A1}"/>
              </a:ext>
            </a:extLst>
          </p:cNvPr>
          <p:cNvSpPr txBox="1"/>
          <p:nvPr/>
        </p:nvSpPr>
        <p:spPr>
          <a:xfrm>
            <a:off x="9920170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0.188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EE5C0B4-FC6C-2E81-6F93-B7700C0FF762}"/>
              </a:ext>
            </a:extLst>
          </p:cNvPr>
          <p:cNvSpPr txBox="1"/>
          <p:nvPr/>
        </p:nvSpPr>
        <p:spPr>
          <a:xfrm>
            <a:off x="9930469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0.447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D9294E-22F4-6750-99DD-D2C7928DFA0D}"/>
              </a:ext>
            </a:extLst>
          </p:cNvPr>
          <p:cNvSpPr txBox="1"/>
          <p:nvPr/>
        </p:nvSpPr>
        <p:spPr>
          <a:xfrm>
            <a:off x="10538444" y="3088862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0.221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20DED0-E59E-5E48-3FF5-A63710DD0BC5}"/>
              </a:ext>
            </a:extLst>
          </p:cNvPr>
          <p:cNvSpPr txBox="1"/>
          <p:nvPr/>
        </p:nvSpPr>
        <p:spPr>
          <a:xfrm>
            <a:off x="10550213" y="3778471"/>
            <a:ext cx="7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0.479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75C2B30-1744-C7B2-B0F4-8FCF229FA5A0}"/>
              </a:ext>
            </a:extLst>
          </p:cNvPr>
          <p:cNvSpPr txBox="1"/>
          <p:nvPr/>
        </p:nvSpPr>
        <p:spPr>
          <a:xfrm>
            <a:off x="10427825" y="1693852"/>
            <a:ext cx="113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 : </a:t>
            </a:r>
            <a:r>
              <a:rPr lang="en-US" altLang="ko-KR" sz="16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NaN</a:t>
            </a:r>
            <a:endParaRPr lang="en-US" altLang="ko-KR" sz="16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ACFFCF-47FB-A8D2-6AC8-D5A182C2E75C}"/>
              </a:ext>
            </a:extLst>
          </p:cNvPr>
          <p:cNvSpPr txBox="1"/>
          <p:nvPr/>
        </p:nvSpPr>
        <p:spPr>
          <a:xfrm>
            <a:off x="4356445" y="5044757"/>
            <a:ext cx="502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평균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Cosine Similarity : 0.878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38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0722D-3326-79E9-A567-BE6D075888F4}"/>
              </a:ext>
            </a:extLst>
          </p:cNvPr>
          <p:cNvSpPr txBox="1"/>
          <p:nvPr/>
        </p:nvSpPr>
        <p:spPr>
          <a:xfrm>
            <a:off x="668848" y="2698555"/>
            <a:ext cx="400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주차별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최적의 생육환경 도출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A3B07-6A86-F323-B14E-D54ECA6F05D8}"/>
              </a:ext>
            </a:extLst>
          </p:cNvPr>
          <p:cNvSpPr txBox="1"/>
          <p:nvPr/>
        </p:nvSpPr>
        <p:spPr>
          <a:xfrm>
            <a:off x="885343" y="3164950"/>
            <a:ext cx="59480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성장치가 가장 높았던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 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개씩 선정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       </a:t>
            </a:r>
            <a:r>
              <a:rPr lang="en-US" altLang="ko-KR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*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주차별</a:t>
            </a:r>
            <a:r>
              <a:rPr lang="ko-KR" altLang="en-US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성장치 </a:t>
            </a:r>
            <a:r>
              <a:rPr lang="en-US" altLang="ko-KR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 주의 마지막 날의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predicted_weight</a:t>
            </a:r>
            <a:r>
              <a:rPr lang="en-US" altLang="ko-KR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값 </a:t>
            </a:r>
            <a:r>
              <a:rPr lang="en-US" altLang="ko-KR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</a:t>
            </a:r>
            <a:r>
              <a:rPr lang="ko-KR" altLang="en-US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한 주의 첫째 날의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predicted_weight</a:t>
            </a:r>
            <a:r>
              <a:rPr lang="en-US" altLang="ko-KR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값</a:t>
            </a:r>
            <a:endParaRPr lang="en-US" altLang="ko-KR" sz="1600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7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각각의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하나로 묶어서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최고의 성장치를 가진 데이터프레임 병합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7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병합된 데이터프레임을 생성모델에 넣은 후 결과해석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1777D7-E18F-1226-5E60-7897781C0D56}"/>
              </a:ext>
            </a:extLst>
          </p:cNvPr>
          <p:cNvSpPr/>
          <p:nvPr/>
        </p:nvSpPr>
        <p:spPr>
          <a:xfrm>
            <a:off x="6865949" y="1821231"/>
            <a:ext cx="3915280" cy="1042219"/>
          </a:xfrm>
          <a:prstGeom prst="roundRect">
            <a:avLst/>
          </a:prstGeom>
          <a:solidFill>
            <a:srgbClr val="72B18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2A1F416-294A-1492-82A8-3B1103460436}"/>
              </a:ext>
            </a:extLst>
          </p:cNvPr>
          <p:cNvSpPr/>
          <p:nvPr/>
        </p:nvSpPr>
        <p:spPr>
          <a:xfrm>
            <a:off x="6865949" y="2925248"/>
            <a:ext cx="3915280" cy="1042219"/>
          </a:xfrm>
          <a:prstGeom prst="roundRect">
            <a:avLst/>
          </a:prstGeom>
          <a:solidFill>
            <a:srgbClr val="FF30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6694D7-4D46-2642-0423-9DCC6AD96A26}"/>
              </a:ext>
            </a:extLst>
          </p:cNvPr>
          <p:cNvSpPr/>
          <p:nvPr/>
        </p:nvSpPr>
        <p:spPr>
          <a:xfrm>
            <a:off x="6865949" y="4048929"/>
            <a:ext cx="3915280" cy="1042219"/>
          </a:xfrm>
          <a:prstGeom prst="roundRect">
            <a:avLst/>
          </a:prstGeom>
          <a:solidFill>
            <a:srgbClr val="FFB93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6EA787-A04A-DF19-A47E-97223D3F5EEE}"/>
              </a:ext>
            </a:extLst>
          </p:cNvPr>
          <p:cNvSpPr/>
          <p:nvPr/>
        </p:nvSpPr>
        <p:spPr>
          <a:xfrm>
            <a:off x="6865949" y="5182442"/>
            <a:ext cx="3915280" cy="1042219"/>
          </a:xfrm>
          <a:prstGeom prst="roundRect">
            <a:avLst/>
          </a:prstGeom>
          <a:solidFill>
            <a:srgbClr val="A096D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3076D-C8E0-3CDA-AD1C-1067BDEC5FBE}"/>
              </a:ext>
            </a:extLst>
          </p:cNvPr>
          <p:cNvSpPr txBox="1"/>
          <p:nvPr/>
        </p:nvSpPr>
        <p:spPr>
          <a:xfrm>
            <a:off x="8259824" y="2111507"/>
            <a:ext cx="112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222DD-EB90-9C7A-1B15-A3BC0209CA6D}"/>
              </a:ext>
            </a:extLst>
          </p:cNvPr>
          <p:cNvSpPr txBox="1"/>
          <p:nvPr/>
        </p:nvSpPr>
        <p:spPr>
          <a:xfrm>
            <a:off x="8259824" y="3215524"/>
            <a:ext cx="112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 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7CC8CF-0A0A-CED7-D0E5-9823AC008246}"/>
              </a:ext>
            </a:extLst>
          </p:cNvPr>
          <p:cNvSpPr txBox="1"/>
          <p:nvPr/>
        </p:nvSpPr>
        <p:spPr>
          <a:xfrm>
            <a:off x="8259824" y="4339205"/>
            <a:ext cx="112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 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C87E1-1F0F-A6E4-76F3-E32A0ABCADA3}"/>
              </a:ext>
            </a:extLst>
          </p:cNvPr>
          <p:cNvSpPr txBox="1"/>
          <p:nvPr/>
        </p:nvSpPr>
        <p:spPr>
          <a:xfrm>
            <a:off x="8259824" y="5418687"/>
            <a:ext cx="112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 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D06D46-F544-ECAF-F803-34BADA89237D}"/>
              </a:ext>
            </a:extLst>
          </p:cNvPr>
          <p:cNvSpPr txBox="1"/>
          <p:nvPr/>
        </p:nvSpPr>
        <p:spPr>
          <a:xfrm>
            <a:off x="10781229" y="2111507"/>
            <a:ext cx="106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WEEK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247378-A05A-B450-F36E-B7B68E697F87}"/>
              </a:ext>
            </a:extLst>
          </p:cNvPr>
          <p:cNvSpPr txBox="1"/>
          <p:nvPr/>
        </p:nvSpPr>
        <p:spPr>
          <a:xfrm>
            <a:off x="10781229" y="3216347"/>
            <a:ext cx="106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WEEK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A873DD-0092-0ACA-A876-2D9F810D961C}"/>
              </a:ext>
            </a:extLst>
          </p:cNvPr>
          <p:cNvSpPr txBox="1"/>
          <p:nvPr/>
        </p:nvSpPr>
        <p:spPr>
          <a:xfrm>
            <a:off x="10781229" y="4354009"/>
            <a:ext cx="106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WEEK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7E5CA9-784A-4FED-EE69-4699063086A3}"/>
              </a:ext>
            </a:extLst>
          </p:cNvPr>
          <p:cNvSpPr txBox="1"/>
          <p:nvPr/>
        </p:nvSpPr>
        <p:spPr>
          <a:xfrm>
            <a:off x="10781229" y="5418686"/>
            <a:ext cx="106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WEEK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19EDA3-3B1C-0343-F5A5-7FB72F050E73}"/>
              </a:ext>
            </a:extLst>
          </p:cNvPr>
          <p:cNvSpPr txBox="1"/>
          <p:nvPr/>
        </p:nvSpPr>
        <p:spPr>
          <a:xfrm>
            <a:off x="7093693" y="1317432"/>
            <a:ext cx="34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CONCATENATED DATAFRAME</a:t>
            </a:r>
          </a:p>
        </p:txBody>
      </p:sp>
    </p:spTree>
    <p:extLst>
      <p:ext uri="{BB962C8B-B14F-4D97-AF65-F5344CB8AC3E}">
        <p14:creationId xmlns:p14="http://schemas.microsoft.com/office/powerpoint/2010/main" val="150675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24D924-E204-ED10-060D-ECF5CE31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7" y="1151782"/>
            <a:ext cx="6910031" cy="5157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0722D-3326-79E9-A567-BE6D075888F4}"/>
              </a:ext>
            </a:extLst>
          </p:cNvPr>
          <p:cNvSpPr txBox="1"/>
          <p:nvPr/>
        </p:nvSpPr>
        <p:spPr>
          <a:xfrm>
            <a:off x="7615966" y="1245084"/>
            <a:ext cx="16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내부온도 관측치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A3B07-6A86-F323-B14E-D54ECA6F05D8}"/>
              </a:ext>
            </a:extLst>
          </p:cNvPr>
          <p:cNvSpPr txBox="1"/>
          <p:nvPr/>
        </p:nvSpPr>
        <p:spPr>
          <a:xfrm>
            <a:off x="7615966" y="1711479"/>
            <a:ext cx="403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내부온도 간 눈에 띄는 차별점은 보이지 않음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상추를 재배하고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주차일때 다른 관측시점보다 온도가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높을경우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BDF35-0456-9318-D4C6-0AB0E2A9A01D}"/>
              </a:ext>
            </a:extLst>
          </p:cNvPr>
          <p:cNvSpPr txBox="1"/>
          <p:nvPr/>
        </p:nvSpPr>
        <p:spPr>
          <a:xfrm>
            <a:off x="7615966" y="2495953"/>
            <a:ext cx="16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내부습도 관측치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B2AC5-5AF3-E708-73B7-F44DB98E0E34}"/>
              </a:ext>
            </a:extLst>
          </p:cNvPr>
          <p:cNvSpPr txBox="1"/>
          <p:nvPr/>
        </p:nvSpPr>
        <p:spPr>
          <a:xfrm>
            <a:off x="7615966" y="2962348"/>
            <a:ext cx="403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상추가 자라는 초기일 때 내부습도가 낮을수록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재배한지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주부터는 내부습도가 높을수록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6769B-4BD6-8F42-FB75-9430BEDF3723}"/>
              </a:ext>
            </a:extLst>
          </p:cNvPr>
          <p:cNvSpPr txBox="1"/>
          <p:nvPr/>
        </p:nvSpPr>
        <p:spPr>
          <a:xfrm>
            <a:off x="7615966" y="3758453"/>
            <a:ext cx="19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이산화탄소 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23C24-F2AD-8C68-72C2-A718F3EB13C9}"/>
              </a:ext>
            </a:extLst>
          </p:cNvPr>
          <p:cNvSpPr txBox="1"/>
          <p:nvPr/>
        </p:nvSpPr>
        <p:spPr>
          <a:xfrm>
            <a:off x="7615966" y="4224848"/>
            <a:ext cx="403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재배 후 초기 이산화탄소를 측정했을 때 평균값이 높을수록 초기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19DB0-0F1F-0EE8-1252-D73EAB8ED305}"/>
              </a:ext>
            </a:extLst>
          </p:cNvPr>
          <p:cNvSpPr txBox="1"/>
          <p:nvPr/>
        </p:nvSpPr>
        <p:spPr>
          <a:xfrm>
            <a:off x="7615966" y="4893123"/>
            <a:ext cx="19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ec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C2A9DF-420F-38AB-71C0-91CCC38E9C19}"/>
              </a:ext>
            </a:extLst>
          </p:cNvPr>
          <p:cNvSpPr txBox="1"/>
          <p:nvPr/>
        </p:nvSpPr>
        <p:spPr>
          <a:xfrm>
            <a:off x="7615966" y="5359518"/>
            <a:ext cx="411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마지막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주때의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ec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관측값이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재배 기간 동안의 평균보다 낮을수록 무게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50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4BB9330-FEBB-C4E6-B8E1-8BDCB4DF8D53}"/>
              </a:ext>
            </a:extLst>
          </p:cNvPr>
          <p:cNvSpPr/>
          <p:nvPr/>
        </p:nvSpPr>
        <p:spPr>
          <a:xfrm>
            <a:off x="1119679" y="1630461"/>
            <a:ext cx="9927766" cy="4697900"/>
          </a:xfrm>
          <a:prstGeom prst="roundRect">
            <a:avLst/>
          </a:prstGeom>
          <a:solidFill>
            <a:srgbClr val="E2F7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4323184" y="623497"/>
            <a:ext cx="35456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CONTENTS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10F80D-49EE-0B63-8519-63B6B99C9EE0}"/>
              </a:ext>
            </a:extLst>
          </p:cNvPr>
          <p:cNvSpPr/>
          <p:nvPr/>
        </p:nvSpPr>
        <p:spPr>
          <a:xfrm>
            <a:off x="1250658" y="1742603"/>
            <a:ext cx="9927766" cy="46044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2F7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6B6B8-17B6-B369-0F33-8294126DF2C5}"/>
              </a:ext>
            </a:extLst>
          </p:cNvPr>
          <p:cNvSpPr txBox="1"/>
          <p:nvPr/>
        </p:nvSpPr>
        <p:spPr>
          <a:xfrm>
            <a:off x="4252810" y="4164010"/>
            <a:ext cx="12599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EDA</a:t>
            </a:r>
          </a:p>
          <a:p>
            <a:pPr algn="ctr"/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파생변수</a:t>
            </a:r>
            <a:endParaRPr lang="en-US" altLang="ko-KR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 모델</a:t>
            </a:r>
            <a:endParaRPr lang="en-US" altLang="ko-KR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B2B06233-A8E6-7BFC-59ED-531A372835CF}"/>
              </a:ext>
            </a:extLst>
          </p:cNvPr>
          <p:cNvGrpSpPr/>
          <p:nvPr/>
        </p:nvGrpSpPr>
        <p:grpSpPr>
          <a:xfrm>
            <a:off x="4066842" y="2654488"/>
            <a:ext cx="1631935" cy="1426771"/>
            <a:chOff x="4082266" y="-4790102"/>
            <a:chExt cx="2751551" cy="3465120"/>
          </a:xfrm>
        </p:grpSpPr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0B053E85-DED3-67B0-CEC0-A82A6200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71"/>
                      </a14:imgEffect>
                      <a14:imgEffect>
                        <a14:saturation sat="24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2266" y="-4790102"/>
              <a:ext cx="2751551" cy="346512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1C0506C-293C-D4E6-3699-FE6F2EDE7669}"/>
              </a:ext>
            </a:extLst>
          </p:cNvPr>
          <p:cNvSpPr txBox="1"/>
          <p:nvPr/>
        </p:nvSpPr>
        <p:spPr>
          <a:xfrm>
            <a:off x="3671230" y="3025683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 모델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D7610-1392-988F-6DBA-942D55D4AD30}"/>
              </a:ext>
            </a:extLst>
          </p:cNvPr>
          <p:cNvSpPr txBox="1"/>
          <p:nvPr/>
        </p:nvSpPr>
        <p:spPr>
          <a:xfrm>
            <a:off x="6397173" y="4164010"/>
            <a:ext cx="23225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TadGAN</a:t>
            </a:r>
            <a:endParaRPr lang="en-US" altLang="ko-KR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생성 모델 검증</a:t>
            </a:r>
            <a:endParaRPr lang="en-US" altLang="ko-KR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생성데이터 해석</a:t>
            </a:r>
            <a:endParaRPr lang="en-US" altLang="ko-KR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34752FA9-60A4-BDFB-77D0-81CE5AA67C1B}"/>
              </a:ext>
            </a:extLst>
          </p:cNvPr>
          <p:cNvGrpSpPr/>
          <p:nvPr/>
        </p:nvGrpSpPr>
        <p:grpSpPr>
          <a:xfrm>
            <a:off x="6692138" y="2654488"/>
            <a:ext cx="1631935" cy="1426771"/>
            <a:chOff x="4082266" y="-4790102"/>
            <a:chExt cx="2751551" cy="3465120"/>
          </a:xfrm>
        </p:grpSpPr>
        <p:pic>
          <p:nvPicPr>
            <p:cNvPr id="31" name="Object 10">
              <a:extLst>
                <a:ext uri="{FF2B5EF4-FFF2-40B4-BE49-F238E27FC236}">
                  <a16:creationId xmlns:a16="http://schemas.microsoft.com/office/drawing/2014/main" id="{4A97491B-C374-3562-774F-A207266E6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71"/>
                      </a14:imgEffect>
                      <a14:imgEffect>
                        <a14:saturation sat="24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2266" y="-4790102"/>
              <a:ext cx="2751551" cy="34651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AEE2BC5-8079-4CE1-46A7-092C00A30938}"/>
              </a:ext>
            </a:extLst>
          </p:cNvPr>
          <p:cNvSpPr txBox="1"/>
          <p:nvPr/>
        </p:nvSpPr>
        <p:spPr>
          <a:xfrm>
            <a:off x="6296526" y="3025683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생성 모델</a:t>
            </a:r>
          </a:p>
        </p:txBody>
      </p:sp>
    </p:spTree>
    <p:extLst>
      <p:ext uri="{BB962C8B-B14F-4D97-AF65-F5344CB8AC3E}">
        <p14:creationId xmlns:p14="http://schemas.microsoft.com/office/powerpoint/2010/main" val="26641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0722D-3326-79E9-A567-BE6D075888F4}"/>
              </a:ext>
            </a:extLst>
          </p:cNvPr>
          <p:cNvSpPr txBox="1"/>
          <p:nvPr/>
        </p:nvSpPr>
        <p:spPr>
          <a:xfrm>
            <a:off x="7615966" y="1183008"/>
            <a:ext cx="16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배양액 관측치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A3B07-6A86-F323-B14E-D54ECA6F05D8}"/>
              </a:ext>
            </a:extLst>
          </p:cNvPr>
          <p:cNvSpPr txBox="1"/>
          <p:nvPr/>
        </p:nvSpPr>
        <p:spPr>
          <a:xfrm>
            <a:off x="7615966" y="1649403"/>
            <a:ext cx="403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마지막 주의 배양액 관측치가 다른 주에 비해 낮을수록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BDF35-0456-9318-D4C6-0AB0E2A9A01D}"/>
              </a:ext>
            </a:extLst>
          </p:cNvPr>
          <p:cNvSpPr txBox="1"/>
          <p:nvPr/>
        </p:nvSpPr>
        <p:spPr>
          <a:xfrm>
            <a:off x="7615966" y="2322397"/>
            <a:ext cx="16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 </a:t>
            </a:r>
            <a:r>
              <a:rPr lang="ko-KR" altLang="en-US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적색광량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B2AC5-5AF3-E708-73B7-F44DB98E0E34}"/>
              </a:ext>
            </a:extLst>
          </p:cNvPr>
          <p:cNvSpPr txBox="1"/>
          <p:nvPr/>
        </p:nvSpPr>
        <p:spPr>
          <a:xfrm>
            <a:off x="7615966" y="2788792"/>
            <a:ext cx="403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재배 후 처음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1,2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주는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적색광량의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표준편차가 작을수록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평균값이 높을수록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그 이후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3,4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주는 표준편차가 커질수록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6769B-4BD6-8F42-FB75-9430BEDF3723}"/>
              </a:ext>
            </a:extLst>
          </p:cNvPr>
          <p:cNvSpPr txBox="1"/>
          <p:nvPr/>
        </p:nvSpPr>
        <p:spPr>
          <a:xfrm>
            <a:off x="7615966" y="3712738"/>
            <a:ext cx="19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 </a:t>
            </a:r>
            <a:r>
              <a:rPr lang="ko-KR" altLang="en-US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청색광량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23C24-F2AD-8C68-72C2-A718F3EB13C9}"/>
              </a:ext>
            </a:extLst>
          </p:cNvPr>
          <p:cNvSpPr txBox="1"/>
          <p:nvPr/>
        </p:nvSpPr>
        <p:spPr>
          <a:xfrm>
            <a:off x="7615966" y="4179133"/>
            <a:ext cx="4032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상추 재배 후 처음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1 ,2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주는 청색광을 받지 않았을 때 성장치가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그 이후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3,4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주는 시간당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적색광량과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비슷한 양상을 보일 때 성장률이 높음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19DB0-0F1F-0EE8-1252-D73EAB8ED305}"/>
              </a:ext>
            </a:extLst>
          </p:cNvPr>
          <p:cNvSpPr txBox="1"/>
          <p:nvPr/>
        </p:nvSpPr>
        <p:spPr>
          <a:xfrm>
            <a:off x="7615966" y="5246551"/>
            <a:ext cx="19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 </a:t>
            </a:r>
            <a:r>
              <a:rPr lang="ko-KR" altLang="en-US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백색광량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C2A9DF-420F-38AB-71C0-91CCC38E9C19}"/>
              </a:ext>
            </a:extLst>
          </p:cNvPr>
          <p:cNvSpPr txBox="1"/>
          <p:nvPr/>
        </p:nvSpPr>
        <p:spPr>
          <a:xfrm>
            <a:off x="7615966" y="5712946"/>
            <a:ext cx="403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성장률이 높은 상추일 경우 백색광은 받지 않았음을 확인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백색광량은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상추 성장치와 반대되는 양상을 확인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BEE1-62ED-01BE-4B12-7B206E02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8" y="1145135"/>
            <a:ext cx="6868581" cy="51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3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37324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2311889" y="332249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TadGAN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 모델 검증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생성데이터 해석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34E7C9-E859-9C3D-E472-B3DC9D65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7" y="1058240"/>
            <a:ext cx="4513273" cy="5271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AFAB57-D718-7845-66ED-2B1481B0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30" y="1334764"/>
            <a:ext cx="2899492" cy="46088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C636E6-DBFB-E01A-A76B-DA4A6333F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949" y="1299503"/>
            <a:ext cx="3200677" cy="16917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E32ED8-4A2B-4F5F-7762-BFA4E635C51F}"/>
              </a:ext>
            </a:extLst>
          </p:cNvPr>
          <p:cNvSpPr txBox="1"/>
          <p:nvPr/>
        </p:nvSpPr>
        <p:spPr>
          <a:xfrm>
            <a:off x="8460648" y="3553786"/>
            <a:ext cx="344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광량의 종류와 상추 성장의 관계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16BA1-D2FA-BE5B-17F8-E91B95EC671A}"/>
              </a:ext>
            </a:extLst>
          </p:cNvPr>
          <p:cNvSpPr txBox="1"/>
          <p:nvPr/>
        </p:nvSpPr>
        <p:spPr>
          <a:xfrm>
            <a:off x="8243951" y="4020181"/>
            <a:ext cx="3448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 논문에서의 실험결과에 의하면 백색광을 받았을 때보다 적색광과 청색광을 받았을 때의 성장폭이 더 우수함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주차별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성장률이 좋았던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SAMPLE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들로 생성한 데이터셋의 광량데이터의 분포를 확인 결과 논문의 결과와 유사하게 발현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75359A-9378-5B2D-FE7E-24E4625AAC84}"/>
              </a:ext>
            </a:extLst>
          </p:cNvPr>
          <p:cNvSpPr/>
          <p:nvPr/>
        </p:nvSpPr>
        <p:spPr>
          <a:xfrm>
            <a:off x="9698574" y="1612490"/>
            <a:ext cx="389323" cy="137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A81DA28-0043-0AA0-CB6C-DE3119D24B96}"/>
              </a:ext>
            </a:extLst>
          </p:cNvPr>
          <p:cNvSpPr/>
          <p:nvPr/>
        </p:nvSpPr>
        <p:spPr>
          <a:xfrm>
            <a:off x="10524482" y="1612490"/>
            <a:ext cx="389323" cy="137204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764DAC-12A5-21F1-86D0-AC93857B53EE}"/>
              </a:ext>
            </a:extLst>
          </p:cNvPr>
          <p:cNvSpPr txBox="1"/>
          <p:nvPr/>
        </p:nvSpPr>
        <p:spPr>
          <a:xfrm>
            <a:off x="5166453" y="6074066"/>
            <a:ext cx="61549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LED</a:t>
            </a:r>
            <a:r>
              <a:rPr lang="ko-KR" altLang="en-US" sz="1100" dirty="0"/>
              <a:t>광원의 </a:t>
            </a:r>
            <a:r>
              <a:rPr lang="ko-KR" altLang="en-US" sz="1100" dirty="0" err="1"/>
              <a:t>광파장</a:t>
            </a:r>
            <a:r>
              <a:rPr lang="ko-KR" altLang="en-US" sz="1100" dirty="0"/>
              <a:t> 특성에 따른 식물의 성장도 평가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황종대</a:t>
            </a:r>
            <a:r>
              <a:rPr lang="en-US" altLang="ko-KR" sz="1100" dirty="0"/>
              <a:t>, </a:t>
            </a:r>
            <a:r>
              <a:rPr lang="ko-KR" altLang="en-US" sz="1100" dirty="0"/>
              <a:t>고동수</a:t>
            </a:r>
          </a:p>
        </p:txBody>
      </p:sp>
      <p:grpSp>
        <p:nvGrpSpPr>
          <p:cNvPr id="29" name="组合 247">
            <a:extLst>
              <a:ext uri="{FF2B5EF4-FFF2-40B4-BE49-F238E27FC236}">
                <a16:creationId xmlns:a16="http://schemas.microsoft.com/office/drawing/2014/main" id="{13BA462E-700D-73D8-EC63-702B1D604C63}"/>
              </a:ext>
            </a:extLst>
          </p:cNvPr>
          <p:cNvGrpSpPr/>
          <p:nvPr/>
        </p:nvGrpSpPr>
        <p:grpSpPr>
          <a:xfrm>
            <a:off x="8243949" y="3536783"/>
            <a:ext cx="282679" cy="453931"/>
            <a:chOff x="4878388" y="692150"/>
            <a:chExt cx="600076" cy="963613"/>
          </a:xfrm>
        </p:grpSpPr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E2DB7AE9-E4A0-F02C-4847-01C400E6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1" y="1535113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2E0CB664-9502-776E-03B4-EEA461A90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1" y="159543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5DC91A2E-154C-952B-0778-384538DE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1" y="1474788"/>
              <a:ext cx="361950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2448B772-42F6-3EA4-2993-783F5950B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144462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1C1DAB28-65BF-978D-1411-13E91A37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1504950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C3BAC433-7900-F3E1-53DB-63EC8624D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326" y="1565275"/>
              <a:ext cx="330200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9329A13-08BC-6CB0-7CA2-EFD28A37D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1625600"/>
              <a:ext cx="149225" cy="30163"/>
            </a:xfrm>
            <a:custGeom>
              <a:avLst/>
              <a:gdLst>
                <a:gd name="T0" fmla="*/ 85 w 94"/>
                <a:gd name="T1" fmla="*/ 19 h 19"/>
                <a:gd name="T2" fmla="*/ 9 w 94"/>
                <a:gd name="T3" fmla="*/ 19 h 19"/>
                <a:gd name="T4" fmla="*/ 0 w 94"/>
                <a:gd name="T5" fmla="*/ 0 h 19"/>
                <a:gd name="T6" fmla="*/ 94 w 94"/>
                <a:gd name="T7" fmla="*/ 0 h 19"/>
                <a:gd name="T8" fmla="*/ 85 w 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">
                  <a:moveTo>
                    <a:pt x="85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94" y="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E1F94833-3BE1-1E73-642A-F4687659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692150"/>
              <a:ext cx="344488" cy="722313"/>
            </a:xfrm>
            <a:custGeom>
              <a:avLst/>
              <a:gdLst>
                <a:gd name="T0" fmla="*/ 92 w 92"/>
                <a:gd name="T1" fmla="*/ 1 h 192"/>
                <a:gd name="T2" fmla="*/ 80 w 92"/>
                <a:gd name="T3" fmla="*/ 0 h 192"/>
                <a:gd name="T4" fmla="*/ 0 w 92"/>
                <a:gd name="T5" fmla="*/ 80 h 192"/>
                <a:gd name="T6" fmla="*/ 36 w 92"/>
                <a:gd name="T7" fmla="*/ 192 h 192"/>
                <a:gd name="T8" fmla="*/ 60 w 92"/>
                <a:gd name="T9" fmla="*/ 192 h 192"/>
                <a:gd name="T10" fmla="*/ 24 w 92"/>
                <a:gd name="T11" fmla="*/ 80 h 192"/>
                <a:gd name="T12" fmla="*/ 92 w 92"/>
                <a:gd name="T13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92">
                  <a:moveTo>
                    <a:pt x="92" y="1"/>
                  </a:moveTo>
                  <a:cubicBezTo>
                    <a:pt x="88" y="0"/>
                    <a:pt x="84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8"/>
                    <a:pt x="36" y="128"/>
                    <a:pt x="36" y="192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28"/>
                    <a:pt x="24" y="128"/>
                    <a:pt x="24" y="80"/>
                  </a:cubicBezTo>
                  <a:cubicBezTo>
                    <a:pt x="24" y="40"/>
                    <a:pt x="54" y="7"/>
                    <a:pt x="92" y="1"/>
                  </a:cubicBezTo>
                  <a:close/>
                </a:path>
              </a:pathLst>
            </a:custGeom>
            <a:solidFill>
              <a:srgbClr val="EDA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34FAF6A-7589-F0D3-EFC0-54587894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76" y="696913"/>
              <a:ext cx="509588" cy="717550"/>
            </a:xfrm>
            <a:custGeom>
              <a:avLst/>
              <a:gdLst>
                <a:gd name="T0" fmla="*/ 68 w 136"/>
                <a:gd name="T1" fmla="*/ 0 h 191"/>
                <a:gd name="T2" fmla="*/ 0 w 136"/>
                <a:gd name="T3" fmla="*/ 79 h 191"/>
                <a:gd name="T4" fmla="*/ 36 w 136"/>
                <a:gd name="T5" fmla="*/ 191 h 191"/>
                <a:gd name="T6" fmla="*/ 100 w 136"/>
                <a:gd name="T7" fmla="*/ 191 h 191"/>
                <a:gd name="T8" fmla="*/ 136 w 136"/>
                <a:gd name="T9" fmla="*/ 79 h 191"/>
                <a:gd name="T10" fmla="*/ 68 w 136"/>
                <a:gd name="T1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91">
                  <a:moveTo>
                    <a:pt x="68" y="0"/>
                  </a:moveTo>
                  <a:cubicBezTo>
                    <a:pt x="30" y="6"/>
                    <a:pt x="0" y="39"/>
                    <a:pt x="0" y="79"/>
                  </a:cubicBezTo>
                  <a:cubicBezTo>
                    <a:pt x="0" y="127"/>
                    <a:pt x="36" y="127"/>
                    <a:pt x="36" y="191"/>
                  </a:cubicBezTo>
                  <a:cubicBezTo>
                    <a:pt x="100" y="191"/>
                    <a:pt x="100" y="191"/>
                    <a:pt x="100" y="191"/>
                  </a:cubicBezTo>
                  <a:cubicBezTo>
                    <a:pt x="100" y="127"/>
                    <a:pt x="136" y="127"/>
                    <a:pt x="136" y="79"/>
                  </a:cubicBezTo>
                  <a:cubicBezTo>
                    <a:pt x="136" y="39"/>
                    <a:pt x="106" y="6"/>
                    <a:pt x="68" y="0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9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01705E-AF3F-9A00-29D1-2369DF30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25EACA3D-4DC6-2A42-FDFB-31DB8BD22D3B}"/>
              </a:ext>
            </a:extLst>
          </p:cNvPr>
          <p:cNvSpPr txBox="1"/>
          <p:nvPr/>
        </p:nvSpPr>
        <p:spPr>
          <a:xfrm>
            <a:off x="953655" y="2634288"/>
            <a:ext cx="10695238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3E3E3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8800" b="1" dirty="0">
                <a:solidFill>
                  <a:srgbClr val="3E3E3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.</a:t>
            </a:r>
            <a:endParaRPr lang="en-US" sz="4000" b="1" dirty="0"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27960-672A-450E-154E-1AEDF377AC4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65F6B-A0DA-B84F-7778-C73228B639B4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01705E-AF3F-9A00-29D1-2369DF30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F9FE982A-DF10-00C1-E9C1-34CB2E2F7769}"/>
              </a:ext>
            </a:extLst>
          </p:cNvPr>
          <p:cNvGrpSpPr/>
          <p:nvPr/>
        </p:nvGrpSpPr>
        <p:grpSpPr>
          <a:xfrm>
            <a:off x="4764409" y="1919478"/>
            <a:ext cx="2736208" cy="3018282"/>
            <a:chOff x="4082266" y="-4790102"/>
            <a:chExt cx="2751551" cy="3465120"/>
          </a:xfrm>
        </p:grpSpPr>
        <p:pic>
          <p:nvPicPr>
            <p:cNvPr id="6" name="Object 10">
              <a:extLst>
                <a:ext uri="{FF2B5EF4-FFF2-40B4-BE49-F238E27FC236}">
                  <a16:creationId xmlns:a16="http://schemas.microsoft.com/office/drawing/2014/main" id="{4EF523F9-FA53-C703-66AD-7C16187E6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71"/>
                      </a14:imgEffect>
                      <a14:imgEffect>
                        <a14:saturation sat="24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2266" y="-4790102"/>
              <a:ext cx="2751551" cy="346512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0AC348-DCA1-B461-3606-F1EFE0654B99}"/>
              </a:ext>
            </a:extLst>
          </p:cNvPr>
          <p:cNvSpPr txBox="1"/>
          <p:nvPr/>
        </p:nvSpPr>
        <p:spPr>
          <a:xfrm>
            <a:off x="4920933" y="2912477"/>
            <a:ext cx="2423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예측 모델</a:t>
            </a:r>
          </a:p>
        </p:txBody>
      </p:sp>
    </p:spTree>
    <p:extLst>
      <p:ext uri="{BB962C8B-B14F-4D97-AF65-F5344CB8AC3E}">
        <p14:creationId xmlns:p14="http://schemas.microsoft.com/office/powerpoint/2010/main" val="296979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0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1.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AF2E5-C007-8F1D-F242-1BFE845F733A}"/>
              </a:ext>
            </a:extLst>
          </p:cNvPr>
          <p:cNvSpPr txBox="1"/>
          <p:nvPr/>
        </p:nvSpPr>
        <p:spPr>
          <a:xfrm>
            <a:off x="1229535" y="1309909"/>
            <a:ext cx="89964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이상치 발견</a:t>
            </a:r>
            <a:endParaRPr lang="en-US" altLang="ko-KR" sz="28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광량 변수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시간당백색광량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시간당적색광량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시간당청색광량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의 관측치가 </a:t>
            </a:r>
            <a:r>
              <a:rPr lang="ko-KR" altLang="en-US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음수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인 관측치 발견</a:t>
            </a:r>
            <a:endParaRPr lang="en-US" altLang="ko-KR" sz="20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변수</a:t>
            </a:r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type</a:t>
            </a:r>
            <a:r>
              <a:rPr lang="ko-KR" altLang="en-US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변경 필요</a:t>
            </a:r>
            <a:endParaRPr lang="en-US" altLang="ko-KR" sz="28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obs_time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변수의 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type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이 </a:t>
            </a:r>
            <a:r>
              <a:rPr lang="en-US" altLang="ko-KR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string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이므로 변경 필요</a:t>
            </a:r>
            <a:endParaRPr lang="en-US" altLang="ko-KR" sz="20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ex) 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'02:00' , '21:00’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8AB793-95B3-4BEE-6689-6B53520D0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571" y="1770959"/>
            <a:ext cx="3600000" cy="252000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154EE4B-4C24-3478-C768-7D4EA9A50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0" y="1770959"/>
            <a:ext cx="36000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12DB67-993D-BE10-AD76-5B12E890F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770959"/>
            <a:ext cx="3600000" cy="2520000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EFE25C92-40CF-0F59-C116-66EA3C04D624}"/>
              </a:ext>
            </a:extLst>
          </p:cNvPr>
          <p:cNvSpPr txBox="1"/>
          <p:nvPr/>
        </p:nvSpPr>
        <p:spPr>
          <a:xfrm>
            <a:off x="1729097" y="367693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EDA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</a:t>
            </a:r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파생변수 </a:t>
            </a:r>
            <a:r>
              <a:rPr lang="en-US" altLang="ko-KR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000" b="1" dirty="0">
              <a:solidFill>
                <a:srgbClr val="A8C5F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0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1.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4D9F0-D118-FFAB-8551-0A3940B3926C}"/>
              </a:ext>
            </a:extLst>
          </p:cNvPr>
          <p:cNvSpPr txBox="1"/>
          <p:nvPr/>
        </p:nvSpPr>
        <p:spPr>
          <a:xfrm>
            <a:off x="1231200" y="1310400"/>
            <a:ext cx="99321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이상치 대체</a:t>
            </a:r>
            <a:endParaRPr lang="en-US" altLang="ko-KR" sz="28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광량 변수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시간당백색광량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시간당적색광량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시간당청색광량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의 관측치가 음수인 경우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전후 시간의 </a:t>
            </a:r>
            <a:r>
              <a:rPr lang="ko-KR" altLang="en-US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평균 관측치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로 대체</a:t>
            </a:r>
            <a:endParaRPr lang="en-US" altLang="ko-KR" sz="20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변수 </a:t>
            </a:r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type</a:t>
            </a:r>
            <a:r>
              <a:rPr lang="ko-KR" altLang="en-US" sz="28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변경</a:t>
            </a:r>
            <a:endParaRPr lang="en-US" altLang="ko-KR" sz="28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obs_time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변수의 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type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을 </a:t>
            </a:r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string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int</a:t>
            </a:r>
            <a:r>
              <a:rPr lang="ko-KR" altLang="en-US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로 변경</a:t>
            </a:r>
            <a:endParaRPr lang="en-US" altLang="ko-KR" sz="20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ex) </a:t>
            </a:r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'02:00' , '21:00' =&gt; 2, 21</a:t>
            </a:r>
            <a:endParaRPr lang="en-US" altLang="ko-KR" sz="20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906A919-1E13-C02E-6881-758482A0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" y="1771200"/>
            <a:ext cx="36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366AEF-3A73-21EA-71CD-5B1D75A13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771200"/>
            <a:ext cx="3600000" cy="25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19B659-6F80-CC9A-9C24-AF52CBD1A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00" y="1771200"/>
            <a:ext cx="3600000" cy="2520000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00907763-E881-2B7C-709E-ED2E0C4C5DAF}"/>
              </a:ext>
            </a:extLst>
          </p:cNvPr>
          <p:cNvSpPr txBox="1"/>
          <p:nvPr/>
        </p:nvSpPr>
        <p:spPr>
          <a:xfrm>
            <a:off x="1729097" y="367693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EDA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u="sng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</a:t>
            </a:r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파생변수 </a:t>
            </a:r>
            <a:r>
              <a:rPr lang="en-US" altLang="ko-KR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000" b="1" dirty="0">
              <a:solidFill>
                <a:srgbClr val="A8C5F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5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D25570-A3B2-B2AE-86C5-E3BDE8DE3C7E}"/>
              </a:ext>
            </a:extLst>
          </p:cNvPr>
          <p:cNvSpPr/>
          <p:nvPr/>
        </p:nvSpPr>
        <p:spPr>
          <a:xfrm>
            <a:off x="5555760" y="5617585"/>
            <a:ext cx="1616111" cy="27396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일간누적관측치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2D93F1-69BB-4098-B0C3-BD1B7A100572}"/>
              </a:ext>
            </a:extLst>
          </p:cNvPr>
          <p:cNvSpPr/>
          <p:nvPr/>
        </p:nvSpPr>
        <p:spPr>
          <a:xfrm>
            <a:off x="5562110" y="4223195"/>
            <a:ext cx="1616111" cy="27396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일간누적관측치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204CAE-4B64-B473-1EFC-F0796E99F4D3}"/>
              </a:ext>
            </a:extLst>
          </p:cNvPr>
          <p:cNvSpPr/>
          <p:nvPr/>
        </p:nvSpPr>
        <p:spPr>
          <a:xfrm>
            <a:off x="5561510" y="2758743"/>
            <a:ext cx="1616111" cy="27396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일간누적관측치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0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1.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DEECE8-BB86-A2E6-F1CE-26D21A8E26BC}"/>
              </a:ext>
            </a:extLst>
          </p:cNvPr>
          <p:cNvSpPr/>
          <p:nvPr/>
        </p:nvSpPr>
        <p:spPr>
          <a:xfrm>
            <a:off x="1940767" y="2090719"/>
            <a:ext cx="885227" cy="345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89C9E0-CE10-E15A-5FE0-CFB680C8CE51}"/>
              </a:ext>
            </a:extLst>
          </p:cNvPr>
          <p:cNvSpPr/>
          <p:nvPr/>
        </p:nvSpPr>
        <p:spPr>
          <a:xfrm>
            <a:off x="1940766" y="2520704"/>
            <a:ext cx="885227" cy="345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4864B-F14E-D9A6-6410-7F620DF77F60}"/>
              </a:ext>
            </a:extLst>
          </p:cNvPr>
          <p:cNvSpPr/>
          <p:nvPr/>
        </p:nvSpPr>
        <p:spPr>
          <a:xfrm>
            <a:off x="1940765" y="1660734"/>
            <a:ext cx="885227" cy="345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D39A07-ED1E-4D52-1E41-D34E46EB84A8}"/>
              </a:ext>
            </a:extLst>
          </p:cNvPr>
          <p:cNvSpPr/>
          <p:nvPr/>
        </p:nvSpPr>
        <p:spPr>
          <a:xfrm>
            <a:off x="1940764" y="3810659"/>
            <a:ext cx="885227" cy="345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7ABDE0-D794-595F-39FB-69A960A1060B}"/>
              </a:ext>
            </a:extLst>
          </p:cNvPr>
          <p:cNvSpPr/>
          <p:nvPr/>
        </p:nvSpPr>
        <p:spPr>
          <a:xfrm>
            <a:off x="1940763" y="2950689"/>
            <a:ext cx="885227" cy="345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C6170F-BF3E-3DE7-AB69-5314AAAB40B9}"/>
              </a:ext>
            </a:extLst>
          </p:cNvPr>
          <p:cNvSpPr/>
          <p:nvPr/>
        </p:nvSpPr>
        <p:spPr>
          <a:xfrm>
            <a:off x="2342442" y="338408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E4E2F9-08AA-35E0-7595-42EABBAB1A4C}"/>
              </a:ext>
            </a:extLst>
          </p:cNvPr>
          <p:cNvSpPr/>
          <p:nvPr/>
        </p:nvSpPr>
        <p:spPr>
          <a:xfrm>
            <a:off x="2342442" y="368172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30EFD1-6D26-534F-955B-93B3E9D1328D}"/>
              </a:ext>
            </a:extLst>
          </p:cNvPr>
          <p:cNvSpPr/>
          <p:nvPr/>
        </p:nvSpPr>
        <p:spPr>
          <a:xfrm>
            <a:off x="2342442" y="353122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2799AB-D3EF-FB1E-FA6E-0725B21785DE}"/>
              </a:ext>
            </a:extLst>
          </p:cNvPr>
          <p:cNvSpPr/>
          <p:nvPr/>
        </p:nvSpPr>
        <p:spPr>
          <a:xfrm>
            <a:off x="907049" y="2520704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Day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91AAC738-F5DC-376D-DECF-F127148BEC37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>
            <a:off x="2825992" y="1833350"/>
            <a:ext cx="2" cy="429985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5ED106C-FD47-D3B2-3B10-D2232EA70B93}"/>
              </a:ext>
            </a:extLst>
          </p:cNvPr>
          <p:cNvCxnSpPr/>
          <p:nvPr/>
        </p:nvCxnSpPr>
        <p:spPr>
          <a:xfrm>
            <a:off x="2825988" y="2269827"/>
            <a:ext cx="2" cy="429985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9999219-D28C-FB38-08BC-5F46215334C4}"/>
              </a:ext>
            </a:extLst>
          </p:cNvPr>
          <p:cNvCxnSpPr/>
          <p:nvPr/>
        </p:nvCxnSpPr>
        <p:spPr>
          <a:xfrm>
            <a:off x="2825988" y="2691509"/>
            <a:ext cx="2" cy="429985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2EA3080-5159-758D-94A2-9F9E5980068F}"/>
              </a:ext>
            </a:extLst>
          </p:cNvPr>
          <p:cNvCxnSpPr/>
          <p:nvPr/>
        </p:nvCxnSpPr>
        <p:spPr>
          <a:xfrm>
            <a:off x="2803199" y="3109371"/>
            <a:ext cx="2" cy="429985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E80517B-5950-7111-C5D0-567CD017DC20}"/>
              </a:ext>
            </a:extLst>
          </p:cNvPr>
          <p:cNvCxnSpPr/>
          <p:nvPr/>
        </p:nvCxnSpPr>
        <p:spPr>
          <a:xfrm>
            <a:off x="2825988" y="3553290"/>
            <a:ext cx="2" cy="429985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116C704-C51C-15FE-81D7-452CE2E16131}"/>
              </a:ext>
            </a:extLst>
          </p:cNvPr>
          <p:cNvSpPr/>
          <p:nvPr/>
        </p:nvSpPr>
        <p:spPr>
          <a:xfrm>
            <a:off x="3133290" y="1904342"/>
            <a:ext cx="288000" cy="2880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E9D5241-C3EC-A9ED-5416-970C4B03FC02}"/>
              </a:ext>
            </a:extLst>
          </p:cNvPr>
          <p:cNvSpPr/>
          <p:nvPr/>
        </p:nvSpPr>
        <p:spPr>
          <a:xfrm>
            <a:off x="3133290" y="2340819"/>
            <a:ext cx="288000" cy="2880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91EBAAC-08FF-280E-ED4F-6D3D8DD21216}"/>
              </a:ext>
            </a:extLst>
          </p:cNvPr>
          <p:cNvSpPr/>
          <p:nvPr/>
        </p:nvSpPr>
        <p:spPr>
          <a:xfrm>
            <a:off x="3133289" y="2778872"/>
            <a:ext cx="288000" cy="2880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7EF5EB2-2624-6CFD-CFC7-C3D307191D52}"/>
              </a:ext>
            </a:extLst>
          </p:cNvPr>
          <p:cNvSpPr/>
          <p:nvPr/>
        </p:nvSpPr>
        <p:spPr>
          <a:xfrm>
            <a:off x="3133289" y="3215349"/>
            <a:ext cx="288000" cy="2880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FA2D952-88D4-15EC-4FF4-974EC148F7B6}"/>
              </a:ext>
            </a:extLst>
          </p:cNvPr>
          <p:cNvSpPr/>
          <p:nvPr/>
        </p:nvSpPr>
        <p:spPr>
          <a:xfrm>
            <a:off x="3133289" y="3651826"/>
            <a:ext cx="288000" cy="2880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FD17A49-5F67-58A6-621E-3F4D8C97C85E}"/>
              </a:ext>
            </a:extLst>
          </p:cNvPr>
          <p:cNvCxnSpPr>
            <a:stCxn id="22" idx="6"/>
            <a:endCxn id="26" idx="6"/>
          </p:cNvCxnSpPr>
          <p:nvPr/>
        </p:nvCxnSpPr>
        <p:spPr>
          <a:xfrm flipH="1">
            <a:off x="3421289" y="2048342"/>
            <a:ext cx="1" cy="1747484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792AEA-9B9D-4468-FFEE-0F9E723B5D82}"/>
              </a:ext>
            </a:extLst>
          </p:cNvPr>
          <p:cNvSpPr/>
          <p:nvPr/>
        </p:nvSpPr>
        <p:spPr>
          <a:xfrm>
            <a:off x="3748673" y="2762697"/>
            <a:ext cx="1051387" cy="27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24 Hours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AA74320-15A1-8A5E-BCA3-1F98D3E97DE8}"/>
              </a:ext>
            </a:extLst>
          </p:cNvPr>
          <p:cNvSpPr/>
          <p:nvPr/>
        </p:nvSpPr>
        <p:spPr>
          <a:xfrm>
            <a:off x="4869231" y="2757769"/>
            <a:ext cx="571254" cy="297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DD637A-5C40-11D3-8543-3B36D1FE9D37}"/>
              </a:ext>
            </a:extLst>
          </p:cNvPr>
          <p:cNvSpPr/>
          <p:nvPr/>
        </p:nvSpPr>
        <p:spPr>
          <a:xfrm>
            <a:off x="852899" y="1185096"/>
            <a:ext cx="1670845" cy="361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Case 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EC81A94-6ADD-47C0-69DF-1E6B6F9C71DC}"/>
              </a:ext>
            </a:extLst>
          </p:cNvPr>
          <p:cNvSpPr/>
          <p:nvPr/>
        </p:nvSpPr>
        <p:spPr>
          <a:xfrm>
            <a:off x="913467" y="5384881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Day 28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66E6A25-8CE1-7AED-647A-018D20E39454}"/>
              </a:ext>
            </a:extLst>
          </p:cNvPr>
          <p:cNvSpPr/>
          <p:nvPr/>
        </p:nvSpPr>
        <p:spPr>
          <a:xfrm>
            <a:off x="2360442" y="448250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32C2AE9-F526-1628-28CA-D2281A1B8BE3}"/>
              </a:ext>
            </a:extLst>
          </p:cNvPr>
          <p:cNvSpPr/>
          <p:nvPr/>
        </p:nvSpPr>
        <p:spPr>
          <a:xfrm>
            <a:off x="2360442" y="462964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2A5036-06A3-B98C-02CC-B208E71A7344}"/>
              </a:ext>
            </a:extLst>
          </p:cNvPr>
          <p:cNvSpPr/>
          <p:nvPr/>
        </p:nvSpPr>
        <p:spPr>
          <a:xfrm>
            <a:off x="2362340" y="433537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0447917-343E-EB0C-9F7E-37DE47F84ABD}"/>
              </a:ext>
            </a:extLst>
          </p:cNvPr>
          <p:cNvSpPr/>
          <p:nvPr/>
        </p:nvSpPr>
        <p:spPr>
          <a:xfrm>
            <a:off x="913467" y="4140509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Day</a:t>
            </a:r>
            <a:endParaRPr lang="en-US" altLang="ko-KR" sz="1300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644A9E2-AAA5-9D51-A7D4-1130A3156707}"/>
              </a:ext>
            </a:extLst>
          </p:cNvPr>
          <p:cNvSpPr/>
          <p:nvPr/>
        </p:nvSpPr>
        <p:spPr>
          <a:xfrm>
            <a:off x="2352822" y="524450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422B7E0-104A-7609-A455-C0C9914E6895}"/>
              </a:ext>
            </a:extLst>
          </p:cNvPr>
          <p:cNvSpPr/>
          <p:nvPr/>
        </p:nvSpPr>
        <p:spPr>
          <a:xfrm>
            <a:off x="2352822" y="539164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514324F-A02F-FDCC-F290-809914822146}"/>
              </a:ext>
            </a:extLst>
          </p:cNvPr>
          <p:cNvSpPr/>
          <p:nvPr/>
        </p:nvSpPr>
        <p:spPr>
          <a:xfrm>
            <a:off x="2354720" y="509737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0BDD84-E9F0-A5E4-1CA4-4032B8BD7C0C}"/>
              </a:ext>
            </a:extLst>
          </p:cNvPr>
          <p:cNvSpPr/>
          <p:nvPr/>
        </p:nvSpPr>
        <p:spPr>
          <a:xfrm>
            <a:off x="1940761" y="5609927"/>
            <a:ext cx="885227" cy="345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93BB4F-70E3-A623-C5A8-CDCED2B8D9B7}"/>
              </a:ext>
            </a:extLst>
          </p:cNvPr>
          <p:cNvSpPr/>
          <p:nvPr/>
        </p:nvSpPr>
        <p:spPr>
          <a:xfrm>
            <a:off x="1276099" y="511271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BC6D7CE-E681-9F99-DE02-0190267256AB}"/>
              </a:ext>
            </a:extLst>
          </p:cNvPr>
          <p:cNvSpPr/>
          <p:nvPr/>
        </p:nvSpPr>
        <p:spPr>
          <a:xfrm>
            <a:off x="1276099" y="525985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4E8456A-1912-A6D4-B7C4-EB86710C8887}"/>
              </a:ext>
            </a:extLst>
          </p:cNvPr>
          <p:cNvSpPr/>
          <p:nvPr/>
        </p:nvSpPr>
        <p:spPr>
          <a:xfrm>
            <a:off x="1277997" y="496557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B6E24FA-0885-25D2-61DB-C9F74B9EC9D1}"/>
              </a:ext>
            </a:extLst>
          </p:cNvPr>
          <p:cNvSpPr/>
          <p:nvPr/>
        </p:nvSpPr>
        <p:spPr>
          <a:xfrm>
            <a:off x="4857178" y="4223195"/>
            <a:ext cx="571254" cy="297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16E019-0757-56FE-5B3A-BC7DB881A636}"/>
              </a:ext>
            </a:extLst>
          </p:cNvPr>
          <p:cNvSpPr/>
          <p:nvPr/>
        </p:nvSpPr>
        <p:spPr>
          <a:xfrm>
            <a:off x="6327816" y="361421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6FACC7B-1E6B-9886-458A-C133D661A06E}"/>
              </a:ext>
            </a:extLst>
          </p:cNvPr>
          <p:cNvSpPr/>
          <p:nvPr/>
        </p:nvSpPr>
        <p:spPr>
          <a:xfrm>
            <a:off x="6327816" y="376135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513968E-5D31-3FC8-99A0-ABB355FBBB72}"/>
              </a:ext>
            </a:extLst>
          </p:cNvPr>
          <p:cNvSpPr/>
          <p:nvPr/>
        </p:nvSpPr>
        <p:spPr>
          <a:xfrm>
            <a:off x="6329714" y="346707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084A98-492A-B661-41D0-5DC9E5E91C74}"/>
              </a:ext>
            </a:extLst>
          </p:cNvPr>
          <p:cNvSpPr/>
          <p:nvPr/>
        </p:nvSpPr>
        <p:spPr>
          <a:xfrm>
            <a:off x="6309816" y="5101481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4A20BF0-DC0F-1A93-2644-A220C0D86931}"/>
              </a:ext>
            </a:extLst>
          </p:cNvPr>
          <p:cNvSpPr/>
          <p:nvPr/>
        </p:nvSpPr>
        <p:spPr>
          <a:xfrm>
            <a:off x="6309816" y="524861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5E75BAB-5E51-E82A-8880-8977D5D0354A}"/>
              </a:ext>
            </a:extLst>
          </p:cNvPr>
          <p:cNvSpPr/>
          <p:nvPr/>
        </p:nvSpPr>
        <p:spPr>
          <a:xfrm>
            <a:off x="6311714" y="495434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868CC18-C46A-27CD-05A8-6747A80F8ADA}"/>
              </a:ext>
            </a:extLst>
          </p:cNvPr>
          <p:cNvSpPr/>
          <p:nvPr/>
        </p:nvSpPr>
        <p:spPr>
          <a:xfrm>
            <a:off x="4870099" y="5617585"/>
            <a:ext cx="571254" cy="297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7328E356-2D14-F788-3210-6569FE5C1DF7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7171871" y="2885976"/>
            <a:ext cx="12700" cy="2868591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0B1B7CD2-C4F7-8DC7-FF89-FA1CEE1C959A}"/>
              </a:ext>
            </a:extLst>
          </p:cNvPr>
          <p:cNvSpPr/>
          <p:nvPr/>
        </p:nvSpPr>
        <p:spPr>
          <a:xfrm>
            <a:off x="7481672" y="4216176"/>
            <a:ext cx="288000" cy="2880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</a:t>
            </a: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351B9535-4686-4C46-FD2E-D2BA54B92117}"/>
              </a:ext>
            </a:extLst>
          </p:cNvPr>
          <p:cNvSpPr/>
          <p:nvPr/>
        </p:nvSpPr>
        <p:spPr>
          <a:xfrm>
            <a:off x="9242902" y="4211537"/>
            <a:ext cx="429192" cy="2972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B68BC8-BF8F-1B97-ADD6-FDA4B7BA55DE}"/>
              </a:ext>
            </a:extLst>
          </p:cNvPr>
          <p:cNvSpPr/>
          <p:nvPr/>
        </p:nvSpPr>
        <p:spPr>
          <a:xfrm>
            <a:off x="9880784" y="4223195"/>
            <a:ext cx="1616111" cy="27396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총누적일간누적관측치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1BEE3CC-0B9F-93F1-E81C-C32E3E47BBEB}"/>
              </a:ext>
            </a:extLst>
          </p:cNvPr>
          <p:cNvSpPr/>
          <p:nvPr/>
        </p:nvSpPr>
        <p:spPr>
          <a:xfrm>
            <a:off x="7887270" y="4216834"/>
            <a:ext cx="1156526" cy="273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28 Days</a:t>
            </a:r>
            <a:endParaRPr lang="ko-KR" altLang="en-US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D0DAFF-31E6-A021-E051-A06D817D4021}"/>
              </a:ext>
            </a:extLst>
          </p:cNvPr>
          <p:cNvSpPr txBox="1"/>
          <p:nvPr/>
        </p:nvSpPr>
        <p:spPr>
          <a:xfrm>
            <a:off x="3722683" y="1243819"/>
            <a:ext cx="769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 시간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별 관측치를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24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시간마다 누적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=&gt;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'</a:t>
            </a:r>
            <a:r>
              <a:rPr lang="ko-KR" altLang="en-US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일간누적관측치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변수 추가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일간누적치를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28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일마다 누적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=&gt;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400" dirty="0" err="1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총누적일간누적관측치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변수로 추가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기존 변수와 추가 변수의 각각 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평균값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표준편차</a:t>
            </a:r>
            <a:r>
              <a:rPr lang="en-US" altLang="ko-KR" sz="24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를 변수로 추가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ABEE5E8C-02D6-85DE-E118-0B6F338E63E1}"/>
              </a:ext>
            </a:extLst>
          </p:cNvPr>
          <p:cNvSpPr txBox="1"/>
          <p:nvPr/>
        </p:nvSpPr>
        <p:spPr>
          <a:xfrm>
            <a:off x="1729097" y="367693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EDA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</a:t>
            </a:r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파생변수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000" b="1" dirty="0">
              <a:solidFill>
                <a:srgbClr val="A8C5F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3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0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1.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1729097" y="367693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EDA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</a:t>
            </a:r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파생변수 </a:t>
            </a:r>
            <a:r>
              <a:rPr lang="en-US" altLang="ko-KR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64BE7-DCF0-AA5F-3CF7-EEC7E52E3938}"/>
              </a:ext>
            </a:extLst>
          </p:cNvPr>
          <p:cNvSpPr txBox="1"/>
          <p:nvPr/>
        </p:nvSpPr>
        <p:spPr>
          <a:xfrm>
            <a:off x="1197884" y="5521053"/>
            <a:ext cx="979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여러 모델과 앙상블 모델을 통해 예측해본 결과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en-US" altLang="ko-KR" sz="2400" dirty="0" err="1"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TabNet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통해 예측한 성능이 가장 좋았기에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=&gt; </a:t>
            </a:r>
            <a:r>
              <a:rPr lang="en-US" altLang="ko-KR" sz="2400" dirty="0" err="1"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TabNet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예측 모델로 설정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5367C0-AF4A-949A-E517-2DEB567D6EFC}"/>
              </a:ext>
            </a:extLst>
          </p:cNvPr>
          <p:cNvSpPr/>
          <p:nvPr/>
        </p:nvSpPr>
        <p:spPr>
          <a:xfrm>
            <a:off x="2139737" y="1677770"/>
            <a:ext cx="1972733" cy="1100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TabNet</a:t>
            </a:r>
            <a:endParaRPr lang="ko-KR" altLang="en-US" sz="2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37BA58-ADCB-F6F0-F904-715099E9106D}"/>
              </a:ext>
            </a:extLst>
          </p:cNvPr>
          <p:cNvSpPr/>
          <p:nvPr/>
        </p:nvSpPr>
        <p:spPr>
          <a:xfrm>
            <a:off x="2139735" y="3155519"/>
            <a:ext cx="1972733" cy="1100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XGBoost</a:t>
            </a:r>
            <a:endParaRPr lang="ko-KR" altLang="en-US" sz="2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6D318A-4644-BFBF-DEEA-82FBAF6078A4}"/>
              </a:ext>
            </a:extLst>
          </p:cNvPr>
          <p:cNvSpPr/>
          <p:nvPr/>
        </p:nvSpPr>
        <p:spPr>
          <a:xfrm>
            <a:off x="5130537" y="1677772"/>
            <a:ext cx="1972733" cy="1100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CatBoost</a:t>
            </a:r>
            <a:endParaRPr lang="ko-KR" altLang="en-US" sz="2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C0410D-082D-FA33-6EAB-F7CEB21417CF}"/>
              </a:ext>
            </a:extLst>
          </p:cNvPr>
          <p:cNvSpPr/>
          <p:nvPr/>
        </p:nvSpPr>
        <p:spPr>
          <a:xfrm>
            <a:off x="5130537" y="3155519"/>
            <a:ext cx="1972733" cy="1100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RandomForest</a:t>
            </a:r>
            <a:endParaRPr lang="ko-KR" altLang="en-US" sz="2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9DECB3-FAE4-7179-1B16-4E125D106611}"/>
              </a:ext>
            </a:extLst>
          </p:cNvPr>
          <p:cNvSpPr/>
          <p:nvPr/>
        </p:nvSpPr>
        <p:spPr>
          <a:xfrm>
            <a:off x="8079531" y="1677771"/>
            <a:ext cx="1972733" cy="1100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LGBM</a:t>
            </a:r>
            <a:endParaRPr lang="ko-KR" altLang="en-US" sz="2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C1A62E5-6498-ACAC-5484-7F548B6A25C1}"/>
              </a:ext>
            </a:extLst>
          </p:cNvPr>
          <p:cNvSpPr/>
          <p:nvPr/>
        </p:nvSpPr>
        <p:spPr>
          <a:xfrm>
            <a:off x="5631425" y="4647158"/>
            <a:ext cx="929149" cy="55643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D61B599-B8E0-916B-AE02-F2422E4988BB}"/>
              </a:ext>
            </a:extLst>
          </p:cNvPr>
          <p:cNvSpPr/>
          <p:nvPr/>
        </p:nvSpPr>
        <p:spPr>
          <a:xfrm>
            <a:off x="8079532" y="3170509"/>
            <a:ext cx="1972733" cy="1100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Ensemble, etc.</a:t>
            </a:r>
            <a:endParaRPr lang="ko-KR" altLang="en-US" sz="2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46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0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1.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6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30F9FBC-B196-32DF-387A-E43B1AE39D4F}"/>
              </a:ext>
            </a:extLst>
          </p:cNvPr>
          <p:cNvSpPr txBox="1"/>
          <p:nvPr/>
        </p:nvSpPr>
        <p:spPr>
          <a:xfrm>
            <a:off x="1729097" y="367693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EDA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</a:t>
            </a:r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파생변수 </a:t>
            </a:r>
            <a:r>
              <a:rPr lang="en-US" altLang="ko-KR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59792F10-95FF-C268-EB2C-A3FDA196C09F}"/>
              </a:ext>
            </a:extLst>
          </p:cNvPr>
          <p:cNvSpPr txBox="1"/>
          <p:nvPr/>
        </p:nvSpPr>
        <p:spPr>
          <a:xfrm>
            <a:off x="379405" y="1202511"/>
            <a:ext cx="284066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u="sng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TabNet</a:t>
            </a:r>
            <a:r>
              <a:rPr lang="en-US" sz="40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 </a:t>
            </a:r>
            <a:endParaRPr lang="en-US" sz="12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7" name="Picture 2" descr="post-thumbnail">
            <a:extLst>
              <a:ext uri="{FF2B5EF4-FFF2-40B4-BE49-F238E27FC236}">
                <a16:creationId xmlns:a16="http://schemas.microsoft.com/office/drawing/2014/main" id="{1B584EFD-F431-B08A-CCE7-3BF245F1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785" y="1148329"/>
            <a:ext cx="7356763" cy="33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64BE7-DCF0-AA5F-3CF7-EEC7E52E3938}"/>
              </a:ext>
            </a:extLst>
          </p:cNvPr>
          <p:cNvSpPr txBox="1"/>
          <p:nvPr/>
        </p:nvSpPr>
        <p:spPr>
          <a:xfrm>
            <a:off x="1565255" y="4278932"/>
            <a:ext cx="9557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TabNet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은 딥러닝 기반 모델로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Feature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ko-KR" altLang="en-US" sz="24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없이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raw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 데이터를 입력으로 사용 가능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Gradient-descent 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기반 최적화를 사용하여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End-to-End learning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가능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순차적인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(Sequential)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Attention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사용하여 추론할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선택하여 학습 능력이 가장 두드러진 </a:t>
            </a: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사용되므로 효과적인 학습이 가능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 importance</a:t>
            </a:r>
            <a:r>
              <a:rPr lang="ko-KR" altLang="en-US" sz="24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시각화 할 수 있어 해석에 용이</a:t>
            </a:r>
            <a:endParaRPr lang="en-US" altLang="ko-KR" sz="24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49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757344-7834-5C54-1DCB-05E20D726A14}"/>
              </a:ext>
            </a:extLst>
          </p:cNvPr>
          <p:cNvSpPr/>
          <p:nvPr/>
        </p:nvSpPr>
        <p:spPr>
          <a:xfrm>
            <a:off x="0" y="674286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33D5D-1351-F496-2DCB-8A7BBA4C51C8}"/>
              </a:ext>
            </a:extLst>
          </p:cNvPr>
          <p:cNvSpPr/>
          <p:nvPr/>
        </p:nvSpPr>
        <p:spPr>
          <a:xfrm>
            <a:off x="0" y="2650"/>
            <a:ext cx="12192000" cy="122548"/>
          </a:xfrm>
          <a:prstGeom prst="rect">
            <a:avLst/>
          </a:prstGeom>
          <a:solidFill>
            <a:srgbClr val="98C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A3112-C0B7-EC56-85C2-82BDDEB7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29" y="157881"/>
            <a:ext cx="1326795" cy="25542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BBDB84F-DCE7-ABDC-5771-6FE1A5D000C6}"/>
              </a:ext>
            </a:extLst>
          </p:cNvPr>
          <p:cNvSpPr txBox="1"/>
          <p:nvPr/>
        </p:nvSpPr>
        <p:spPr>
          <a:xfrm>
            <a:off x="0" y="100509"/>
            <a:ext cx="26106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1. </a:t>
            </a:r>
            <a:r>
              <a:rPr lang="ko-KR" altLang="en-US" sz="4800" b="1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4800" b="1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8069A8-8E68-7BB5-EB14-8E8252901968}"/>
              </a:ext>
            </a:extLst>
          </p:cNvPr>
          <p:cNvSpPr/>
          <p:nvPr/>
        </p:nvSpPr>
        <p:spPr>
          <a:xfrm>
            <a:off x="235197" y="914402"/>
            <a:ext cx="11721606" cy="5614829"/>
          </a:xfrm>
          <a:prstGeom prst="rect">
            <a:avLst/>
          </a:prstGeom>
          <a:noFill/>
          <a:ln w="4127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8DF10F-0040-BF0B-447A-C2131ECD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6" y="1599112"/>
            <a:ext cx="8131971" cy="3240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035F3-1EEC-C583-ED04-6BD3179372BC}"/>
              </a:ext>
            </a:extLst>
          </p:cNvPr>
          <p:cNvSpPr txBox="1"/>
          <p:nvPr/>
        </p:nvSpPr>
        <p:spPr>
          <a:xfrm>
            <a:off x="1197885" y="5704127"/>
            <a:ext cx="979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상위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 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</a:t>
            </a:r>
            <a:r>
              <a:rPr lang="ko-KR" altLang="en-US" sz="28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모두 파생변수</a:t>
            </a:r>
            <a:r>
              <a:rPr lang="en-US" altLang="ko-KR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=&gt; 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파생변수가 예측 모델에 </a:t>
            </a:r>
            <a:r>
              <a:rPr lang="ko-KR" altLang="en-US" sz="28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유의미</a:t>
            </a:r>
            <a:r>
              <a:rPr lang="ko-KR" altLang="en-US" sz="28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28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B6728-EEDE-64E0-63C2-C4E0871BC017}"/>
              </a:ext>
            </a:extLst>
          </p:cNvPr>
          <p:cNvSpPr txBox="1"/>
          <p:nvPr/>
        </p:nvSpPr>
        <p:spPr>
          <a:xfrm rot="18900000">
            <a:off x="1996363" y="5116684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총누적일간누적내부온도관측치</a:t>
            </a:r>
            <a:endParaRPr lang="en-US" altLang="ko-KR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E1EB3D-3AE7-4829-DE6A-4A9210AC0743}"/>
              </a:ext>
            </a:extLst>
          </p:cNvPr>
          <p:cNvSpPr txBox="1"/>
          <p:nvPr/>
        </p:nvSpPr>
        <p:spPr>
          <a:xfrm rot="18900000">
            <a:off x="2082481" y="5116684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총누적일간누적내부습도관측치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AA3C2-66A2-F802-7117-BDDF148E841D}"/>
              </a:ext>
            </a:extLst>
          </p:cNvPr>
          <p:cNvSpPr txBox="1"/>
          <p:nvPr/>
        </p:nvSpPr>
        <p:spPr>
          <a:xfrm rot="18900000">
            <a:off x="2167637" y="5116684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</a:t>
            </a:r>
            <a:r>
              <a:rPr lang="en-US" altLang="ko-KR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co2</a:t>
            </a:r>
            <a:r>
              <a:rPr lang="ko-KR" altLang="en-US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37F3E9-331D-23A0-58B9-C3BA462468C9}"/>
              </a:ext>
            </a:extLst>
          </p:cNvPr>
          <p:cNvSpPr txBox="1"/>
          <p:nvPr/>
        </p:nvSpPr>
        <p:spPr>
          <a:xfrm rot="18900000">
            <a:off x="3291984" y="5116683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일간누적분무량</a:t>
            </a:r>
            <a:r>
              <a:rPr lang="en-US" altLang="ko-KR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_mean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874205-6878-37CB-A9A9-49EBFC9C740A}"/>
              </a:ext>
            </a:extLst>
          </p:cNvPr>
          <p:cNvSpPr txBox="1"/>
          <p:nvPr/>
        </p:nvSpPr>
        <p:spPr>
          <a:xfrm rot="18900000">
            <a:off x="3549683" y="5116683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시간당백색광량</a:t>
            </a:r>
            <a:r>
              <a:rPr lang="en-US" altLang="ko-KR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_std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836D8D-5111-068D-ADB1-B06E8EABBC41}"/>
              </a:ext>
            </a:extLst>
          </p:cNvPr>
          <p:cNvSpPr txBox="1"/>
          <p:nvPr/>
        </p:nvSpPr>
        <p:spPr>
          <a:xfrm rot="18900000">
            <a:off x="4239644" y="5116683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시간당청색광량</a:t>
            </a:r>
            <a:r>
              <a:rPr lang="en-US" altLang="ko-KR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_std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5C4AC2-F864-097A-1A29-FE16E599DDCE}"/>
              </a:ext>
            </a:extLst>
          </p:cNvPr>
          <p:cNvSpPr txBox="1"/>
          <p:nvPr/>
        </p:nvSpPr>
        <p:spPr>
          <a:xfrm rot="18900000">
            <a:off x="5191460" y="5116683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r>
              <a:rPr lang="en-US" altLang="ko-KR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co2</a:t>
            </a:r>
            <a:r>
              <a:rPr lang="ko-KR" altLang="en-US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r>
              <a:rPr lang="en-US" altLang="ko-KR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_mean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8F080A-921A-5AA7-6DF0-3FCE16A85398}"/>
              </a:ext>
            </a:extLst>
          </p:cNvPr>
          <p:cNvSpPr txBox="1"/>
          <p:nvPr/>
        </p:nvSpPr>
        <p:spPr>
          <a:xfrm rot="18900000">
            <a:off x="6487426" y="5116683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총누적일간누적내부온도관측치</a:t>
            </a:r>
            <a:r>
              <a:rPr lang="en-US" altLang="ko-KR" sz="700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_std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DF429B-566B-61CA-2ABD-BC4D87404696}"/>
              </a:ext>
            </a:extLst>
          </p:cNvPr>
          <p:cNvSpPr txBox="1"/>
          <p:nvPr/>
        </p:nvSpPr>
        <p:spPr>
          <a:xfrm rot="18900000">
            <a:off x="1731756" y="5116683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총누적일간누적적색광량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94472C-1CDB-4A8B-C958-47D69023BB51}"/>
              </a:ext>
            </a:extLst>
          </p:cNvPr>
          <p:cNvSpPr txBox="1"/>
          <p:nvPr/>
        </p:nvSpPr>
        <p:spPr>
          <a:xfrm rot="18900000">
            <a:off x="1556383" y="5116683"/>
            <a:ext cx="131221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총누적일간누적분무량</a:t>
            </a:r>
            <a:endParaRPr lang="ko-KR" altLang="en-US" sz="700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0609EA96-2F9E-803D-05E2-6F1FF0F39398}"/>
              </a:ext>
            </a:extLst>
          </p:cNvPr>
          <p:cNvSpPr txBox="1"/>
          <p:nvPr/>
        </p:nvSpPr>
        <p:spPr>
          <a:xfrm>
            <a:off x="1729097" y="367693"/>
            <a:ext cx="53040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EDA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/ </a:t>
            </a:r>
            <a:r>
              <a:rPr lang="ko-KR" altLang="en-US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전처리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</a:t>
            </a:r>
            <a:r>
              <a:rPr 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파생변수 </a:t>
            </a:r>
            <a:r>
              <a:rPr lang="en-US" altLang="ko-KR" sz="2800" b="1" dirty="0">
                <a:solidFill>
                  <a:srgbClr val="A8C5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/ </a:t>
            </a:r>
            <a:r>
              <a:rPr lang="ko-KR" altLang="en-US" sz="2800" b="1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예측 모델</a:t>
            </a:r>
            <a:endParaRPr lang="en-US" sz="10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0" name="Object 5">
            <a:extLst>
              <a:ext uri="{FF2B5EF4-FFF2-40B4-BE49-F238E27FC236}">
                <a16:creationId xmlns:a16="http://schemas.microsoft.com/office/drawing/2014/main" id="{9F20A875-44F1-2440-70FD-7AC3171142BE}"/>
              </a:ext>
            </a:extLst>
          </p:cNvPr>
          <p:cNvSpPr txBox="1"/>
          <p:nvPr/>
        </p:nvSpPr>
        <p:spPr>
          <a:xfrm>
            <a:off x="379405" y="919641"/>
            <a:ext cx="453079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u="sng" dirty="0">
                <a:solidFill>
                  <a:srgbClr val="00206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 Importance</a:t>
            </a:r>
            <a:endParaRPr lang="en-US" sz="1200" b="1" u="sng" dirty="0">
              <a:solidFill>
                <a:srgbClr val="002060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D8D6DC-0F46-1456-7A72-9AA37C44AB52}"/>
              </a:ext>
            </a:extLst>
          </p:cNvPr>
          <p:cNvSpPr txBox="1"/>
          <p:nvPr/>
        </p:nvSpPr>
        <p:spPr>
          <a:xfrm>
            <a:off x="8624963" y="1213360"/>
            <a:ext cx="31806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 Importance Top 10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총누적일간누적내부온도관측치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</a:t>
            </a:r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co2</a:t>
            </a:r>
            <a:r>
              <a:rPr lang="ko-KR" altLang="en-US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시간당백색광량</a:t>
            </a:r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_std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일간누적분무량</a:t>
            </a:r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_mean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총누적일간누적분무량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일간누적</a:t>
            </a:r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co2</a:t>
            </a:r>
            <a:r>
              <a:rPr lang="ko-KR" altLang="en-US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관측치</a:t>
            </a:r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_mean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총누적일간누적적색광량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시간당청색광량</a:t>
            </a:r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_std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총누적일간누적내부습도관측치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r>
              <a:rPr lang="ko-KR" altLang="en-US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총누적일간누적내부온도관측치</a:t>
            </a:r>
            <a:r>
              <a:rPr lang="en-US" altLang="ko-KR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_std</a:t>
            </a:r>
            <a:r>
              <a:rPr lang="en-US" altLang="ko-KR" sz="1800" dirty="0">
                <a:latin typeface="야놀자 야체 B" panose="02020603020101020101" pitchFamily="18" charset="-127"/>
                <a:ea typeface="야놀자 야체 B" panose="02020603020101020101" pitchFamily="18" charset="-127"/>
                <a:cs typeface="함초롬돋움" panose="020B0604000101010101" pitchFamily="50" charset="-127"/>
              </a:rPr>
              <a:t>'</a:t>
            </a:r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59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1217</Words>
  <Application>Microsoft Office PowerPoint</Application>
  <PresentationFormat>와이드스크린</PresentationFormat>
  <Paragraphs>357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Wingdings</vt:lpstr>
      <vt:lpstr>야놀자 야체 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김병찬</dc:creator>
  <cp:lastModifiedBy>김병찬</cp:lastModifiedBy>
  <cp:revision>42</cp:revision>
  <dcterms:created xsi:type="dcterms:W3CDTF">2022-12-21T02:08:07Z</dcterms:created>
  <dcterms:modified xsi:type="dcterms:W3CDTF">2022-12-22T14:42:52Z</dcterms:modified>
</cp:coreProperties>
</file>