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5" r:id="rId9"/>
    <p:sldId id="267" r:id="rId10"/>
    <p:sldId id="268" r:id="rId11"/>
    <p:sldId id="275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7A3"/>
    <a:srgbClr val="FFE697"/>
    <a:srgbClr val="F4FAF0"/>
    <a:srgbClr val="F5F6C0"/>
    <a:srgbClr val="FBFBD5"/>
    <a:srgbClr val="FFCDCD"/>
    <a:srgbClr val="D7EAB0"/>
    <a:srgbClr val="4A0A4C"/>
    <a:srgbClr val="C7C3CB"/>
    <a:srgbClr val="F4F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6873EF-0372-4EC3-AFAE-0054A866F669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79543" autoAdjust="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C5F9-1CE8-4BE3-9BAD-9E15F1B5FFC8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83C8D-5AB3-4010-966F-E8E043AAB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45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83C8D-5AB3-4010-966F-E8E043AAB773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CA" altLang="en-US" dirty="0"/>
              <a:t>No variables dropped</a:t>
            </a:r>
          </a:p>
          <a:p>
            <a:r>
              <a:rPr lang="en-CA" altLang="en-US" dirty="0"/>
              <a:t>No outliers, missing values replaced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83C8D-5AB3-4010-966F-E8E043AAB77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42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6748" y="1981200"/>
            <a:ext cx="5121109" cy="971550"/>
          </a:xfrm>
        </p:spPr>
        <p:txBody>
          <a:bodyPr>
            <a:normAutofit/>
          </a:bodyPr>
          <a:lstStyle/>
          <a:p>
            <a:pPr algn="ctr"/>
            <a:r>
              <a:rPr lang="en-CA" sz="5300" dirty="0"/>
              <a:t>HEART</a:t>
            </a:r>
            <a:r>
              <a:rPr lang="en-CA" dirty="0"/>
              <a:t> </a:t>
            </a:r>
            <a:r>
              <a:rPr lang="en-CA" sz="5300" dirty="0"/>
              <a:t>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2572" y="3429000"/>
            <a:ext cx="4449459" cy="1181100"/>
          </a:xfrm>
        </p:spPr>
        <p:txBody>
          <a:bodyPr>
            <a:noAutofit/>
          </a:bodyPr>
          <a:lstStyle/>
          <a:p>
            <a:pPr algn="ctr"/>
            <a:r>
              <a:rPr lang="en-CA" sz="1600" dirty="0"/>
              <a:t>BY</a:t>
            </a:r>
          </a:p>
          <a:p>
            <a:pPr algn="ctr"/>
            <a:r>
              <a:rPr lang="en-CA" sz="1600" b="1" dirty="0"/>
              <a:t>Sumithra HariGuruprasad</a:t>
            </a:r>
          </a:p>
          <a:p>
            <a:r>
              <a:rPr lang="en-CA" sz="1600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" y="977368"/>
            <a:ext cx="6801648" cy="4534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" y="234205"/>
            <a:ext cx="5850338" cy="4186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2" y="234205"/>
            <a:ext cx="5928949" cy="4062391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259881" y="4421195"/>
            <a:ext cx="11184557" cy="2138422"/>
          </a:xfrm>
          <a:prstGeom prst="roundRect">
            <a:avLst/>
          </a:prstGeom>
          <a:solidFill>
            <a:srgbClr val="F4FA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Correlation of female with all the features </a:t>
            </a:r>
            <a:r>
              <a:rPr lang="en-US" sz="2000" dirty="0">
                <a:solidFill>
                  <a:schemeClr val="tx1"/>
                </a:solidFill>
              </a:rPr>
              <a:t>- chest pain type and slope, thalach, oldpeak, exang have a more significant correlation with heart disease in women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Correlation male  with all the features </a:t>
            </a:r>
            <a:r>
              <a:rPr lang="en-US" sz="2000" dirty="0">
                <a:solidFill>
                  <a:schemeClr val="tx1"/>
                </a:solidFill>
              </a:rPr>
              <a:t>- thal has a more significant correlation with heart disease in men than chest pain type.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Overall there is </a:t>
            </a:r>
            <a:r>
              <a:rPr lang="en-US" sz="2000" b="1" dirty="0">
                <a:solidFill>
                  <a:schemeClr val="tx1"/>
                </a:solidFill>
              </a:rPr>
              <a:t>not much of correlation </a:t>
            </a:r>
            <a:r>
              <a:rPr lang="en-US" sz="2000" dirty="0">
                <a:solidFill>
                  <a:schemeClr val="tx1"/>
                </a:solidFill>
              </a:rPr>
              <a:t>between the features.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Predictive Modelling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sym typeface="+mn-ea"/>
              </a:rPr>
              <a:t>Scaling used for Continuous Variables</a:t>
            </a:r>
            <a:endParaRPr lang="en-CA" altLang="en-US" dirty="0"/>
          </a:p>
          <a:p>
            <a:r>
              <a:rPr lang="en-CA" altLang="en-US" dirty="0"/>
              <a:t>Dummy variables created for Categorical Variables</a:t>
            </a:r>
          </a:p>
          <a:p>
            <a:r>
              <a:rPr lang="en-CA" altLang="en-US" dirty="0"/>
              <a:t>Split the dataset in Train and Test (70-30)</a:t>
            </a:r>
          </a:p>
          <a:p>
            <a:r>
              <a:rPr lang="en-CA" altLang="en-US" dirty="0"/>
              <a:t>Models</a:t>
            </a:r>
          </a:p>
          <a:p>
            <a:pPr lvl="1"/>
            <a:r>
              <a:rPr lang="en-CA" altLang="en-US" dirty="0"/>
              <a:t>Logistic Regression</a:t>
            </a:r>
          </a:p>
          <a:p>
            <a:pPr lvl="1"/>
            <a:r>
              <a:rPr lang="en-CA" altLang="en-US" dirty="0"/>
              <a:t>Naïve Bayes</a:t>
            </a:r>
          </a:p>
          <a:p>
            <a:pPr lvl="1"/>
            <a:endParaRPr lang="en-CA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Model 1: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165" y="2011045"/>
            <a:ext cx="7164705" cy="3448685"/>
          </a:xfrm>
        </p:spPr>
        <p:txBody>
          <a:bodyPr/>
          <a:lstStyle/>
          <a:p>
            <a:pPr marL="0" indent="0">
              <a:buNone/>
            </a:pPr>
            <a:r>
              <a:rPr lang="en-CA" altLang="en-US" sz="2400" b="1" u="sng"/>
              <a:t>Metrics:</a:t>
            </a:r>
            <a:r>
              <a:rPr lang="en-CA" altLang="en-US" u="sng"/>
              <a:t> </a:t>
            </a:r>
            <a:endParaRPr lang="en-CA" altLang="en-US"/>
          </a:p>
          <a:p>
            <a:endParaRPr lang="en-CA" alt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1678940" y="2498090"/>
          <a:ext cx="339153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{176873EF-0372-4EC3-AFAE-0054A866F669}</a:tableStyleId>
              </a:tblPr>
              <a:tblGrid>
                <a:gridCol w="339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7715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Evaluation Accuracy</a:t>
                      </a:r>
                      <a:r>
                        <a:rPr lang="en-CA" dirty="0"/>
                        <a:t>: 0.858</a:t>
                      </a:r>
                    </a:p>
                    <a:p>
                      <a:pPr algn="l"/>
                      <a:r>
                        <a:rPr lang="en-CA" b="1" dirty="0"/>
                        <a:t>Test Accuracy</a:t>
                      </a:r>
                      <a:r>
                        <a:rPr lang="en-CA" dirty="0"/>
                        <a:t>:       0.868</a:t>
                      </a:r>
                    </a:p>
                    <a:p>
                      <a:pPr algn="l"/>
                      <a:r>
                        <a:rPr lang="en-CA" b="1" dirty="0"/>
                        <a:t>AUC: </a:t>
                      </a:r>
                      <a:r>
                        <a:rPr lang="en-CA" b="0" dirty="0"/>
                        <a:t>0.86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51610" y="3585210"/>
          <a:ext cx="5888990" cy="1767840"/>
        </p:xfrm>
        <a:graphic>
          <a:graphicData uri="http://schemas.openxmlformats.org/drawingml/2006/table">
            <a:tbl>
              <a:tblPr firstRow="1" bandRow="1">
                <a:tableStyleId>{176873EF-0372-4EC3-AFAE-0054A866F669}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Heart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No Heart Disease</a:t>
                      </a:r>
                      <a:endParaRPr lang="en-CA" b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Avg/total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2333625"/>
            <a:ext cx="3630930" cy="3020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Model 2: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165" y="2011045"/>
            <a:ext cx="7164705" cy="3448685"/>
          </a:xfrm>
        </p:spPr>
        <p:txBody>
          <a:bodyPr/>
          <a:lstStyle/>
          <a:p>
            <a:pPr marL="0" indent="0">
              <a:buNone/>
            </a:pPr>
            <a:r>
              <a:rPr lang="en-CA" altLang="en-US" sz="2400" b="1" u="sng"/>
              <a:t>Metrics:</a:t>
            </a:r>
            <a:r>
              <a:rPr lang="en-CA" altLang="en-US" u="sng"/>
              <a:t> </a:t>
            </a:r>
            <a:endParaRPr lang="en-CA" altLang="en-US"/>
          </a:p>
          <a:p>
            <a:endParaRPr lang="en-CA" alt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1678940" y="2498090"/>
          <a:ext cx="339153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{176873EF-0372-4EC3-AFAE-0054A866F669}</a:tableStyleId>
              </a:tblPr>
              <a:tblGrid>
                <a:gridCol w="339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7715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Evaluation Accuracy</a:t>
                      </a:r>
                      <a:r>
                        <a:rPr lang="en-CA" dirty="0"/>
                        <a:t>: 0.806</a:t>
                      </a:r>
                    </a:p>
                    <a:p>
                      <a:pPr algn="l"/>
                      <a:r>
                        <a:rPr lang="en-CA" b="1" dirty="0"/>
                        <a:t>Test Accuracy</a:t>
                      </a:r>
                      <a:r>
                        <a:rPr lang="en-CA" dirty="0"/>
                        <a:t>:       0.857</a:t>
                      </a:r>
                    </a:p>
                    <a:p>
                      <a:pPr algn="l"/>
                      <a:r>
                        <a:rPr lang="en-CA" b="1" dirty="0"/>
                        <a:t>AUC: </a:t>
                      </a:r>
                      <a:r>
                        <a:rPr lang="en-CA" b="0" dirty="0"/>
                        <a:t>0.85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51610" y="3585210"/>
          <a:ext cx="5888990" cy="1767840"/>
        </p:xfrm>
        <a:graphic>
          <a:graphicData uri="http://schemas.openxmlformats.org/drawingml/2006/table">
            <a:tbl>
              <a:tblPr firstRow="1" bandRow="1">
                <a:tableStyleId>{176873EF-0372-4EC3-AFAE-0054A866F669}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Heart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No Heart Disease</a:t>
                      </a:r>
                      <a:endParaRPr lang="en-CA" b="1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Avg/total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60" y="2317115"/>
            <a:ext cx="3561080" cy="3029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165" y="2011045"/>
            <a:ext cx="9608185" cy="3448685"/>
          </a:xfrm>
        </p:spPr>
        <p:txBody>
          <a:bodyPr>
            <a:normAutofit fontScale="97500"/>
          </a:bodyPr>
          <a:lstStyle/>
          <a:p>
            <a:r>
              <a:rPr lang="en-CA" dirty="0"/>
              <a:t>Test Accuracy, Precision and  AUC is slightly higher for the Logistic Regression Model. Model predicted with 0.86 accuracy and had a precision score of 89%.</a:t>
            </a:r>
          </a:p>
          <a:p>
            <a:r>
              <a:rPr lang="en-CA" altLang="en-US" dirty="0"/>
              <a:t>9 variables out of 13 had a significant role in the Heart disease prediction. Top 4 variables are exercise induced angina, gender, slope and number of major vessels coloured by fluoroscopy.</a:t>
            </a:r>
          </a:p>
          <a:p>
            <a:r>
              <a:rPr lang="en-CA" altLang="en-US" dirty="0"/>
              <a:t>4 variables that did not play a significant role in the prediction are: age, resting blood pressure, serum cholesterol and fasting blood sugar.</a:t>
            </a:r>
          </a:p>
          <a:p>
            <a:endParaRPr lang="en-CA" altLang="en-US" dirty="0"/>
          </a:p>
          <a:p>
            <a:endParaRPr lang="en-CA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283710" y="2635250"/>
            <a:ext cx="362394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4400" b="1" dirty="0">
                <a:solidFill>
                  <a:srgbClr val="002060"/>
                </a:solidFill>
                <a:latin typeface="Trebuchet MS" panose="020B0603020202020204" pitchFamily="34" charset="0"/>
                <a:cs typeface="Dubai Medium" panose="020B0604020202020204" pitchFamily="34" charset="-78"/>
                <a:sym typeface="+mn-ea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45" y="1126252"/>
            <a:ext cx="3213555" cy="77028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Introduction</a:t>
            </a:r>
            <a:br>
              <a:rPr lang="en-CA" dirty="0"/>
            </a:br>
            <a:r>
              <a:rPr lang="en-CA" dirty="0"/>
              <a:t>	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015731"/>
            <a:ext cx="4317999" cy="3208201"/>
          </a:xfrm>
        </p:spPr>
        <p:txBody>
          <a:bodyPr>
            <a:normAutofit/>
          </a:bodyPr>
          <a:lstStyle/>
          <a:p>
            <a:r>
              <a:rPr lang="en-US" dirty="0"/>
              <a:t>Heart disease, also known as ischemic heart disease or coronary heart disease.</a:t>
            </a:r>
          </a:p>
          <a:p>
            <a:r>
              <a:rPr lang="en-US" dirty="0"/>
              <a:t>Heart disease refers to the build up of plaque in the heart's arteries that could lead to a heart attack,  heart failure or death.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78" y="928156"/>
            <a:ext cx="581977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712149"/>
            <a:ext cx="1161884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According to </a:t>
            </a:r>
            <a:r>
              <a:rPr lang="en-US" sz="2000" b="1" dirty="0"/>
              <a:t>WHO 17.9 million people</a:t>
            </a:r>
            <a:r>
              <a:rPr lang="en-US" sz="2000" dirty="0"/>
              <a:t> die  from Cardio Vascular disease that  is 31% all global deaths.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</a:t>
            </a:r>
            <a:r>
              <a:rPr lang="en-US" sz="2000" b="1" dirty="0"/>
              <a:t>Public Health Agency of Canada</a:t>
            </a:r>
            <a:r>
              <a:rPr lang="en-US" sz="2000" dirty="0"/>
              <a:t> (PHAC) reports that heart disease is the</a:t>
            </a:r>
            <a:r>
              <a:rPr lang="en-US" sz="2000" b="1" dirty="0"/>
              <a:t> 2</a:t>
            </a:r>
            <a:r>
              <a:rPr lang="en-US" sz="2000" b="1" baseline="30000" dirty="0"/>
              <a:t>nd</a:t>
            </a:r>
            <a:r>
              <a:rPr lang="en-US" sz="2000" dirty="0"/>
              <a:t> leading cause of death in Canada.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About </a:t>
            </a:r>
            <a:r>
              <a:rPr lang="en-US" sz="2000" b="1" dirty="0"/>
              <a:t>1 in 12 (or 2.4 million)</a:t>
            </a:r>
            <a:r>
              <a:rPr lang="en-US" sz="2000" dirty="0"/>
              <a:t> Canadian adults age 20 and over live with diagnosed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hour about </a:t>
            </a:r>
            <a:r>
              <a:rPr lang="en-US" sz="2000" b="1" dirty="0"/>
              <a:t>12 Canadian</a:t>
            </a:r>
            <a:r>
              <a:rPr lang="en-US" sz="2000" dirty="0"/>
              <a:t> adults age 20 and over with diagnosed heart disease die.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4" y="255661"/>
            <a:ext cx="8614611" cy="3883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8020" y="693020"/>
            <a:ext cx="8191100" cy="48318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early detection and management of medical conditions such as </a:t>
            </a:r>
            <a:r>
              <a:rPr lang="en-US" sz="2000" b="1" dirty="0">
                <a:solidFill>
                  <a:schemeClr val="tx1"/>
                </a:solidFill>
              </a:rPr>
              <a:t>high blood pressure, diabetes</a:t>
            </a:r>
            <a:r>
              <a:rPr lang="en-US" sz="2000" dirty="0">
                <a:solidFill>
                  <a:schemeClr val="tx1"/>
                </a:solidFill>
              </a:rPr>
              <a:t> and </a:t>
            </a:r>
            <a:r>
              <a:rPr lang="en-US" sz="2000" b="1" dirty="0">
                <a:solidFill>
                  <a:schemeClr val="tx1"/>
                </a:solidFill>
              </a:rPr>
              <a:t>high cholesterol</a:t>
            </a:r>
            <a:r>
              <a:rPr lang="en-US" sz="2000" dirty="0">
                <a:solidFill>
                  <a:schemeClr val="tx1"/>
                </a:solidFill>
              </a:rPr>
              <a:t> can help us  in making decisions on lifestyle changes in high risk patients and in turn reduce the complications.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Here we have  the dataset which is a part of the Heart Disease Data Set  obtained from the Cleveland Clinic Foundation using a subset of 14 attributes.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Based on our analysis we intend to pinpoint the most relevant/risk factors of heart disease as well as create a model to predict the chance of having heart diseases in people to the maximum accuracy.</a:t>
            </a:r>
            <a:endParaRPr lang="en-CA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376" y="693021"/>
            <a:ext cx="3885396" cy="4831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96105" y="760095"/>
            <a:ext cx="3599815" cy="169164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</a:rPr>
              <a:t>Features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87333" y="10075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5790" y="1605915"/>
            <a:ext cx="3137535" cy="1772285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</a:rPr>
              <a:t>Categorical</a:t>
            </a:r>
            <a:r>
              <a:rPr lang="en-CA" sz="32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</a:rPr>
              <a:t> </a:t>
            </a:r>
            <a:r>
              <a:rPr lang="en-CA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</a:rPr>
              <a:t>Variables</a:t>
            </a:r>
            <a:endParaRPr lang="en-CA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83600" y="1686560"/>
            <a:ext cx="3183255" cy="169164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</a:rPr>
              <a:t>Continuous</a:t>
            </a:r>
            <a:r>
              <a:rPr lang="en-CA" sz="3200" dirty="0">
                <a:solidFill>
                  <a:schemeClr val="bg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</a:rPr>
              <a:t> </a:t>
            </a:r>
            <a:r>
              <a:rPr lang="en-CA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</a:rPr>
              <a:t>Variables</a:t>
            </a:r>
            <a:endParaRPr lang="en-CA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'age', 'sex', 'cp', 'trestbps', 'chol', 'fbs', 'restecg', 'thalach', 'exang', 'oldpeak', 'slope', 'ca', 'thal', 'target'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90745" y="3378202"/>
            <a:ext cx="1973923" cy="3014131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err="1">
                <a:solidFill>
                  <a:schemeClr val="tx1"/>
                </a:solidFill>
              </a:rPr>
              <a:t>Fbs</a:t>
            </a:r>
            <a:endParaRPr lang="en-CA" sz="2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Restecg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Exang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Thal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Target</a:t>
            </a:r>
            <a:endParaRPr lang="en-CA" sz="2200" dirty="0"/>
          </a:p>
        </p:txBody>
      </p:sp>
      <p:sp>
        <p:nvSpPr>
          <p:cNvPr id="26" name="Rectangle 25"/>
          <p:cNvSpPr/>
          <p:nvPr/>
        </p:nvSpPr>
        <p:spPr>
          <a:xfrm>
            <a:off x="6627333" y="3378201"/>
            <a:ext cx="1821715" cy="3075114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Trestbps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Chol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Oldpeak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Thalach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</p:txBody>
      </p:sp>
      <p:cxnSp>
        <p:nvCxnSpPr>
          <p:cNvPr id="36" name="Connector: Elbow 35"/>
          <p:cNvCxnSpPr>
            <a:endCxn id="25" idx="1"/>
          </p:cNvCxnSpPr>
          <p:nvPr/>
        </p:nvCxnSpPr>
        <p:spPr>
          <a:xfrm rot="16200000" flipH="1">
            <a:off x="2285537" y="3580060"/>
            <a:ext cx="1456270" cy="1154145"/>
          </a:xfrm>
          <a:prstGeom prst="bentConnector2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stCxn id="20" idx="4"/>
            <a:endCxn id="26" idx="3"/>
          </p:cNvCxnSpPr>
          <p:nvPr/>
        </p:nvCxnSpPr>
        <p:spPr>
          <a:xfrm rot="5400000">
            <a:off x="8493443" y="3334068"/>
            <a:ext cx="1537970" cy="1626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" idx="2"/>
            <a:endCxn id="15" idx="7"/>
          </p:cNvCxnSpPr>
          <p:nvPr/>
        </p:nvCxnSpPr>
        <p:spPr>
          <a:xfrm flipH="1">
            <a:off x="3283797" y="1606161"/>
            <a:ext cx="1112520" cy="259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6"/>
            <a:endCxn id="20" idx="1"/>
          </p:cNvCxnSpPr>
          <p:nvPr/>
        </p:nvCxnSpPr>
        <p:spPr>
          <a:xfrm>
            <a:off x="7996132" y="1606161"/>
            <a:ext cx="953770" cy="32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2298" y="137586"/>
            <a:ext cx="5909734" cy="6688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</a:rPr>
              <a:t>Features Analysis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55107" y="2970217"/>
            <a:ext cx="1591733" cy="3725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b="1" dirty="0">
                <a:solidFill>
                  <a:schemeClr val="bg2">
                    <a:lumMod val="10000"/>
                  </a:schemeClr>
                </a:solidFill>
              </a:rPr>
              <a:t>Trestbps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55107" y="3641199"/>
            <a:ext cx="1591733" cy="3725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b="1" dirty="0">
                <a:solidFill>
                  <a:schemeClr val="bg2">
                    <a:lumMod val="10000"/>
                  </a:schemeClr>
                </a:solidFill>
              </a:rPr>
              <a:t>Chol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55107" y="4966231"/>
            <a:ext cx="1591733" cy="3725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b="1" dirty="0">
                <a:solidFill>
                  <a:schemeClr val="bg2">
                    <a:lumMod val="10000"/>
                  </a:schemeClr>
                </a:solidFill>
              </a:rPr>
              <a:t>Thalach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5107" y="2299235"/>
            <a:ext cx="1591733" cy="3725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b="1" dirty="0">
                <a:solidFill>
                  <a:schemeClr val="bg2">
                    <a:lumMod val="10000"/>
                  </a:schemeClr>
                </a:solidFill>
              </a:rPr>
              <a:t>Age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655107" y="4312181"/>
            <a:ext cx="1591733" cy="3725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b="1" dirty="0">
                <a:solidFill>
                  <a:schemeClr val="bg2">
                    <a:lumMod val="10000"/>
                  </a:schemeClr>
                </a:solidFill>
              </a:rPr>
              <a:t>Oldpeak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366430" y="2301349"/>
            <a:ext cx="6155267" cy="372533"/>
          </a:xfrm>
          <a:prstGeom prst="roundRect">
            <a:avLst/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age in years </a:t>
            </a:r>
          </a:p>
          <a:p>
            <a:pPr algn="ctr"/>
            <a:endParaRPr lang="en-CA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366430" y="3001969"/>
            <a:ext cx="6155268" cy="372533"/>
          </a:xfrm>
          <a:prstGeom prst="roundRect">
            <a:avLst/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esting blood pressure (in mm Hg on admission to the hospital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2366431" y="3632731"/>
            <a:ext cx="6155267" cy="372533"/>
          </a:xfrm>
          <a:prstGeom prst="roundRect">
            <a:avLst/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serum cholesterol in mg/dl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2366431" y="4333349"/>
            <a:ext cx="6155267" cy="372533"/>
          </a:xfrm>
          <a:prstGeom prst="roundRect">
            <a:avLst/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ST depression induced by exercise relative to rest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366431" y="4966231"/>
            <a:ext cx="6155267" cy="372533"/>
          </a:xfrm>
          <a:prstGeom prst="roundRect">
            <a:avLst/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maximum heart rate achieved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4130" y="1252012"/>
            <a:ext cx="3750737" cy="492133"/>
          </a:xfrm>
          <a:prstGeom prst="rect">
            <a:avLst/>
          </a:prstGeom>
          <a:solidFill>
            <a:srgbClr val="C6C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>
                <a:solidFill>
                  <a:schemeClr val="bg2">
                    <a:lumMod val="25000"/>
                  </a:schemeClr>
                </a:solidFill>
              </a:rPr>
              <a:t>Continuous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600" y="203200"/>
            <a:ext cx="3359088" cy="409335"/>
          </a:xfrm>
          <a:prstGeom prst="rect">
            <a:avLst/>
          </a:prstGeom>
          <a:solidFill>
            <a:srgbClr val="C6C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Categorical Variables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414093" y="4585307"/>
            <a:ext cx="3363814" cy="436880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rgbClr val="FF0000"/>
                </a:solidFill>
              </a:rPr>
              <a:t>ca:  (0-3)</a:t>
            </a:r>
            <a:r>
              <a:rPr lang="en-CA" dirty="0">
                <a:solidFill>
                  <a:schemeClr val="tx1"/>
                </a:solidFill>
              </a:rPr>
              <a:t> colored by fluoroscopy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4414093" y="3473182"/>
            <a:ext cx="4284983" cy="429150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rgbClr val="FF0000"/>
                </a:solidFill>
              </a:rPr>
              <a:t>2:</a:t>
            </a:r>
            <a:r>
              <a:rPr lang="en-CA" dirty="0">
                <a:solidFill>
                  <a:schemeClr val="tx1"/>
                </a:solidFill>
              </a:rPr>
              <a:t>  upsloping  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chemeClr val="tx1"/>
                </a:solidFill>
              </a:rPr>
              <a:t>:  flat  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>
                <a:solidFill>
                  <a:schemeClr val="tx1"/>
                </a:solidFill>
              </a:rPr>
              <a:t>:  down sloping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4414093" y="4015737"/>
            <a:ext cx="1748372" cy="448068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chemeClr val="tx1"/>
                </a:solidFill>
              </a:rPr>
              <a:t> : yes; 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>
                <a:solidFill>
                  <a:schemeClr val="tx1"/>
                </a:solidFill>
              </a:rPr>
              <a:t> : no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4414093" y="1323365"/>
            <a:ext cx="7183122" cy="436880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r>
              <a:rPr lang="en-CA" dirty="0">
                <a:solidFill>
                  <a:schemeClr val="tx1"/>
                </a:solidFill>
              </a:rPr>
              <a:t>:  typical angina </a:t>
            </a:r>
            <a:r>
              <a:rPr lang="en-CA" dirty="0">
                <a:solidFill>
                  <a:srgbClr val="FF0000"/>
                </a:solidFill>
              </a:rPr>
              <a:t>2</a:t>
            </a:r>
            <a:r>
              <a:rPr lang="en-CA" dirty="0">
                <a:solidFill>
                  <a:schemeClr val="tx1"/>
                </a:solidFill>
              </a:rPr>
              <a:t>:  non-anginal pain 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chemeClr val="tx1"/>
                </a:solidFill>
              </a:rPr>
              <a:t>:  atypical angina  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>
                <a:solidFill>
                  <a:schemeClr val="tx1"/>
                </a:solidFill>
              </a:rPr>
              <a:t>:  asymptomatic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4414093" y="1848766"/>
            <a:ext cx="3561935" cy="318293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>
                <a:solidFill>
                  <a:schemeClr val="tx1"/>
                </a:solidFill>
              </a:rPr>
              <a:t>fbs</a:t>
            </a:r>
            <a:r>
              <a:rPr lang="en-CA" dirty="0">
                <a:solidFill>
                  <a:schemeClr val="tx1"/>
                </a:solidFill>
              </a:rPr>
              <a:t> &gt; 120 mg/dl (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chemeClr val="tx1"/>
                </a:solidFill>
              </a:rPr>
              <a:t> : true;  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>
                <a:solidFill>
                  <a:schemeClr val="tx1"/>
                </a:solidFill>
              </a:rPr>
              <a:t> :false)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4414093" y="831571"/>
            <a:ext cx="3363814" cy="322754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chemeClr val="tx1"/>
                </a:solidFill>
              </a:rPr>
              <a:t> - male ; 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>
                <a:solidFill>
                  <a:schemeClr val="tx1"/>
                </a:solidFill>
              </a:rPr>
              <a:t> - female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4802651" y="6046340"/>
            <a:ext cx="4014054" cy="436880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chemeClr val="tx1"/>
                </a:solidFill>
              </a:rPr>
              <a:t>: No heart disease , 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>
                <a:solidFill>
                  <a:schemeClr val="tx1"/>
                </a:solidFill>
              </a:rPr>
              <a:t>: Heart disease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4414093" y="5124848"/>
            <a:ext cx="6549082" cy="436880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r>
              <a:rPr lang="en-CA" dirty="0">
                <a:solidFill>
                  <a:schemeClr val="tx1"/>
                </a:solidFill>
              </a:rPr>
              <a:t> : reversable defect;  </a:t>
            </a:r>
            <a:r>
              <a:rPr lang="en-CA" dirty="0">
                <a:solidFill>
                  <a:srgbClr val="FF0000"/>
                </a:solidFill>
              </a:rPr>
              <a:t>2</a:t>
            </a:r>
            <a:r>
              <a:rPr lang="en-CA" dirty="0">
                <a:solidFill>
                  <a:schemeClr val="tx1"/>
                </a:solidFill>
              </a:rPr>
              <a:t>:  normal;  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chemeClr val="tx1"/>
                </a:solidFill>
              </a:rPr>
              <a:t>:  fixed defect;  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>
                <a:solidFill>
                  <a:schemeClr val="tx1"/>
                </a:solidFill>
              </a:rPr>
              <a:t>:  missing values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414093" y="2291595"/>
            <a:ext cx="4476336" cy="402526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r>
              <a:rPr lang="en-CA" dirty="0">
                <a:solidFill>
                  <a:schemeClr val="tx1"/>
                </a:solidFill>
              </a:rPr>
              <a:t>:  having ST-T wave abnormality  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chemeClr val="tx1"/>
                </a:solidFill>
              </a:rPr>
              <a:t>:  normal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414093" y="2776359"/>
            <a:ext cx="5955570" cy="436880"/>
          </a:xfrm>
          <a:prstGeom prst="roundRect">
            <a:avLst>
              <a:gd name="adj" fmla="val 50000"/>
            </a:avLst>
          </a:prstGeom>
          <a:solidFill>
            <a:srgbClr val="F4FA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rgbClr val="FF0000"/>
                </a:solidFill>
              </a:rPr>
              <a:t>0:</a:t>
            </a:r>
            <a:r>
              <a:rPr lang="en-CA" dirty="0">
                <a:solidFill>
                  <a:schemeClr val="tx1"/>
                </a:solidFill>
              </a:rPr>
              <a:t>  showing probable or definite left ventricular hypertrophy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664836"/>
            <a:ext cx="50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00043" y="3473182"/>
            <a:ext cx="3241645" cy="4926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Slope : the slope of the peak </a:t>
            </a:r>
          </a:p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exercise ST segment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694" y="6073886"/>
            <a:ext cx="4208957" cy="4093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b="1" dirty="0">
                <a:solidFill>
                  <a:srgbClr val="C00000"/>
                </a:solidFill>
              </a:rPr>
              <a:t>Target:: diagnosis of heart disease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3694" y="5124894"/>
            <a:ext cx="3582833" cy="5050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Thal : </a:t>
            </a:r>
            <a:r>
              <a:rPr lang="en-CA" b="1" dirty="0" err="1">
                <a:solidFill>
                  <a:schemeClr val="bg2">
                    <a:lumMod val="25000"/>
                  </a:schemeClr>
                </a:solidFill>
              </a:rPr>
              <a:t>thalium</a:t>
            </a:r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 stress test result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3694" y="4581421"/>
            <a:ext cx="3276600" cy="5148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Ca : number of major vessels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5088" y="4061715"/>
            <a:ext cx="3652745" cy="450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Exang :exercise induced angina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9079" y="2245301"/>
            <a:ext cx="3180080" cy="696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Restecg: resting </a:t>
            </a:r>
          </a:p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electrocardiographic results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9079" y="1757725"/>
            <a:ext cx="2710513" cy="4093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Fbs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 fasting blood sugar</a:t>
            </a:r>
            <a:endParaRPr lang="en-CA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9079" y="1299332"/>
            <a:ext cx="2113746" cy="3625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Cp:  chest pain</a:t>
            </a:r>
            <a:endParaRPr lang="en-CA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0043" y="781809"/>
            <a:ext cx="1757077" cy="391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Sex</a:t>
            </a:r>
            <a:endParaRPr lang="en-CA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189"/>
            <a:ext cx="4574253" cy="2806715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 rot="20582676">
            <a:off x="3669893" y="1355366"/>
            <a:ext cx="1150897" cy="2773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099" y="705157"/>
            <a:ext cx="1052413" cy="11858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99" y="2243163"/>
            <a:ext cx="1052413" cy="1185837"/>
          </a:xfrm>
          <a:prstGeom prst="rect">
            <a:avLst/>
          </a:prstGeom>
        </p:spPr>
      </p:pic>
      <p:sp>
        <p:nvSpPr>
          <p:cNvPr id="28" name="Arrow: Right 27"/>
          <p:cNvSpPr/>
          <p:nvPr/>
        </p:nvSpPr>
        <p:spPr>
          <a:xfrm rot="1545202">
            <a:off x="3539340" y="2536418"/>
            <a:ext cx="1168458" cy="2778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6192358" y="1117899"/>
            <a:ext cx="1353848" cy="4648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25%</a:t>
            </a:r>
            <a:endParaRPr lang="en-CA" sz="4000" b="1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82490" y="2504364"/>
            <a:ext cx="1353848" cy="6089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55%</a:t>
            </a:r>
            <a:endParaRPr lang="en-CA" sz="3200" dirty="0"/>
          </a:p>
        </p:txBody>
      </p:sp>
      <p:sp>
        <p:nvSpPr>
          <p:cNvPr id="39" name="Rectangle 38"/>
          <p:cNvSpPr/>
          <p:nvPr/>
        </p:nvSpPr>
        <p:spPr>
          <a:xfrm>
            <a:off x="73780" y="4347659"/>
            <a:ext cx="11001677" cy="188469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The  dataset has 32%  women and 68% men.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b="1" dirty="0">
                <a:solidFill>
                  <a:schemeClr val="accent3">
                    <a:lumMod val="50000"/>
                  </a:schemeClr>
                </a:solidFill>
              </a:rPr>
              <a:t>Out of total women 25%  and  out of total men 55% have heart disease.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b="1" dirty="0">
                <a:solidFill>
                  <a:schemeClr val="accent3">
                    <a:lumMod val="50000"/>
                  </a:schemeClr>
                </a:solidFill>
              </a:rPr>
              <a:t>The rate of heart disease in men is more than in women in all age groups.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The minimum age of the Patient is 29 and the maximum age is 77.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People over the range of 55-65 of age are more likely to have heart disease.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46" name="Arrow: Right 45"/>
          <p:cNvSpPr/>
          <p:nvPr/>
        </p:nvSpPr>
        <p:spPr>
          <a:xfrm>
            <a:off x="5909512" y="1298074"/>
            <a:ext cx="282846" cy="10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row: Right 46"/>
          <p:cNvSpPr/>
          <p:nvPr/>
        </p:nvSpPr>
        <p:spPr>
          <a:xfrm>
            <a:off x="5909511" y="2749871"/>
            <a:ext cx="372979" cy="104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8675565" y="617993"/>
            <a:ext cx="1270535" cy="328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Young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675564" y="1066161"/>
            <a:ext cx="1270535" cy="5165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aged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75567" y="1646689"/>
            <a:ext cx="1270535" cy="34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75567" y="2235457"/>
            <a:ext cx="1270535" cy="34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Young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75564" y="2659005"/>
            <a:ext cx="1270540" cy="432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aged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675569" y="3245856"/>
            <a:ext cx="1270535" cy="34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29" idx="6"/>
            <a:endCxn id="54" idx="1"/>
          </p:cNvCxnSpPr>
          <p:nvPr/>
        </p:nvCxnSpPr>
        <p:spPr>
          <a:xfrm flipV="1">
            <a:off x="7546206" y="781998"/>
            <a:ext cx="1129359" cy="5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6"/>
            <a:endCxn id="56" idx="1"/>
          </p:cNvCxnSpPr>
          <p:nvPr/>
        </p:nvCxnSpPr>
        <p:spPr>
          <a:xfrm>
            <a:off x="7546206" y="1350322"/>
            <a:ext cx="1129361" cy="46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9" idx="6"/>
            <a:endCxn id="55" idx="1"/>
          </p:cNvCxnSpPr>
          <p:nvPr/>
        </p:nvCxnSpPr>
        <p:spPr>
          <a:xfrm flipV="1">
            <a:off x="7546206" y="1324453"/>
            <a:ext cx="1129358" cy="2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0" idx="6"/>
            <a:endCxn id="57" idx="1"/>
          </p:cNvCxnSpPr>
          <p:nvPr/>
        </p:nvCxnSpPr>
        <p:spPr>
          <a:xfrm flipV="1">
            <a:off x="7636338" y="2407456"/>
            <a:ext cx="1039229" cy="40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0" idx="6"/>
            <a:endCxn id="59" idx="1"/>
          </p:cNvCxnSpPr>
          <p:nvPr/>
        </p:nvCxnSpPr>
        <p:spPr>
          <a:xfrm>
            <a:off x="7636338" y="2808818"/>
            <a:ext cx="1039231" cy="60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6"/>
          </p:cNvCxnSpPr>
          <p:nvPr/>
        </p:nvCxnSpPr>
        <p:spPr>
          <a:xfrm>
            <a:off x="7636338" y="2808818"/>
            <a:ext cx="1039227" cy="3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975265" y="617994"/>
            <a:ext cx="1100192" cy="299029"/>
          </a:xfrm>
          <a:prstGeom prst="ellipse">
            <a:avLst/>
          </a:prstGeom>
          <a:solidFill>
            <a:srgbClr val="FFE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0%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946099" y="1144953"/>
            <a:ext cx="1129358" cy="315836"/>
          </a:xfrm>
          <a:prstGeom prst="ellipse">
            <a:avLst/>
          </a:prstGeom>
          <a:solidFill>
            <a:srgbClr val="FFE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11%</a:t>
            </a:r>
            <a:endParaRPr lang="en-CA" dirty="0"/>
          </a:p>
        </p:txBody>
      </p:sp>
      <p:sp>
        <p:nvSpPr>
          <p:cNvPr id="117" name="Oval 116"/>
          <p:cNvSpPr/>
          <p:nvPr/>
        </p:nvSpPr>
        <p:spPr>
          <a:xfrm>
            <a:off x="9975263" y="1603383"/>
            <a:ext cx="1129358" cy="343997"/>
          </a:xfrm>
          <a:prstGeom prst="ellipse">
            <a:avLst/>
          </a:prstGeom>
          <a:solidFill>
            <a:srgbClr val="FFE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38%</a:t>
            </a:r>
            <a:endParaRPr lang="en-CA" dirty="0"/>
          </a:p>
        </p:txBody>
      </p:sp>
      <p:sp>
        <p:nvSpPr>
          <p:cNvPr id="118" name="Oval 117"/>
          <p:cNvSpPr/>
          <p:nvPr/>
        </p:nvSpPr>
        <p:spPr>
          <a:xfrm>
            <a:off x="9975263" y="2175310"/>
            <a:ext cx="1100194" cy="404261"/>
          </a:xfrm>
          <a:prstGeom prst="ellipse">
            <a:avLst/>
          </a:prstGeom>
          <a:solidFill>
            <a:srgbClr val="FFE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43%</a:t>
            </a:r>
            <a:endParaRPr lang="en-CA" dirty="0"/>
          </a:p>
        </p:txBody>
      </p:sp>
      <p:sp>
        <p:nvSpPr>
          <p:cNvPr id="119" name="Oval 118"/>
          <p:cNvSpPr/>
          <p:nvPr/>
        </p:nvSpPr>
        <p:spPr>
          <a:xfrm>
            <a:off x="9975263" y="2667935"/>
            <a:ext cx="1129358" cy="398112"/>
          </a:xfrm>
          <a:prstGeom prst="ellipse">
            <a:avLst/>
          </a:prstGeom>
          <a:solidFill>
            <a:srgbClr val="FFE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41%</a:t>
            </a:r>
            <a:endParaRPr lang="en-CA" dirty="0"/>
          </a:p>
        </p:txBody>
      </p:sp>
      <p:sp>
        <p:nvSpPr>
          <p:cNvPr id="120" name="Oval 119"/>
          <p:cNvSpPr/>
          <p:nvPr/>
        </p:nvSpPr>
        <p:spPr>
          <a:xfrm>
            <a:off x="9975263" y="3154411"/>
            <a:ext cx="1100194" cy="426187"/>
          </a:xfrm>
          <a:prstGeom prst="ellipse">
            <a:avLst/>
          </a:prstGeom>
          <a:solidFill>
            <a:srgbClr val="FFE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70%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64" y="111603"/>
            <a:ext cx="5260071" cy="3548298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27" idx="1"/>
          </p:cNvCxnSpPr>
          <p:nvPr/>
        </p:nvCxnSpPr>
        <p:spPr>
          <a:xfrm>
            <a:off x="5890661" y="582323"/>
            <a:ext cx="2898742" cy="13136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003083" y="1037831"/>
            <a:ext cx="1695283" cy="458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237592" y="2935810"/>
            <a:ext cx="9215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789403" y="451398"/>
            <a:ext cx="2897204" cy="524580"/>
          </a:xfrm>
          <a:prstGeom prst="rect">
            <a:avLst/>
          </a:prstGeom>
          <a:solidFill>
            <a:srgbClr val="D7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2:   Non heart related  pain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25928" y="808522"/>
            <a:ext cx="0" cy="3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30704" y="1852063"/>
            <a:ext cx="2252311" cy="66274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521431" y="2514812"/>
            <a:ext cx="3433148" cy="524580"/>
          </a:xfrm>
          <a:prstGeom prst="rect">
            <a:avLst/>
          </a:prstGeom>
          <a:solidFill>
            <a:srgbClr val="D7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1:  Chest pain not related to heart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91572" y="2673520"/>
            <a:ext cx="4148489" cy="524580"/>
          </a:xfrm>
          <a:prstGeom prst="rect">
            <a:avLst/>
          </a:prstGeom>
          <a:solidFill>
            <a:srgbClr val="D7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0:  Chest pain not showing signs of disease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330467" y="451398"/>
            <a:ext cx="4148489" cy="524580"/>
          </a:xfrm>
          <a:prstGeom prst="rect">
            <a:avLst/>
          </a:prstGeom>
          <a:solidFill>
            <a:srgbClr val="D7E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3:  Chest pain related to decrease in blood supply to the heart</a:t>
            </a:r>
          </a:p>
        </p:txBody>
      </p:sp>
      <p:sp>
        <p:nvSpPr>
          <p:cNvPr id="60" name="Rectangle: Rounded Corners 59"/>
          <p:cNvSpPr/>
          <p:nvPr/>
        </p:nvSpPr>
        <p:spPr>
          <a:xfrm>
            <a:off x="330466" y="4119187"/>
            <a:ext cx="11709133" cy="2668012"/>
          </a:xfrm>
          <a:prstGeom prst="roundRect">
            <a:avLst/>
          </a:prstGeom>
          <a:solidFill>
            <a:srgbClr val="F5F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our observation chest pain type 0 are common with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72% who heart disease have chest pain type 0 compared to 30% who have chest pain type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significant number of people with chest pain type 0 who have heart disease where</a:t>
            </a:r>
          </a:p>
          <a:p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number of major vessels is 0, </a:t>
            </a:r>
          </a:p>
          <a:p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exercise induced angina is true ,</a:t>
            </a:r>
          </a:p>
          <a:p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trestbps is between 110-150 and </a:t>
            </a:r>
          </a:p>
          <a:p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cholesterol level is between 200-300 mg/dl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general women and men who have chest pain 0 have more chance of having heart disease.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</TotalTime>
  <Words>797</Words>
  <Application>Microsoft Office PowerPoint</Application>
  <PresentationFormat>Widescreen</PresentationFormat>
  <Paragraphs>163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Trebuchet MS</vt:lpstr>
      <vt:lpstr>Wingdings</vt:lpstr>
      <vt:lpstr>Gallery</vt:lpstr>
      <vt:lpstr>HEART disease</vt:lpstr>
      <vt:lpstr>Introduction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Predictive Modelling Approach</vt:lpstr>
      <vt:lpstr>Model 1: Logistic regression</vt:lpstr>
      <vt:lpstr>Model 2: naiVE bAYES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dc:creator>Sumithra Hari</dc:creator>
  <cp:lastModifiedBy>Sumithra Hari</cp:lastModifiedBy>
  <cp:revision>111</cp:revision>
  <dcterms:created xsi:type="dcterms:W3CDTF">2019-04-10T16:40:00Z</dcterms:created>
  <dcterms:modified xsi:type="dcterms:W3CDTF">2019-05-16T14:48:03Z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