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0" d="100"/>
          <a:sy n="60" d="100"/>
        </p:scale>
        <p:origin x="884" y="4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tableStyles" Target="tableStyles.xml"/><Relationship Id="rId31" Type="http://schemas.openxmlformats.org/officeDocument/2006/relationships/presProps" Target="presProps.xml"/><Relationship Id="rId32" Type="http://schemas.openxmlformats.org/officeDocument/2006/relationships/viewProps" Target="viewProps.xml"/><Relationship Id="rId33" Type="http://schemas.openxmlformats.org/officeDocument/2006/relationships/customXml" Target="../customXml/item1.xml"/><Relationship Id="rId34" Type="http://schemas.openxmlformats.org/officeDocument/2006/relationships/customXmlProps" Target="../customXml/itemProps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9" name=""/>
        <p:cNvGrpSpPr/>
        <p:nvPr/>
      </p:nvGrpSpPr>
      <p:grpSpPr>
        <a:xfrm>
          <a:off x="0" y="0"/>
          <a:ext cx="0" cy="0"/>
          <a:chOff x="0" y="0"/>
          <a:chExt cx="0" cy="0"/>
        </a:xfrm>
      </p:grpSpPr>
      <p:sp>
        <p:nvSpPr>
          <p:cNvPr id="104868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26-03-2024</a:t>
            </a:fld>
            <a:endParaRPr lang="en-IN"/>
          </a:p>
        </p:txBody>
      </p:sp>
      <p:sp>
        <p:nvSpPr>
          <p:cNvPr id="104868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3/26/2024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4" name=""/>
        <p:cNvGrpSpPr/>
        <p:nvPr/>
      </p:nvGrpSpPr>
      <p:grpSpPr>
        <a:xfrm>
          <a:off x="0" y="0"/>
          <a:ext cx="0" cy="0"/>
          <a:chOff x="0" y="0"/>
          <a:chExt cx="0" cy="0"/>
        </a:xfrm>
      </p:grpSpPr>
      <p:sp>
        <p:nvSpPr>
          <p:cNvPr id="1048651" name="Title 1"/>
          <p:cNvSpPr>
            <a:spLocks noGrp="1"/>
          </p:cNvSpPr>
          <p:nvPr>
            <p:ph type="title"/>
          </p:nvPr>
        </p:nvSpPr>
        <p:spPr>
          <a:xfrm>
            <a:off x="581192" y="702156"/>
            <a:ext cx="11029616" cy="1013800"/>
          </a:xfrm>
        </p:spPr>
        <p:txBody>
          <a:bodyPr/>
          <a:p>
            <a:r>
              <a:rPr lang="en-US"/>
              <a:t>Click to edit Master title style</a:t>
            </a:r>
          </a:p>
        </p:txBody>
      </p:sp>
      <p:sp>
        <p:nvSpPr>
          <p:cNvPr id="1048652"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3"/>
          <p:cNvSpPr>
            <a:spLocks noGrp="1"/>
          </p:cNvSpPr>
          <p:nvPr>
            <p:ph type="dt" sz="half" idx="10"/>
          </p:nvPr>
        </p:nvSpPr>
        <p:spPr/>
        <p:txBody>
          <a:bodyPr/>
          <a:p>
            <a:fld id="{2CED4963-E985-44C4-B8C4-FDD613B7C2F8}" type="datetime1">
              <a:rPr lang="en-US" smtClean="0"/>
              <a:t>3/26/2024</a:t>
            </a:fld>
            <a:endParaRPr lang="en-US"/>
          </a:p>
        </p:txBody>
      </p:sp>
      <p:sp>
        <p:nvSpPr>
          <p:cNvPr id="1048654" name="Footer Placeholder 4"/>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72" name=""/>
        <p:cNvGrpSpPr/>
        <p:nvPr/>
      </p:nvGrpSpPr>
      <p:grpSpPr>
        <a:xfrm>
          <a:off x="0" y="0"/>
          <a:ext cx="0" cy="0"/>
          <a:chOff x="0" y="0"/>
          <a:chExt cx="0" cy="0"/>
        </a:xfrm>
      </p:grpSpPr>
      <p:sp>
        <p:nvSpPr>
          <p:cNvPr id="1048636"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7"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8"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9"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40"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42" name="Date Placeholder 10"/>
          <p:cNvSpPr>
            <a:spLocks noGrp="1"/>
          </p:cNvSpPr>
          <p:nvPr>
            <p:ph type="dt" sz="half" idx="10"/>
          </p:nvPr>
        </p:nvSpPr>
        <p:spPr/>
        <p:txBody>
          <a:bodyPr/>
          <a:p>
            <a:fld id="{ED291B17-9318-49DB-B28B-6E5994AE9581}" type="datetime1">
              <a:rPr lang="en-US" smtClean="0"/>
              <a:t>3/26/2024</a:t>
            </a:fld>
            <a:endParaRPr lang="en-US"/>
          </a:p>
        </p:txBody>
      </p:sp>
      <p:sp>
        <p:nvSpPr>
          <p:cNvPr id="1048643"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4"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591" name="Title 1"/>
          <p:cNvSpPr>
            <a:spLocks noGrp="1"/>
          </p:cNvSpPr>
          <p:nvPr>
            <p:ph type="title"/>
          </p:nvPr>
        </p:nvSpPr>
        <p:spPr>
          <a:xfrm>
            <a:off x="581192" y="702156"/>
            <a:ext cx="11029616" cy="530296"/>
          </a:xfrm>
        </p:spPr>
        <p:txBody>
          <a:bodyPr/>
          <a:p>
            <a:r>
              <a:rPr lang="en-US"/>
              <a:t>Click to edit Master title style</a:t>
            </a:r>
          </a:p>
        </p:txBody>
      </p:sp>
      <p:sp>
        <p:nvSpPr>
          <p:cNvPr id="1048592"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3" name="Date Placeholder 7"/>
          <p:cNvSpPr>
            <a:spLocks noGrp="1"/>
          </p:cNvSpPr>
          <p:nvPr>
            <p:ph type="dt" sz="half" idx="10"/>
          </p:nvPr>
        </p:nvSpPr>
        <p:spPr/>
        <p:txBody>
          <a:bodyPr/>
          <a:p>
            <a:fld id="{78DD82B9-B8EE-4375-B6FF-88FA6ABB15D9}" type="datetime1">
              <a:rPr lang="en-US" smtClean="0"/>
              <a:t>3/26/2024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5" name=""/>
        <p:cNvGrpSpPr/>
        <p:nvPr/>
      </p:nvGrpSpPr>
      <p:grpSpPr>
        <a:xfrm>
          <a:off x="0" y="0"/>
          <a:ext cx="0" cy="0"/>
          <a:chOff x="0" y="0"/>
          <a:chExt cx="0" cy="0"/>
        </a:xfrm>
      </p:grpSpPr>
      <p:sp>
        <p:nvSpPr>
          <p:cNvPr id="1048656"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7"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8"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9" name="Date Placeholder 6"/>
          <p:cNvSpPr>
            <a:spLocks noGrp="1"/>
          </p:cNvSpPr>
          <p:nvPr>
            <p:ph type="dt" sz="half" idx="10"/>
          </p:nvPr>
        </p:nvSpPr>
        <p:spPr/>
        <p:txBody>
          <a:bodyPr/>
          <a:p>
            <a:fld id="{B2497495-0637-405E-AE64-5CC7506D51F5}" type="datetime1">
              <a:rPr lang="en-US" smtClean="0"/>
              <a:t>3/26/2024</a:t>
            </a:fld>
            <a:endParaRPr lang="en-US"/>
          </a:p>
        </p:txBody>
      </p:sp>
      <p:sp>
        <p:nvSpPr>
          <p:cNvPr id="1048660" name="Footer Placeholder 8"/>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6" name=""/>
        <p:cNvGrpSpPr/>
        <p:nvPr/>
      </p:nvGrpSpPr>
      <p:grpSpPr>
        <a:xfrm>
          <a:off x="0" y="0"/>
          <a:ext cx="0" cy="0"/>
          <a:chOff x="0" y="0"/>
          <a:chExt cx="0" cy="0"/>
        </a:xfrm>
      </p:grpSpPr>
      <p:sp>
        <p:nvSpPr>
          <p:cNvPr id="1048662" name="Title 1"/>
          <p:cNvSpPr>
            <a:spLocks noGrp="1"/>
          </p:cNvSpPr>
          <p:nvPr>
            <p:ph type="title"/>
          </p:nvPr>
        </p:nvSpPr>
        <p:spPr>
          <a:xfrm>
            <a:off x="581193" y="729658"/>
            <a:ext cx="11029616" cy="492855"/>
          </a:xfrm>
        </p:spPr>
        <p:txBody>
          <a:bodyPr/>
          <a:p>
            <a:r>
              <a:rPr lang="en-US"/>
              <a:t>Click to edit Master title style</a:t>
            </a:r>
          </a:p>
        </p:txBody>
      </p:sp>
      <p:sp>
        <p:nvSpPr>
          <p:cNvPr id="1048663"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Date Placeholder 4"/>
          <p:cNvSpPr>
            <a:spLocks noGrp="1"/>
          </p:cNvSpPr>
          <p:nvPr>
            <p:ph type="dt" sz="half" idx="10"/>
          </p:nvPr>
        </p:nvSpPr>
        <p:spPr/>
        <p:txBody>
          <a:bodyPr/>
          <a:p>
            <a:fld id="{7BFFD690-9426-415D-8B65-26881E07B2D4}" type="datetime1">
              <a:rPr lang="en-US" smtClean="0"/>
              <a:t>3/26/2024</a:t>
            </a:fld>
            <a:endParaRPr lang="en-US"/>
          </a:p>
        </p:txBody>
      </p:sp>
      <p:sp>
        <p:nvSpPr>
          <p:cNvPr id="1048666" name="Footer Placeholder 5"/>
          <p:cNvSpPr>
            <a:spLocks noGrp="1"/>
          </p:cNvSpPr>
          <p:nvPr>
            <p:ph type="ftr" sz="quarter" idx="11"/>
          </p:nvPr>
        </p:nvSpPr>
        <p:spPr>
          <a:xfrm>
            <a:off x="581192" y="6423914"/>
            <a:ext cx="6917210" cy="365125"/>
          </a:xfrm>
          <a:prstGeom prst="rect"/>
        </p:spPr>
        <p:txBody>
          <a:bodyPr/>
          <a:p>
            <a:endParaRPr lang="en-US"/>
          </a:p>
        </p:txBody>
      </p:sp>
      <p:sp>
        <p:nvSpPr>
          <p:cNvPr id="1048667"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77" name=""/>
        <p:cNvGrpSpPr/>
        <p:nvPr/>
      </p:nvGrpSpPr>
      <p:grpSpPr>
        <a:xfrm>
          <a:off x="0" y="0"/>
          <a:ext cx="0" cy="0"/>
          <a:chOff x="0" y="0"/>
          <a:chExt cx="0" cy="0"/>
        </a:xfrm>
      </p:grpSpPr>
      <p:sp>
        <p:nvSpPr>
          <p:cNvPr id="1048668" name="Title 1"/>
          <p:cNvSpPr>
            <a:spLocks noGrp="1"/>
          </p:cNvSpPr>
          <p:nvPr>
            <p:ph type="title"/>
          </p:nvPr>
        </p:nvSpPr>
        <p:spPr>
          <a:xfrm>
            <a:off x="581193" y="729658"/>
            <a:ext cx="11029616" cy="988332"/>
          </a:xfrm>
        </p:spPr>
        <p:txBody>
          <a:bodyPr/>
          <a:p>
            <a:r>
              <a:rPr lang="en-US"/>
              <a:t>Click to edit Master title style</a:t>
            </a:r>
          </a:p>
        </p:txBody>
      </p:sp>
      <p:sp>
        <p:nvSpPr>
          <p:cNvPr id="1048669"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0"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72"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3" name="Date Placeholder 6"/>
          <p:cNvSpPr>
            <a:spLocks noGrp="1"/>
          </p:cNvSpPr>
          <p:nvPr>
            <p:ph type="dt" sz="half" idx="10"/>
          </p:nvPr>
        </p:nvSpPr>
        <p:spPr/>
        <p:txBody>
          <a:bodyPr/>
          <a:p>
            <a:fld id="{04C4989A-474C-40DE-95B9-011C28B71673}" type="datetime1">
              <a:rPr lang="en-US" smtClean="0"/>
              <a:t>3/26/2024</a:t>
            </a:fld>
            <a:endParaRPr lang="en-US"/>
          </a:p>
        </p:txBody>
      </p:sp>
      <p:sp>
        <p:nvSpPr>
          <p:cNvPr id="1048674" name="Footer Placeholder 7"/>
          <p:cNvSpPr>
            <a:spLocks noGrp="1"/>
          </p:cNvSpPr>
          <p:nvPr>
            <p:ph type="ftr" sz="quarter" idx="11"/>
          </p:nvPr>
        </p:nvSpPr>
        <p:spPr>
          <a:xfrm>
            <a:off x="581192" y="6423914"/>
            <a:ext cx="6917210" cy="365125"/>
          </a:xfrm>
          <a:prstGeom prst="rect"/>
        </p:spPr>
        <p:txBody>
          <a:bodyPr/>
          <a:p>
            <a:endParaRPr lang="en-US"/>
          </a:p>
        </p:txBody>
      </p:sp>
      <p:sp>
        <p:nvSpPr>
          <p:cNvPr id="1048675"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0" name=""/>
        <p:cNvGrpSpPr/>
        <p:nvPr/>
      </p:nvGrpSpPr>
      <p:grpSpPr>
        <a:xfrm>
          <a:off x="0" y="0"/>
          <a:ext cx="0" cy="0"/>
          <a:chOff x="0" y="0"/>
          <a:chExt cx="0" cy="0"/>
        </a:xfrm>
      </p:grpSpPr>
      <p:sp>
        <p:nvSpPr>
          <p:cNvPr id="1048630" name="Title 1"/>
          <p:cNvSpPr>
            <a:spLocks noGrp="1"/>
          </p:cNvSpPr>
          <p:nvPr>
            <p:ph type="title"/>
          </p:nvPr>
        </p:nvSpPr>
        <p:spPr>
          <a:xfrm>
            <a:off x="575894" y="729658"/>
            <a:ext cx="11029616" cy="592246"/>
          </a:xfrm>
        </p:spPr>
        <p:txBody>
          <a:bodyPr/>
          <a:p>
            <a:r>
              <a:rPr lang="en-US"/>
              <a:t>Click to edit Master title style</a:t>
            </a:r>
          </a:p>
        </p:txBody>
      </p:sp>
      <p:sp>
        <p:nvSpPr>
          <p:cNvPr id="1048631" name="Date Placeholder 2"/>
          <p:cNvSpPr>
            <a:spLocks noGrp="1"/>
          </p:cNvSpPr>
          <p:nvPr>
            <p:ph type="dt" sz="half" idx="10"/>
          </p:nvPr>
        </p:nvSpPr>
        <p:spPr/>
        <p:txBody>
          <a:bodyPr/>
          <a:p>
            <a:fld id="{5DB4ED54-5B5E-4A04-93D3-5772E3CE3818}" type="datetime1">
              <a:rPr lang="en-US" smtClean="0"/>
              <a:t>3/26/2024</a:t>
            </a:fld>
            <a:endParaRPr lang="en-US"/>
          </a:p>
        </p:txBody>
      </p:sp>
      <p:sp>
        <p:nvSpPr>
          <p:cNvPr id="1048632" name="Footer Placeholder 3"/>
          <p:cNvSpPr>
            <a:spLocks noGrp="1"/>
          </p:cNvSpPr>
          <p:nvPr>
            <p:ph type="ftr" sz="quarter" idx="11"/>
          </p:nvPr>
        </p:nvSpPr>
        <p:spPr>
          <a:xfrm>
            <a:off x="581192" y="6423914"/>
            <a:ext cx="6917210" cy="365125"/>
          </a:xfrm>
          <a:prstGeom prst="rect"/>
        </p:spPr>
        <p:txBody>
          <a:bodyPr/>
          <a:p>
            <a:endParaRPr lang="en-US"/>
          </a:p>
        </p:txBody>
      </p:sp>
      <p:sp>
        <p:nvSpPr>
          <p:cNvPr id="104863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01" name="Date Placeholder 1"/>
          <p:cNvSpPr>
            <a:spLocks noGrp="1"/>
          </p:cNvSpPr>
          <p:nvPr>
            <p:ph type="dt" sz="half" idx="10"/>
          </p:nvPr>
        </p:nvSpPr>
        <p:spPr/>
        <p:txBody>
          <a:bodyPr/>
          <a:p>
            <a:fld id="{4EDE50D6-574B-40AF-946F-D52A04ADE379}" type="datetime1">
              <a:rPr lang="en-US" smtClean="0"/>
              <a:t>3/26/2024</a:t>
            </a:fld>
            <a:endParaRPr lang="en-US"/>
          </a:p>
        </p:txBody>
      </p:sp>
      <p:sp>
        <p:nvSpPr>
          <p:cNvPr id="1048602" name="Footer Placeholder 2"/>
          <p:cNvSpPr>
            <a:spLocks noGrp="1"/>
          </p:cNvSpPr>
          <p:nvPr>
            <p:ph type="ftr" sz="quarter" idx="11"/>
          </p:nvPr>
        </p:nvSpPr>
        <p:spPr>
          <a:xfrm>
            <a:off x="581192" y="6423914"/>
            <a:ext cx="6917210" cy="365125"/>
          </a:xfrm>
          <a:prstGeom prst="rect"/>
        </p:spPr>
        <p:txBody>
          <a:bodyPr/>
          <a:p>
            <a:endParaRPr lang="en-US"/>
          </a:p>
        </p:txBody>
      </p:sp>
      <p:sp>
        <p:nvSpPr>
          <p:cNvPr id="1048603"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8" name=""/>
        <p:cNvGrpSpPr/>
        <p:nvPr/>
      </p:nvGrpSpPr>
      <p:grpSpPr>
        <a:xfrm>
          <a:off x="0" y="0"/>
          <a:ext cx="0" cy="0"/>
          <a:chOff x="0" y="0"/>
          <a:chExt cx="0" cy="0"/>
        </a:xfrm>
      </p:grpSpPr>
      <p:sp>
        <p:nvSpPr>
          <p:cNvPr id="1048676"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7"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8"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9"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0" name="Date Placeholder 7"/>
          <p:cNvSpPr>
            <a:spLocks noGrp="1"/>
          </p:cNvSpPr>
          <p:nvPr>
            <p:ph type="dt" sz="half" idx="10"/>
          </p:nvPr>
        </p:nvSpPr>
        <p:spPr>
          <a:xfrm>
            <a:off x="7605951" y="6456916"/>
            <a:ext cx="2844799" cy="365125"/>
          </a:xfrm>
        </p:spPr>
        <p:txBody>
          <a:bodyPr/>
          <a:p>
            <a:fld id="{D82884F1-FFEA-405F-9602-3DCA865EDA4E}" type="datetime1">
              <a:rPr lang="en-US" smtClean="0"/>
              <a:t>3/26/2024</a:t>
            </a:fld>
            <a:endParaRPr lang="en-US"/>
          </a:p>
        </p:txBody>
      </p:sp>
      <p:sp>
        <p:nvSpPr>
          <p:cNvPr id="1048681" name="Footer Placeholder 9"/>
          <p:cNvSpPr>
            <a:spLocks noGrp="1"/>
          </p:cNvSpPr>
          <p:nvPr>
            <p:ph type="ftr" sz="quarter" idx="11"/>
          </p:nvPr>
        </p:nvSpPr>
        <p:spPr>
          <a:xfrm>
            <a:off x="581192" y="6452590"/>
            <a:ext cx="6917210" cy="365125"/>
          </a:xfrm>
          <a:prstGeom prst="rect"/>
        </p:spPr>
        <p:txBody>
          <a:bodyPr/>
          <a:p>
            <a:endParaRPr lang="en-US"/>
          </a:p>
        </p:txBody>
      </p:sp>
      <p:sp>
        <p:nvSpPr>
          <p:cNvPr id="1048682"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3" name=""/>
        <p:cNvGrpSpPr/>
        <p:nvPr/>
      </p:nvGrpSpPr>
      <p:grpSpPr>
        <a:xfrm>
          <a:off x="0" y="0"/>
          <a:ext cx="0" cy="0"/>
          <a:chOff x="0" y="0"/>
          <a:chExt cx="0" cy="0"/>
        </a:xfrm>
      </p:grpSpPr>
      <p:sp>
        <p:nvSpPr>
          <p:cNvPr id="1048645"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6"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7"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8" name="Date Placeholder 4"/>
          <p:cNvSpPr>
            <a:spLocks noGrp="1"/>
          </p:cNvSpPr>
          <p:nvPr>
            <p:ph type="dt" sz="half" idx="10"/>
          </p:nvPr>
        </p:nvSpPr>
        <p:spPr/>
        <p:txBody>
          <a:bodyPr/>
          <a:p>
            <a:fld id="{7E18DB4A-8810-4A10-AD5C-D5E2C667F5B3}" type="datetime1">
              <a:rPr lang="en-US" smtClean="0"/>
              <a:t>3/26/2024</a:t>
            </a:fld>
            <a:endParaRPr lang="en-US"/>
          </a:p>
        </p:txBody>
      </p:sp>
      <p:sp>
        <p:nvSpPr>
          <p:cNvPr id="1048649"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5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3/26/2024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7" y="1821635"/>
            <a:ext cx="10251645" cy="977778"/>
          </a:xfrm>
        </p:spPr>
        <p:txBody>
          <a:bodyPr/>
          <a:p>
            <a:pPr algn="r"/>
            <a:r>
              <a:rPr b="1" dirty="0" lang="en-US">
                <a:solidFill>
                  <a:schemeClr val="accent1"/>
                </a:solidFill>
                <a:latin typeface="Arial" panose="020B0604020202020204" pitchFamily="34" charset="0"/>
                <a:cs typeface="Arial" panose="020B0604020202020204" pitchFamily="34" charset="0"/>
              </a:rPr>
              <a:t>          Keyloggers and security</a:t>
            </a:r>
          </a:p>
        </p:txBody>
      </p:sp>
      <p:sp>
        <p:nvSpPr>
          <p:cNvPr id="1048590" name="TextBox 3"/>
          <p:cNvSpPr txBox="1"/>
          <p:nvPr/>
        </p:nvSpPr>
        <p:spPr>
          <a:xfrm>
            <a:off x="797442" y="3569491"/>
            <a:ext cx="10457899" cy="2580640"/>
          </a:xfrm>
          <a:prstGeom prst="rect"/>
          <a:noFill/>
        </p:spPr>
        <p:txBody>
          <a:bodyPr anchor="t" bIns="45720" lIns="91440" rIns="91440" rtlCol="0" tIns="45720" wrap="square">
            <a:spAutoFit/>
          </a:bodyPr>
          <a:p>
            <a:r>
              <a:rPr b="1" dirty="0" sz="2400" lang="en-US">
                <a:solidFill>
                  <a:schemeClr val="accent1">
                    <a:lumMod val="75000"/>
                  </a:schemeClr>
                </a:solidFill>
                <a:latin typeface="Arial Rounded MT Bold" panose="020F0704030504030204" pitchFamily="34" charset="0"/>
                <a:cs typeface="Arial" pitchFamily="34" charset="0"/>
              </a:rPr>
              <a:t>PRESENTED BY:</a:t>
            </a:r>
          </a:p>
          <a:p>
            <a:endParaRPr b="1" dirty="0" sz="2400" lang="en-US">
              <a:solidFill>
                <a:schemeClr val="accent1">
                  <a:lumMod val="75000"/>
                </a:schemeClr>
              </a:solidFill>
              <a:latin typeface="Arial Rounded MT Bold" panose="020F0704030504030204" pitchFamily="34" charset="0"/>
              <a:cs typeface="Arial" pitchFamily="34" charset="0"/>
            </a:endParaRPr>
          </a:p>
          <a:p>
            <a:r>
              <a:rPr b="1" dirty="0" sz="2400" lang="en-US">
                <a:solidFill>
                  <a:schemeClr val="bg1"/>
                </a:solidFill>
                <a:latin typeface="Arial"/>
                <a:cs typeface="Arial"/>
              </a:rPr>
              <a:t>        </a:t>
            </a:r>
            <a:r>
              <a:rPr b="1" dirty="0" sz="2400" lang="en-US">
                <a:solidFill>
                  <a:schemeClr val="bg1"/>
                </a:solidFill>
                <a:latin typeface="Arial"/>
                <a:cs typeface="Arial"/>
              </a:rPr>
              <a:t>N</a:t>
            </a:r>
            <a:r>
              <a:rPr b="1" dirty="0" sz="2400" lang="en-US">
                <a:solidFill>
                  <a:schemeClr val="bg1"/>
                </a:solidFill>
                <a:latin typeface="Arial"/>
                <a:cs typeface="Arial"/>
              </a:rPr>
              <a:t>.</a:t>
            </a:r>
            <a:r>
              <a:rPr b="1" dirty="0" sz="2400" lang="en-US">
                <a:solidFill>
                  <a:schemeClr val="bg1"/>
                </a:solidFill>
                <a:latin typeface="Arial"/>
                <a:cs typeface="Arial"/>
              </a:rPr>
              <a:t> </a:t>
            </a:r>
            <a:r>
              <a:rPr b="1" dirty="0" sz="2400" lang="en-US">
                <a:solidFill>
                  <a:schemeClr val="bg1"/>
                </a:solidFill>
                <a:latin typeface="Arial"/>
                <a:cs typeface="Arial"/>
              </a:rPr>
              <a:t>S</a:t>
            </a:r>
            <a:r>
              <a:rPr b="1" dirty="0" sz="2400" lang="en-US">
                <a:solidFill>
                  <a:schemeClr val="bg1"/>
                </a:solidFill>
                <a:latin typeface="Arial"/>
                <a:cs typeface="Arial"/>
              </a:rPr>
              <a:t>U</a:t>
            </a:r>
            <a:r>
              <a:rPr b="1" dirty="0" sz="2400" lang="en-US">
                <a:solidFill>
                  <a:schemeClr val="bg1"/>
                </a:solidFill>
                <a:latin typeface="Arial"/>
                <a:cs typeface="Arial"/>
              </a:rPr>
              <a:t>M</a:t>
            </a:r>
            <a:r>
              <a:rPr b="1" dirty="0" sz="2400" lang="en-US">
                <a:solidFill>
                  <a:schemeClr val="bg1"/>
                </a:solidFill>
                <a:latin typeface="Arial"/>
                <a:cs typeface="Arial"/>
              </a:rPr>
              <a:t>I</a:t>
            </a:r>
            <a:r>
              <a:rPr b="1" dirty="0" sz="2400" lang="en-US">
                <a:solidFill>
                  <a:schemeClr val="bg1"/>
                </a:solidFill>
                <a:latin typeface="Arial"/>
                <a:cs typeface="Arial"/>
              </a:rPr>
              <a:t>T</a:t>
            </a:r>
            <a:r>
              <a:rPr b="1" dirty="0" sz="2400" lang="en-US">
                <a:solidFill>
                  <a:schemeClr val="bg1"/>
                </a:solidFill>
                <a:latin typeface="Arial"/>
                <a:cs typeface="Arial"/>
              </a:rPr>
              <a:t>H</a:t>
            </a:r>
            <a:r>
              <a:rPr b="1" dirty="0" sz="2400" lang="en-US">
                <a:solidFill>
                  <a:schemeClr val="bg1"/>
                </a:solidFill>
                <a:latin typeface="Arial"/>
                <a:cs typeface="Arial"/>
              </a:rPr>
              <a:t>R</a:t>
            </a:r>
            <a:r>
              <a:rPr b="1" dirty="0" sz="2400" lang="en-US">
                <a:solidFill>
                  <a:schemeClr val="bg1"/>
                </a:solidFill>
                <a:latin typeface="Arial"/>
                <a:cs typeface="Arial"/>
              </a:rPr>
              <a:t>A</a:t>
            </a:r>
            <a:endParaRPr b="1" dirty="0" sz="2400" lang="en-US">
              <a:solidFill>
                <a:schemeClr val="bg1"/>
              </a:solidFill>
              <a:latin typeface="Arial"/>
              <a:cs typeface="Arial"/>
            </a:endParaRPr>
          </a:p>
          <a:p>
            <a:pPr indent="-457200" marL="457200">
              <a:buAutoNum type="arabicPeriod"/>
            </a:pPr>
            <a:endParaRPr b="1" dirty="0" sz="2400" lang="en-US">
              <a:solidFill>
                <a:schemeClr val="bg1"/>
              </a:solidFill>
              <a:latin typeface="Arial"/>
              <a:cs typeface="Arial"/>
            </a:endParaRPr>
          </a:p>
          <a:p>
            <a:r>
              <a:rPr b="1" dirty="0" sz="2400" lang="en-US">
                <a:solidFill>
                  <a:schemeClr val="bg1"/>
                </a:solidFill>
                <a:latin typeface="Arial"/>
                <a:cs typeface="Arial"/>
              </a:rPr>
              <a:t>        P.S.V. COLLEGE OF ENGINEERING AND TECHNOLOGY </a:t>
            </a:r>
          </a:p>
          <a:p>
            <a:pPr indent="-457200" marL="457200">
              <a:buAutoNum type="arabicPeriod"/>
            </a:pPr>
            <a:endParaRPr b="1" dirty="0" sz="2400" lang="en-US">
              <a:solidFill>
                <a:schemeClr val="bg1"/>
              </a:solidFill>
              <a:latin typeface="Arial"/>
              <a:cs typeface="Arial"/>
            </a:endParaRPr>
          </a:p>
          <a:p>
            <a:r>
              <a:rPr b="1" dirty="0" sz="2400" lang="en-US">
                <a:solidFill>
                  <a:schemeClr val="bg1"/>
                </a:solidFill>
                <a:latin typeface="Arial"/>
                <a:cs typeface="Arial"/>
              </a:rPr>
              <a:t>        B.E COMPUTER SCIENCE AND ENGINEERING</a:t>
            </a:r>
          </a:p>
        </p:txBody>
      </p:sp>
      <p:pic>
        <p:nvPicPr>
          <p:cNvPr id="2097153" name="Picture 5"/>
          <p:cNvPicPr>
            <a:picLocks noChangeAspect="1"/>
          </p:cNvPicPr>
          <p:nvPr/>
        </p:nvPicPr>
        <p:blipFill>
          <a:blip xmlns:r="http://schemas.openxmlformats.org/officeDocument/2006/relationships" r:embed="rId1"/>
          <a:stretch>
            <a:fillRect/>
          </a:stretch>
        </p:blipFill>
        <p:spPr>
          <a:xfrm>
            <a:off x="581248" y="744280"/>
            <a:ext cx="4054547" cy="2232836"/>
          </a:xfrm>
          <a:prstGeom prst="rect"/>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0"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1" name="Content Placeholder 1"/>
          <p:cNvSpPr>
            <a:spLocks noGrp="1"/>
          </p:cNvSpPr>
          <p:nvPr>
            <p:ph idx="1"/>
          </p:nvPr>
        </p:nvSpPr>
        <p:spPr>
          <a:xfrm>
            <a:off x="581193" y="1669312"/>
            <a:ext cx="11029615" cy="4890976"/>
          </a:xfrm>
        </p:spPr>
        <p:txBody>
          <a:bodyPr>
            <a:normAutofit/>
          </a:bodyPr>
          <a:p>
            <a:pPr indent="-305435" marL="305435"/>
            <a:endParaRPr b="1" dirty="0" sz="4600" lang="en-IN">
              <a:latin typeface="Sitka Display" panose="02000505000000020004" pitchFamily="2" charset="0"/>
            </a:endParaRPr>
          </a:p>
          <a:p>
            <a:pPr indent="0" marL="0">
              <a:buNone/>
            </a:pPr>
            <a:r>
              <a:rPr b="1" dirty="0" sz="7000" lang="en-IN">
                <a:latin typeface="Sitka Display" panose="02000505000000020004" pitchFamily="2" charset="0"/>
              </a:rPr>
              <a:t>ALGORITHM:</a:t>
            </a:r>
          </a:p>
          <a:p>
            <a:pPr indent="-305435" marL="305435"/>
            <a:r>
              <a:rPr b="1" dirty="0" sz="5900" lang="en-IN">
                <a:latin typeface="Sitka Display" panose="02000505000000020004" pitchFamily="2" charset="0"/>
              </a:rPr>
              <a:t>Initialization:</a:t>
            </a:r>
          </a:p>
          <a:p>
            <a:pPr indent="-305435" marL="305435"/>
            <a:r>
              <a:rPr dirty="0" sz="6000" lang="en-IN">
                <a:latin typeface="Sitka Display" panose="02000505000000020004" pitchFamily="2" charset="0"/>
              </a:rPr>
              <a:t>Initialize necessary variables and data structures.</a:t>
            </a:r>
          </a:p>
          <a:p>
            <a:pPr indent="-305435" marL="305435"/>
            <a:r>
              <a:rPr dirty="0" sz="6000" lang="en-IN">
                <a:latin typeface="Sitka Display" panose="02000505000000020004" pitchFamily="2" charset="0"/>
              </a:rPr>
              <a:t>Set up hooks for intercepting keystrokes.</a:t>
            </a:r>
          </a:p>
          <a:p>
            <a:pPr indent="-305435" marL="305435"/>
            <a:endParaRPr dirty="0" sz="3200" lang="en-IN">
              <a:latin typeface="Sitka Display" panose="02000505000000020004" pitchFamily="2" charset="0"/>
            </a:endParaRPr>
          </a:p>
          <a:p>
            <a:pPr indent="-305435" marL="305435"/>
            <a:r>
              <a:rPr b="1" dirty="0" sz="5900" lang="en-IN">
                <a:latin typeface="Sitka Display" panose="02000505000000020004" pitchFamily="2" charset="0"/>
              </a:rPr>
              <a:t>Keystroke Interception:</a:t>
            </a:r>
          </a:p>
          <a:p>
            <a:pPr indent="-305435" marL="305435"/>
            <a:r>
              <a:rPr dirty="0" sz="6000" lang="en-IN">
                <a:latin typeface="Sitka Display" panose="02000505000000020004" pitchFamily="2" charset="0"/>
              </a:rPr>
              <a:t>Continuously monitor keyboard input using system-level hooks or low-level keyboard input hooks.</a:t>
            </a:r>
          </a:p>
          <a:p>
            <a:pPr indent="-305435" marL="305435"/>
            <a:r>
              <a:rPr dirty="0" sz="6000" lang="en-IN">
                <a:latin typeface="Sitka Display" panose="02000505000000020004" pitchFamily="2" charset="0"/>
              </a:rPr>
              <a:t>Capture keystrokes, including alphanumeric characters, special keys, and key combinations.</a:t>
            </a:r>
          </a:p>
          <a:p>
            <a:pPr indent="-305435" marL="305435"/>
            <a:endParaRPr dirty="0" sz="3200" lang="en-IN">
              <a:latin typeface="Sitka Display" panose="02000505000000020004" pitchFamily="2" charset="0"/>
            </a:endParaRPr>
          </a:p>
          <a:p>
            <a:pPr indent="-305435" marL="305435"/>
            <a:endParaRPr b="1" dirty="0" sz="3200" lang="en-IN">
              <a:latin typeface="Sitka Display" panose="02000505000000020004" pitchFamily="2" charset="0"/>
            </a:endParaRPr>
          </a:p>
          <a:p>
            <a:pPr indent="-305435" marL="305435"/>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2" name="TextBox 2"/>
          <p:cNvSpPr txBox="1"/>
          <p:nvPr/>
        </p:nvSpPr>
        <p:spPr>
          <a:xfrm>
            <a:off x="805415" y="1063831"/>
            <a:ext cx="10082323" cy="1569660"/>
          </a:xfrm>
          <a:prstGeom prst="rect"/>
          <a:noFill/>
        </p:spPr>
        <p:txBody>
          <a:bodyPr wrap="square">
            <a:spAutoFit/>
          </a:bodyPr>
          <a:p>
            <a:pPr indent="-342900" marL="342900">
              <a:buFont typeface="Arial" panose="020B0604020202020204" pitchFamily="34" charset="0"/>
              <a:buChar char="•"/>
            </a:pPr>
            <a:r>
              <a:rPr dirty="0" sz="2400" lang="en-US">
                <a:latin typeface="Sitka Display" panose="02000505000000020004" pitchFamily="2" charset="0"/>
              </a:rPr>
              <a:t>Process captured keystrokes, filtering out irrelevant input (</a:t>
            </a:r>
            <a:r>
              <a:rPr dirty="0" sz="2400" lang="en-US" err="1">
                <a:latin typeface="Sitka Display" panose="02000505000000020004" pitchFamily="2" charset="0"/>
              </a:rPr>
              <a:t>eg.system</a:t>
            </a:r>
            <a:r>
              <a:rPr dirty="0" sz="2400" lang="en-US">
                <a:latin typeface="Sitka Display" panose="02000505000000020004" pitchFamily="2" charset="0"/>
              </a:rPr>
              <a:t> keys, mouse events).</a:t>
            </a:r>
          </a:p>
          <a:p>
            <a:pPr indent="-342900" marL="342900">
              <a:buFont typeface="Arial" panose="020B0604020202020204" pitchFamily="34" charset="0"/>
              <a:buChar char="•"/>
            </a:pPr>
            <a:r>
              <a:rPr dirty="0" sz="2400" lang="en-US">
                <a:latin typeface="Sitka Display" panose="02000505000000020004" pitchFamily="2" charset="0"/>
              </a:rPr>
              <a:t>Optionally, preprocess data for encryption or compression.</a:t>
            </a:r>
          </a:p>
          <a:p>
            <a:pPr indent="-342900" marL="342900">
              <a:buFont typeface="Arial" panose="020B0604020202020204" pitchFamily="34" charset="0"/>
              <a:buChar char="•"/>
            </a:pPr>
            <a:endParaRPr dirty="0" sz="2400" lang="en-US">
              <a:latin typeface="Sitka Display" panose="02000505000000020004" pitchFamily="2" charset="0"/>
            </a:endParaRPr>
          </a:p>
        </p:txBody>
      </p:sp>
      <p:sp>
        <p:nvSpPr>
          <p:cNvPr id="1048613" name="TextBox 4"/>
          <p:cNvSpPr txBox="1"/>
          <p:nvPr/>
        </p:nvSpPr>
        <p:spPr>
          <a:xfrm>
            <a:off x="528967" y="649990"/>
            <a:ext cx="6097772" cy="461665"/>
          </a:xfrm>
          <a:prstGeom prst="rect"/>
          <a:noFill/>
        </p:spPr>
        <p:txBody>
          <a:bodyPr wrap="square">
            <a:spAutoFit/>
          </a:bodyPr>
          <a:p>
            <a:r>
              <a:rPr b="1" dirty="0" sz="2400" lang="en-US">
                <a:latin typeface="Sitka Display" panose="02000505000000020004" pitchFamily="2" charset="0"/>
              </a:rPr>
              <a:t>Data Processing:</a:t>
            </a:r>
          </a:p>
        </p:txBody>
      </p:sp>
      <p:sp>
        <p:nvSpPr>
          <p:cNvPr id="1048614" name="TextBox 6"/>
          <p:cNvSpPr txBox="1"/>
          <p:nvPr/>
        </p:nvSpPr>
        <p:spPr>
          <a:xfrm>
            <a:off x="582133" y="2238520"/>
            <a:ext cx="10582053" cy="4431983"/>
          </a:xfrm>
          <a:prstGeom prst="rect"/>
          <a:noFill/>
        </p:spPr>
        <p:txBody>
          <a:bodyPr wrap="square">
            <a:spAutoFit/>
          </a:bodyPr>
          <a:p>
            <a:r>
              <a:rPr b="1" dirty="0" sz="2400" lang="en-US">
                <a:latin typeface="Sitka Display" panose="02000505000000020004" pitchFamily="2" charset="0"/>
              </a:rPr>
              <a:t>Storage:</a:t>
            </a:r>
          </a:p>
          <a:p>
            <a:r>
              <a:rPr dirty="0" sz="2400" lang="en-US">
                <a:latin typeface="Sitka Display" panose="02000505000000020004" pitchFamily="2" charset="0"/>
              </a:rPr>
              <a:t>Store processed keystrokes securely, either locally or remotely.</a:t>
            </a:r>
          </a:p>
          <a:p>
            <a:r>
              <a:rPr dirty="0" sz="2400" lang="en-US">
                <a:latin typeface="Sitka Display" panose="02000505000000020004" pitchFamily="2" charset="0"/>
              </a:rPr>
              <a:t>Implement encryption to protect stored data from unauthorized access.</a:t>
            </a:r>
          </a:p>
          <a:p>
            <a:r>
              <a:rPr dirty="0" sz="2400" lang="en-US">
                <a:latin typeface="Sitka Display" panose="02000505000000020004" pitchFamily="2" charset="0"/>
              </a:rPr>
              <a:t>Consider periodic flushing or batching of keystrokes to minimize memory usage and improve efficiency.</a:t>
            </a:r>
          </a:p>
          <a:p>
            <a:endParaRPr dirty="0" lang="en-US"/>
          </a:p>
          <a:p>
            <a:r>
              <a:rPr b="1" dirty="0" sz="2400" lang="en-US">
                <a:latin typeface="Sitka Display" panose="02000505000000020004" pitchFamily="2" charset="0"/>
              </a:rPr>
              <a:t>Stealth Mechanisms:</a:t>
            </a:r>
          </a:p>
          <a:p>
            <a:r>
              <a:rPr dirty="0" sz="2400" lang="en-US">
                <a:latin typeface="Sitka Display" panose="02000505000000020004" pitchFamily="2" charset="0"/>
              </a:rPr>
              <a:t>Implement techniques to run the key logger stealthily, avoiding detection by the user or antivirus software.</a:t>
            </a:r>
          </a:p>
          <a:p>
            <a:r>
              <a:rPr dirty="0" sz="2400" lang="en-US">
                <a:latin typeface="Sitka Display" panose="02000505000000020004" pitchFamily="2" charset="0"/>
              </a:rPr>
              <a:t>Employ code obfuscation, polymorphism, and rootkit-like features to hide the key logger's presence.</a:t>
            </a:r>
          </a:p>
          <a:p>
            <a:endParaRPr dirty="0" sz="2400" lang="en-US">
              <a:latin typeface="Sitka Display" panose="02000505000000020004"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5" name="TextBox 2"/>
          <p:cNvSpPr txBox="1"/>
          <p:nvPr/>
        </p:nvSpPr>
        <p:spPr>
          <a:xfrm>
            <a:off x="769088" y="764463"/>
            <a:ext cx="10653824" cy="2246769"/>
          </a:xfrm>
          <a:prstGeom prst="rect"/>
          <a:noFill/>
        </p:spPr>
        <p:txBody>
          <a:bodyPr wrap="square">
            <a:spAutoFit/>
          </a:bodyPr>
          <a:p>
            <a:r>
              <a:rPr b="1" dirty="0" sz="2000" lang="en-US">
                <a:latin typeface="Sitka Display" panose="02000505000000020004" pitchFamily="2" charset="0"/>
              </a:rPr>
              <a:t>Remote Access (Optional):</a:t>
            </a:r>
          </a:p>
          <a:p>
            <a:r>
              <a:rPr dirty="0" sz="2000" lang="en-US">
                <a:latin typeface="Sitka Display" panose="02000505000000020004" pitchFamily="2" charset="0"/>
              </a:rPr>
              <a:t>Implement remote access functionality to allow monitoring of logged keystrokes from a remote location.</a:t>
            </a:r>
          </a:p>
          <a:p>
            <a:r>
              <a:rPr dirty="0" sz="2000" lang="en-US">
                <a:latin typeface="Sitka Display" panose="02000505000000020004" pitchFamily="2" charset="0"/>
              </a:rPr>
              <a:t>Use secure communication protocols for transmitting data to a remote server.</a:t>
            </a:r>
          </a:p>
          <a:p>
            <a:endParaRPr dirty="0" sz="2000" lang="en-US">
              <a:latin typeface="Sitka Display" panose="02000505000000020004" pitchFamily="2" charset="0"/>
            </a:endParaRPr>
          </a:p>
          <a:p>
            <a:r>
              <a:rPr b="1" dirty="0" sz="2000" lang="en-US">
                <a:latin typeface="Sitka Display" panose="02000505000000020004" pitchFamily="2" charset="0"/>
              </a:rPr>
              <a:t>Error Handling:</a:t>
            </a:r>
          </a:p>
          <a:p>
            <a:r>
              <a:rPr dirty="0" sz="2000" lang="en-US">
                <a:latin typeface="Sitka Display" panose="02000505000000020004" pitchFamily="2" charset="0"/>
              </a:rPr>
              <a:t>Implement error handling mechanisms to handle exceptions and edge cases gracefully.</a:t>
            </a:r>
          </a:p>
          <a:p>
            <a:r>
              <a:rPr dirty="0" sz="2000" lang="en-US">
                <a:latin typeface="Sitka Display" panose="02000505000000020004" pitchFamily="2" charset="0"/>
              </a:rPr>
              <a:t>Log errors and issues for debugging and troubleshooting purposes.</a:t>
            </a:r>
          </a:p>
        </p:txBody>
      </p:sp>
      <p:pic>
        <p:nvPicPr>
          <p:cNvPr id="2097158" name="Picture 4"/>
          <p:cNvPicPr>
            <a:picLocks noChangeAspect="1"/>
          </p:cNvPicPr>
          <p:nvPr/>
        </p:nvPicPr>
        <p:blipFill>
          <a:blip xmlns:r="http://schemas.openxmlformats.org/officeDocument/2006/relationships" r:embed="rId1"/>
          <a:stretch>
            <a:fillRect/>
          </a:stretch>
        </p:blipFill>
        <p:spPr>
          <a:xfrm>
            <a:off x="3200400" y="3011232"/>
            <a:ext cx="5443869" cy="3721395"/>
          </a:xfrm>
          <a:prstGeom prst="rect"/>
          <a:ln>
            <a:noFill/>
          </a:ln>
          <a:effectLst>
            <a:softEdge rad="11250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6" name="TextBox 2"/>
          <p:cNvSpPr txBox="1"/>
          <p:nvPr/>
        </p:nvSpPr>
        <p:spPr>
          <a:xfrm>
            <a:off x="510364" y="603983"/>
            <a:ext cx="10568762" cy="5940088"/>
          </a:xfrm>
          <a:prstGeom prst="rect"/>
          <a:noFill/>
        </p:spPr>
        <p:txBody>
          <a:bodyPr wrap="square">
            <a:spAutoFit/>
          </a:bodyPr>
          <a:p>
            <a:r>
              <a:rPr b="1" dirty="0" sz="3200" lang="en-US">
                <a:solidFill>
                  <a:schemeClr val="accent1"/>
                </a:solidFill>
                <a:latin typeface="Sitka Display" panose="02000505000000020004" pitchFamily="2" charset="0"/>
              </a:rPr>
              <a:t>DEPLOYMENT STRATEGY</a:t>
            </a:r>
          </a:p>
          <a:p>
            <a:r>
              <a:rPr b="1" dirty="0" sz="2800" lang="en-US">
                <a:latin typeface="Sitka Display" panose="02000505000000020004" pitchFamily="2" charset="0"/>
              </a:rPr>
              <a:t>Software Distribution:</a:t>
            </a:r>
          </a:p>
          <a:p>
            <a:r>
              <a:rPr dirty="0" sz="2400" lang="en-US">
                <a:latin typeface="Sitka Display" panose="02000505000000020004" pitchFamily="2" charset="0"/>
              </a:rPr>
              <a:t>Package the keylogger software into an executable installer or standalone application.</a:t>
            </a:r>
          </a:p>
          <a:p>
            <a:r>
              <a:rPr dirty="0" sz="2400" lang="en-US">
                <a:latin typeface="Sitka Display" panose="02000505000000020004" pitchFamily="2" charset="0"/>
              </a:rPr>
              <a:t>Distribute the software through secure channels, such as direct downloads from a secure website or physical media (e.g., USB drives).</a:t>
            </a:r>
          </a:p>
          <a:p>
            <a:endParaRPr dirty="0" sz="2400" lang="en-US"/>
          </a:p>
          <a:p>
            <a:r>
              <a:rPr b="1" dirty="0" sz="2800" lang="en-US">
                <a:latin typeface="Sitka Display" panose="02000505000000020004" pitchFamily="2" charset="0"/>
              </a:rPr>
              <a:t>Installation:</a:t>
            </a:r>
          </a:p>
          <a:p>
            <a:r>
              <a:rPr dirty="0" sz="2400" lang="en-US">
                <a:latin typeface="Sitka Display" panose="02000505000000020004" pitchFamily="2" charset="0"/>
              </a:rPr>
              <a:t>Provide clear instructions for installing the keylogger on the target system.</a:t>
            </a:r>
          </a:p>
          <a:p>
            <a:r>
              <a:rPr dirty="0" sz="2400" lang="en-US">
                <a:latin typeface="Sitka Display" panose="02000505000000020004" pitchFamily="2" charset="0"/>
              </a:rPr>
              <a:t>Optionally, include stealth installation options to minimize user awareness of the key logger's presence.</a:t>
            </a:r>
          </a:p>
          <a:p>
            <a:endParaRPr b="1" dirty="0" sz="2400" lang="en-US">
              <a:latin typeface="Sitka Display" panose="02000505000000020004" pitchFamily="2" charset="0"/>
            </a:endParaRPr>
          </a:p>
          <a:p>
            <a:r>
              <a:rPr b="1" dirty="0" sz="2800" lang="en-US">
                <a:latin typeface="Sitka Display" panose="02000505000000020004" pitchFamily="2" charset="0"/>
              </a:rPr>
              <a:t>Configuration:</a:t>
            </a:r>
          </a:p>
          <a:p>
            <a:r>
              <a:rPr dirty="0" sz="2400" lang="en-US">
                <a:latin typeface="Sitka Display" panose="02000505000000020004" pitchFamily="2" charset="0"/>
              </a:rPr>
              <a:t>Include a user interface or configuration file for setting up the keylogger parameters (e.g., logging mode, encryption settings).</a:t>
            </a:r>
          </a:p>
          <a:p>
            <a:r>
              <a:rPr dirty="0" sz="2400" lang="en-US">
                <a:latin typeface="Sitka Display" panose="02000505000000020004" pitchFamily="2" charset="0"/>
              </a:rPr>
              <a:t>Ensure that configuration options are easy to understand and use 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7" name="TextBox 2"/>
          <p:cNvSpPr txBox="1"/>
          <p:nvPr/>
        </p:nvSpPr>
        <p:spPr>
          <a:xfrm>
            <a:off x="478465" y="475450"/>
            <a:ext cx="10441172" cy="6370975"/>
          </a:xfrm>
          <a:prstGeom prst="rect"/>
          <a:noFill/>
        </p:spPr>
        <p:txBody>
          <a:bodyPr wrap="square">
            <a:spAutoFit/>
          </a:bodyPr>
          <a:p>
            <a:r>
              <a:rPr b="1" dirty="0" sz="2400" lang="en-US">
                <a:latin typeface="Sitka Display" panose="02000505000000020004" pitchFamily="2" charset="0"/>
              </a:rPr>
              <a:t>Testing:</a:t>
            </a:r>
          </a:p>
          <a:p>
            <a:r>
              <a:rPr dirty="0" sz="2400" lang="en-US">
                <a:latin typeface="Sitka Display" panose="02000505000000020004" pitchFamily="2" charset="0"/>
              </a:rPr>
              <a:t>Conduct thorough testing of the keylogger software to ensure reliability, compatibility, and stealthiness.</a:t>
            </a:r>
          </a:p>
          <a:p>
            <a:r>
              <a:rPr dirty="0" sz="2400" lang="en-US">
                <a:latin typeface="Sitka Display" panose="02000505000000020004" pitchFamily="2" charset="0"/>
              </a:rPr>
              <a:t>Test the keylogger across different operating systems and hardware configurations.</a:t>
            </a:r>
          </a:p>
          <a:p>
            <a:endParaRPr dirty="0" sz="2400" lang="en-US"/>
          </a:p>
          <a:p>
            <a:r>
              <a:rPr b="1" dirty="0" sz="2400" lang="en-US">
                <a:latin typeface="Sitka Display" panose="02000505000000020004" pitchFamily="2" charset="0"/>
              </a:rPr>
              <a:t>Deployment:</a:t>
            </a:r>
          </a:p>
          <a:p>
            <a:r>
              <a:rPr dirty="0" sz="2400" lang="en-US">
                <a:latin typeface="Sitka Display" panose="02000505000000020004" pitchFamily="2" charset="0"/>
              </a:rPr>
              <a:t>Deploy the keylogger on target systems where monitoring or surveillance is required.</a:t>
            </a:r>
          </a:p>
          <a:p>
            <a:r>
              <a:rPr dirty="0" sz="2400" lang="en-US">
                <a:latin typeface="Sitka Display" panose="02000505000000020004" pitchFamily="2" charset="0"/>
              </a:rPr>
              <a:t>Ensure compliance with relevant laws and regulations governing the use of surveillance software.</a:t>
            </a:r>
          </a:p>
          <a:p>
            <a:endParaRPr dirty="0" sz="2400" lang="en-US">
              <a:latin typeface="Sitka Display" panose="02000505000000020004" pitchFamily="2" charset="0"/>
            </a:endParaRPr>
          </a:p>
          <a:p>
            <a:r>
              <a:rPr b="1" dirty="0" sz="2400" lang="en-US">
                <a:latin typeface="Sitka Display" panose="02000505000000020004" pitchFamily="2" charset="0"/>
              </a:rPr>
              <a:t>Maintenance and Updates:</a:t>
            </a:r>
          </a:p>
          <a:p>
            <a:r>
              <a:rPr dirty="0" sz="2400" lang="en-US">
                <a:latin typeface="Sitka Display" panose="02000505000000020004" pitchFamily="2" charset="0"/>
              </a:rPr>
              <a:t>Establish a process for regular maintenance and updates to address security vulnerabilities and compatibility issues.</a:t>
            </a:r>
          </a:p>
          <a:p>
            <a:r>
              <a:rPr dirty="0" sz="2400" lang="en-US">
                <a:latin typeface="Sitka Display" panose="02000505000000020004" pitchFamily="2" charset="0"/>
              </a:rPr>
              <a:t>Provide users with instructions for updating the keylogger software to the latest version.</a:t>
            </a:r>
          </a:p>
          <a:p>
            <a:endParaRPr dirty="0" sz="240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18" name="TextBox 2"/>
          <p:cNvSpPr txBox="1"/>
          <p:nvPr/>
        </p:nvSpPr>
        <p:spPr>
          <a:xfrm>
            <a:off x="956930" y="1157314"/>
            <a:ext cx="10100931" cy="3477875"/>
          </a:xfrm>
          <a:prstGeom prst="rect"/>
          <a:noFill/>
        </p:spPr>
        <p:txBody>
          <a:bodyPr wrap="square">
            <a:spAutoFit/>
          </a:bodyPr>
          <a:p>
            <a:r>
              <a:rPr b="1" dirty="0" sz="2800" lang="en-US">
                <a:latin typeface="Sitka Display" panose="02000505000000020004" pitchFamily="2" charset="0"/>
              </a:rPr>
              <a:t>Monitoring and Analysis:</a:t>
            </a:r>
          </a:p>
          <a:p>
            <a:endParaRPr dirty="0" sz="2400" lang="en-US">
              <a:latin typeface="Sitka Display" panose="02000505000000020004" pitchFamily="2" charset="0"/>
            </a:endParaRPr>
          </a:p>
          <a:p>
            <a:r>
              <a:rPr dirty="0" sz="2400" lang="en-US">
                <a:latin typeface="Sitka Display" panose="02000505000000020004" pitchFamily="2" charset="0"/>
              </a:rPr>
              <a:t>Monitor logged keystrokes periodically to gather relevant information or insights.</a:t>
            </a:r>
          </a:p>
          <a:p>
            <a:r>
              <a:rPr dirty="0" sz="2400" lang="en-US">
                <a:latin typeface="Sitka Display" panose="02000505000000020004" pitchFamily="2" charset="0"/>
              </a:rPr>
              <a:t>Analyze logged data for patterns, anomalies, or security threats.</a:t>
            </a:r>
          </a:p>
          <a:p>
            <a:endParaRPr dirty="0" sz="2400" lang="en-US">
              <a:latin typeface="Sitka Display" panose="02000505000000020004" pitchFamily="2" charset="0"/>
            </a:endParaRPr>
          </a:p>
          <a:p>
            <a:r>
              <a:rPr dirty="0" sz="2400" lang="en-US">
                <a:latin typeface="Sitka Display" panose="02000505000000020004" pitchFamily="2" charset="0"/>
              </a:rPr>
              <a:t>    By following this algorithm and deployment strategy, the key logger can be effectively deployed and used for legitimate purposes such as parental control, employee monitoring, or law enforcement investigations, while also considering security, privacy, and ethical considerations.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19" name="Title 1"/>
          <p:cNvSpPr>
            <a:spLocks noGrp="1"/>
          </p:cNvSpPr>
          <p:nvPr>
            <p:ph type="title"/>
          </p:nvPr>
        </p:nvSpPr>
        <p:spPr>
          <a:xfrm>
            <a:off x="581192" y="893542"/>
            <a:ext cx="11029616" cy="530296"/>
          </a:xfrm>
        </p:spPr>
        <p:txBody>
          <a:bodyPr>
            <a:normAutofit/>
          </a:bodyPr>
          <a:p>
            <a:r>
              <a:rPr b="1" dirty="0" lang="en-US">
                <a:solidFill>
                  <a:schemeClr val="tx1"/>
                </a:solidFill>
                <a:latin typeface="Sitka Display" panose="02000505000000020004" pitchFamily="2" charset="0"/>
              </a:rPr>
              <a:t>RESULT:</a:t>
            </a:r>
            <a:br>
              <a:rPr b="1" dirty="0" lang="en-US">
                <a:solidFill>
                  <a:schemeClr val="tx1"/>
                </a:solidFill>
                <a:latin typeface="Sitka Display" panose="02000505000000020004" pitchFamily="2" charset="0"/>
              </a:rPr>
            </a:br>
            <a:r>
              <a:rPr b="1" dirty="0" lang="en-US">
                <a:solidFill>
                  <a:schemeClr val="tx1"/>
                </a:solidFill>
                <a:latin typeface="Sitka Display" panose="02000505000000020004" pitchFamily="2" charset="0"/>
              </a:rPr>
              <a:t>     </a:t>
            </a:r>
            <a:r>
              <a:rPr b="1" dirty="0" lang="en-US">
                <a:solidFill>
                  <a:schemeClr val="accent1"/>
                </a:solidFill>
                <a:latin typeface="Sitka Display" panose="02000505000000020004" pitchFamily="2" charset="0"/>
              </a:rPr>
              <a:t>OUTPUT IMAGES:</a:t>
            </a:r>
            <a:endParaRPr b="1" dirty="0" lang="en-IN">
              <a:solidFill>
                <a:schemeClr val="tx1"/>
              </a:solidFill>
              <a:latin typeface="Sitka Display" panose="02000505000000020004" pitchFamily="2" charset="0"/>
            </a:endParaRPr>
          </a:p>
        </p:txBody>
      </p:sp>
      <p:pic>
        <p:nvPicPr>
          <p:cNvPr id="2097159" name="Content Placeholder 3"/>
          <p:cNvPicPr>
            <a:picLocks noChangeAspect="1" noGrp="1"/>
          </p:cNvPicPr>
          <p:nvPr>
            <p:ph idx="1"/>
          </p:nvPr>
        </p:nvPicPr>
        <p:blipFill>
          <a:blip xmlns:r="http://schemas.openxmlformats.org/officeDocument/2006/relationships" r:embed="rId1"/>
          <a:stretch>
            <a:fillRect/>
          </a:stretch>
        </p:blipFill>
        <p:spPr>
          <a:xfrm>
            <a:off x="1190847" y="1584251"/>
            <a:ext cx="9133367" cy="5071730"/>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pic>
        <p:nvPicPr>
          <p:cNvPr id="2097160" name="Picture 1"/>
          <p:cNvPicPr>
            <a:picLocks noChangeAspect="1"/>
          </p:cNvPicPr>
          <p:nvPr/>
        </p:nvPicPr>
        <p:blipFill>
          <a:blip xmlns:r="http://schemas.openxmlformats.org/officeDocument/2006/relationships" r:embed="rId1"/>
          <a:stretch>
            <a:fillRect/>
          </a:stretch>
        </p:blipFill>
        <p:spPr>
          <a:xfrm>
            <a:off x="1265275" y="1148315"/>
            <a:ext cx="9409814" cy="5199321"/>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pic>
        <p:nvPicPr>
          <p:cNvPr id="2097161" name="Picture 1"/>
          <p:cNvPicPr>
            <a:picLocks noChangeAspect="1"/>
          </p:cNvPicPr>
          <p:nvPr/>
        </p:nvPicPr>
        <p:blipFill>
          <a:blip xmlns:r="http://schemas.openxmlformats.org/officeDocument/2006/relationships" r:embed="rId1"/>
          <a:stretch>
            <a:fillRect/>
          </a:stretch>
        </p:blipFill>
        <p:spPr>
          <a:xfrm>
            <a:off x="1148317" y="962954"/>
            <a:ext cx="9771320" cy="5469744"/>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pic>
        <p:nvPicPr>
          <p:cNvPr id="2097162" name="Picture 1"/>
          <p:cNvPicPr>
            <a:picLocks noChangeAspect="1"/>
          </p:cNvPicPr>
          <p:nvPr/>
        </p:nvPicPr>
        <p:blipFill>
          <a:blip xmlns:r="http://schemas.openxmlformats.org/officeDocument/2006/relationships" r:embed="rId1"/>
          <a:stretch>
            <a:fillRect/>
          </a:stretch>
        </p:blipFill>
        <p:spPr>
          <a:xfrm>
            <a:off x="999461" y="889796"/>
            <a:ext cx="9590568" cy="5425944"/>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94" name="Title 1"/>
          <p:cNvSpPr>
            <a:spLocks noGrp="1"/>
          </p:cNvSpPr>
          <p:nvPr>
            <p:ph type="title"/>
          </p:nvPr>
        </p:nvSpPr>
        <p:spPr>
          <a:xfrm>
            <a:off x="849573" y="558468"/>
            <a:ext cx="10515600" cy="1325563"/>
          </a:xfrm>
        </p:spPr>
        <p:txBody>
          <a:bodyPr>
            <a:normAutofit/>
          </a:bodyPr>
          <a:p>
            <a:r>
              <a:rPr b="1" dirty="0" sz="3600" lang="en-US">
                <a:solidFill>
                  <a:srgbClr val="002060"/>
                </a:solidFill>
                <a:latin typeface="Arial Black" panose="020B0A04020102020204" pitchFamily="34" charset="0"/>
                <a:cs typeface="Arial" panose="020B0604020202020204" pitchFamily="34" charset="0"/>
              </a:rPr>
              <a:t>OUTLINE </a:t>
            </a:r>
          </a:p>
        </p:txBody>
      </p:sp>
      <p:sp>
        <p:nvSpPr>
          <p:cNvPr id="1048595"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algn="just" indent="-305435" marL="305435"/>
            <a:r>
              <a:rPr b="1" dirty="0" sz="2000" lang="en-US">
                <a:latin typeface="Arial"/>
                <a:ea typeface="+mn-lt"/>
                <a:cs typeface="Arial"/>
              </a:rPr>
              <a:t>Problem Statement </a:t>
            </a:r>
            <a:endParaRPr dirty="0" sz="2000" lang="en-US">
              <a:latin typeface="Arial"/>
              <a:cs typeface="Arial"/>
            </a:endParaRPr>
          </a:p>
          <a:p>
            <a:pPr algn="just" indent="-305435" marL="305435"/>
            <a:r>
              <a:rPr b="1" dirty="0" sz="2000" lang="en-US">
                <a:latin typeface="Arial"/>
                <a:ea typeface="+mn-lt"/>
                <a:cs typeface="Arial"/>
              </a:rPr>
              <a:t>Proposed System/Solution</a:t>
            </a:r>
            <a:endParaRPr dirty="0" sz="2000" lang="en-US">
              <a:latin typeface="Arial"/>
              <a:cs typeface="Arial"/>
            </a:endParaRPr>
          </a:p>
          <a:p>
            <a:pPr algn="just" indent="-305435" marL="305435"/>
            <a:r>
              <a:rPr b="1" dirty="0" sz="2000" lang="en-US">
                <a:latin typeface="Arial"/>
                <a:ea typeface="+mn-lt"/>
                <a:cs typeface="Calibri"/>
              </a:rPr>
              <a:t>System </a:t>
            </a:r>
            <a:r>
              <a:rPr b="1" dirty="0" sz="2000" lang="en-US">
                <a:latin typeface="Arial"/>
                <a:ea typeface="+mn-lt"/>
                <a:cs typeface="+mn-lt"/>
              </a:rPr>
              <a:t>Development Approach</a:t>
            </a:r>
            <a:endParaRPr dirty="0" sz="2000" lang="en-US">
              <a:latin typeface="Arial"/>
              <a:ea typeface="+mn-lt"/>
              <a:cs typeface="+mn-lt"/>
            </a:endParaRPr>
          </a:p>
          <a:p>
            <a:pPr algn="just" indent="-305435" marL="305435"/>
            <a:r>
              <a:rPr b="1" dirty="0" sz="2000" lang="en-US">
                <a:latin typeface="Arial"/>
                <a:ea typeface="+mn-lt"/>
                <a:cs typeface="+mn-lt"/>
              </a:rPr>
              <a:t>Algorithm &amp; Deployment  </a:t>
            </a:r>
            <a:endParaRPr dirty="0" sz="2000" lang="en-US">
              <a:latin typeface="Arial"/>
              <a:cs typeface="Calibri"/>
            </a:endParaRPr>
          </a:p>
          <a:p>
            <a:pPr algn="just" indent="-305435" marL="305435"/>
            <a:r>
              <a:rPr b="1" dirty="0" sz="2000" lang="en-US">
                <a:latin typeface="Arial"/>
                <a:ea typeface="+mn-lt"/>
                <a:cs typeface="Arial"/>
              </a:rPr>
              <a:t>Result and Output Image</a:t>
            </a:r>
          </a:p>
          <a:p>
            <a:pPr algn="just" indent="-305435" marL="305435"/>
            <a:r>
              <a:rPr b="1" dirty="0" sz="2000" lang="en-US">
                <a:latin typeface="Arial"/>
                <a:ea typeface="+mn-lt"/>
                <a:cs typeface="Arial"/>
              </a:rPr>
              <a:t>Conclusion</a:t>
            </a:r>
            <a:endParaRPr dirty="0" sz="2000" lang="en-US">
              <a:latin typeface="Arial"/>
              <a:cs typeface="Arial"/>
            </a:endParaRPr>
          </a:p>
          <a:p>
            <a:pPr algn="just" indent="-305435" marL="305435"/>
            <a:r>
              <a:rPr b="1" dirty="0" sz="2000" lang="en-US">
                <a:latin typeface="Arial"/>
                <a:ea typeface="+mn-lt"/>
                <a:cs typeface="Arial"/>
              </a:rPr>
              <a:t>Future Scope</a:t>
            </a:r>
          </a:p>
          <a:p>
            <a:pPr algn="just" indent="-305435" marL="305435"/>
            <a:r>
              <a:rPr b="1" dirty="0" sz="2000" lang="en-US">
                <a:latin typeface="Arial"/>
                <a:ea typeface="+mn-lt"/>
                <a:cs typeface="Arial"/>
              </a:rPr>
              <a:t>References</a:t>
            </a:r>
            <a:endParaRPr dirty="0" sz="2000" lang="en-US">
              <a:latin typeface="Arial"/>
              <a:cs typeface="Arial"/>
            </a:endParaRPr>
          </a:p>
          <a:p>
            <a:pPr indent="-305435" marL="305435"/>
            <a:endParaRPr dirty="0" lang="en-US">
              <a:latin typeface="Arial"/>
              <a:cs typeface="Arial"/>
            </a:endParaRPr>
          </a:p>
        </p:txBody>
      </p:sp>
      <p:pic>
        <p:nvPicPr>
          <p:cNvPr id="2097154" name="Picture 4"/>
          <p:cNvPicPr>
            <a:picLocks noChangeAspect="1"/>
          </p:cNvPicPr>
          <p:nvPr/>
        </p:nvPicPr>
        <p:blipFill>
          <a:blip xmlns:r="http://schemas.openxmlformats.org/officeDocument/2006/relationships" r:embed="rId1"/>
          <a:stretch>
            <a:fillRect/>
          </a:stretch>
        </p:blipFill>
        <p:spPr>
          <a:xfrm>
            <a:off x="5773480" y="1265274"/>
            <a:ext cx="4901682" cy="4912242"/>
          </a:xfrm>
          <a:prstGeom prst="rect"/>
          <a:ln>
            <a:noFill/>
          </a:ln>
          <a:effectLst>
            <a:outerShdw algn="tl" blurRad="190500" rotWithShape="0">
              <a:srgbClr val="000000">
                <a:alpha val="7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20"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21" name="Content Placeholder 1"/>
          <p:cNvSpPr>
            <a:spLocks noGrp="1"/>
          </p:cNvSpPr>
          <p:nvPr>
            <p:ph idx="1"/>
          </p:nvPr>
        </p:nvSpPr>
        <p:spPr/>
        <p:txBody>
          <a:bodyPr>
            <a:normAutofit/>
          </a:bodyPr>
          <a:p>
            <a:r>
              <a:rPr dirty="0" sz="2400" lang="en-US">
                <a:solidFill>
                  <a:srgbClr val="0F0F0F"/>
                </a:solidFill>
                <a:latin typeface="Sitka Display" panose="02000505000000020004" pitchFamily="2" charset="0"/>
                <a:ea typeface="+mn-lt"/>
                <a:cs typeface="+mn-lt"/>
              </a:rPr>
              <a:t>The result of implementing a key logger system is the successful capture and logging of keystrokes from the target system. Captured keystrokes are securely stored either locally or remotely, ensuring confidentiality and integrity. </a:t>
            </a:r>
          </a:p>
          <a:p>
            <a:r>
              <a:rPr dirty="0" sz="2400" lang="en-US">
                <a:solidFill>
                  <a:srgbClr val="0F0F0F"/>
                </a:solidFill>
                <a:latin typeface="Sitka Display" panose="02000505000000020004" pitchFamily="2" charset="0"/>
                <a:ea typeface="+mn-lt"/>
                <a:cs typeface="+mn-lt"/>
              </a:rPr>
              <a:t>The key logger operates stealthily, avoiding detection by antivirus software and other security measures.</a:t>
            </a:r>
          </a:p>
          <a:p>
            <a:r>
              <a:rPr dirty="0" sz="2400" lang="en-US">
                <a:solidFill>
                  <a:srgbClr val="0F0F0F"/>
                </a:solidFill>
                <a:latin typeface="Sitka Display" panose="02000505000000020004" pitchFamily="2" charset="0"/>
                <a:ea typeface="+mn-lt"/>
                <a:cs typeface="+mn-lt"/>
              </a:rPr>
              <a:t> Optionally, authorized users can monitor logged keystrokes remotely. Configuration options are provided for customization, and regular maintenance and updates are conducted to address security vulnerabilities. </a:t>
            </a:r>
          </a:p>
          <a:p>
            <a:r>
              <a:rPr dirty="0" sz="2400" lang="en-US">
                <a:solidFill>
                  <a:srgbClr val="0F0F0F"/>
                </a:solidFill>
                <a:latin typeface="Sitka Display" panose="02000505000000020004" pitchFamily="2" charset="0"/>
                <a:ea typeface="+mn-lt"/>
                <a:cs typeface="+mn-lt"/>
              </a:rPr>
              <a:t>The use of the key logger complies with relevant laws and regulations, prioritizing security, privacy</a:t>
            </a:r>
            <a:r>
              <a:rPr dirty="0" sz="2400" lang="en-IN">
                <a:solidFill>
                  <a:srgbClr val="0F0F0F"/>
                </a:solidFill>
                <a:latin typeface="Sitka Display" panose="02000505000000020004" pitchFamily="2" charset="0"/>
                <a:ea typeface="+mn-lt"/>
                <a:cs typeface="+mn-lt"/>
              </a:rPr>
              <a:t> and ethical considerations.</a:t>
            </a:r>
            <a:endParaRPr dirty="0" sz="2400" lang="en-IN">
              <a:latin typeface="Sitka Display" panose="02000505000000020004" pitchFamily="2"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22"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3" name="Content Placeholder 1"/>
          <p:cNvSpPr>
            <a:spLocks noGrp="1"/>
          </p:cNvSpPr>
          <p:nvPr>
            <p:ph idx="1"/>
          </p:nvPr>
        </p:nvSpPr>
        <p:spPr/>
        <p:txBody>
          <a:bodyPr>
            <a:normAutofit/>
          </a:bodyPr>
          <a:p>
            <a:pPr indent="-305435" marL="305435"/>
            <a:r>
              <a:rPr dirty="0" sz="2400" lang="en-US">
                <a:latin typeface="Sitka Display" panose="02000505000000020004" pitchFamily="2" charset="0"/>
              </a:rPr>
              <a:t>In conclusion, keyloggers serve as powerful tools for capturing and logging keystrokes on target systems. They provide valuable insights for various purposes such as parental control, employee monitoring, or law enforcement investigations. </a:t>
            </a:r>
          </a:p>
          <a:p>
            <a:pPr indent="-305435" marL="305435"/>
            <a:endParaRPr dirty="0" sz="2400" lang="en-US">
              <a:latin typeface="Sitka Display" panose="02000505000000020004" pitchFamily="2" charset="0"/>
            </a:endParaRPr>
          </a:p>
          <a:p>
            <a:pPr indent="-305435" marL="305435"/>
            <a:r>
              <a:rPr dirty="0" sz="2400" lang="en-US">
                <a:latin typeface="Sitka Display" panose="02000505000000020004" pitchFamily="2" charset="0"/>
              </a:rPr>
              <a:t>Their deployment must be approached with caution, ensuring compliance with legal and ethical standards to protect user privacy and prevent misuse. By implementing effective stealth mechanisms, secure data storage, and regular maintenance practices, keyloggers can be valuable assets for surveillance while prioritizing security and ethical considerations.</a:t>
            </a:r>
          </a:p>
          <a:p>
            <a:pPr indent="-305435" marL="305435"/>
            <a:endParaRPr dirty="0" sz="2000"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24" name="Content Placeholder 2"/>
          <p:cNvSpPr>
            <a:spLocks noGrp="1"/>
          </p:cNvSpPr>
          <p:nvPr>
            <p:ph idx="1"/>
          </p:nvPr>
        </p:nvSpPr>
        <p:spPr>
          <a:xfrm>
            <a:off x="429345" y="1998921"/>
            <a:ext cx="11029615" cy="4859079"/>
          </a:xfrm>
        </p:spPr>
        <p:txBody>
          <a:bodyPr>
            <a:normAutofit/>
          </a:bodyPr>
          <a:p>
            <a:r>
              <a:rPr b="1" dirty="0" sz="3400" lang="en-US">
                <a:latin typeface="Sitka Display" panose="02000505000000020004" pitchFamily="2" charset="0"/>
              </a:rPr>
              <a:t>Enhanced Stealth Techniques</a:t>
            </a:r>
          </a:p>
          <a:p>
            <a:r>
              <a:rPr b="1" dirty="0" sz="3400" lang="en-US">
                <a:latin typeface="Sitka Display" panose="02000505000000020004" pitchFamily="2" charset="0"/>
              </a:rPr>
              <a:t>Advanced Encryption Methods</a:t>
            </a:r>
          </a:p>
          <a:p>
            <a:r>
              <a:rPr b="1" dirty="0" sz="3400" lang="en-US">
                <a:latin typeface="Sitka Display" panose="02000505000000020004" pitchFamily="2" charset="0"/>
              </a:rPr>
              <a:t>Integration with Artificial Intelligence</a:t>
            </a:r>
          </a:p>
          <a:p>
            <a:r>
              <a:rPr b="1" dirty="0" sz="3400" lang="en-US">
                <a:latin typeface="Sitka Display" panose="02000505000000020004" pitchFamily="2" charset="0"/>
              </a:rPr>
              <a:t>Cloud-Based Logging and Analysis</a:t>
            </a:r>
          </a:p>
          <a:p>
            <a:r>
              <a:rPr b="1" dirty="0" sz="3400" lang="en-US">
                <a:latin typeface="Sitka Display" panose="02000505000000020004" pitchFamily="2" charset="0"/>
              </a:rPr>
              <a:t>Improved Compatibility with Emerging Technologies</a:t>
            </a:r>
          </a:p>
          <a:p>
            <a:r>
              <a:rPr b="1" dirty="0" sz="3400" lang="en-US">
                <a:latin typeface="Sitka Display" panose="02000505000000020004" pitchFamily="2" charset="0"/>
              </a:rPr>
              <a:t>Enhanced User Awareness and Control Features</a:t>
            </a:r>
          </a:p>
          <a:p>
            <a:r>
              <a:rPr b="1" dirty="0" sz="3400" lang="en-US">
                <a:latin typeface="Sitka Display" panose="02000505000000020004" pitchFamily="2" charset="0"/>
              </a:rPr>
              <a:t>Integration with Endpoint Security Solutions</a:t>
            </a:r>
          </a:p>
          <a:p>
            <a:r>
              <a:rPr b="1" dirty="0" sz="3400" lang="en-US">
                <a:latin typeface="Sitka Display" panose="02000505000000020004" pitchFamily="2" charset="0"/>
              </a:rPr>
              <a:t>Compliance with Evolving Privacy Regulations</a:t>
            </a:r>
          </a:p>
          <a:p>
            <a:r>
              <a:rPr b="1" dirty="0" sz="3400" lang="en-US">
                <a:latin typeface="Sitka Display" panose="02000505000000020004" pitchFamily="2" charset="0"/>
              </a:rPr>
              <a:t>Application in Internet of Things (IoT) Devices</a:t>
            </a:r>
          </a:p>
          <a:p>
            <a:r>
              <a:rPr b="1" dirty="0" sz="3400" lang="en-US">
                <a:latin typeface="Sitka Display" panose="02000505000000020004" pitchFamily="2" charset="0"/>
              </a:rPr>
              <a:t>Development of Countermeasures and Anti-Keylogging Technologies</a:t>
            </a:r>
          </a:p>
          <a:p>
            <a:pPr indent="0" marL="0">
              <a:buNone/>
            </a:pPr>
            <a:endParaRPr b="1" dirty="0" sz="3400" lang="en-US"/>
          </a:p>
          <a:p>
            <a:pPr indent="-305435" marL="305435"/>
            <a:endParaRPr dirty="0" sz="3100" lang="en-US"/>
          </a:p>
          <a:p>
            <a:pPr indent="-305435" marL="305435"/>
            <a:endParaRPr dirty="0" lang="en-US"/>
          </a:p>
        </p:txBody>
      </p:sp>
      <p:sp>
        <p:nvSpPr>
          <p:cNvPr id="1048625"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pic>
        <p:nvPicPr>
          <p:cNvPr id="2097163" name="Picture 5"/>
          <p:cNvPicPr>
            <a:picLocks noChangeAspect="1"/>
          </p:cNvPicPr>
          <p:nvPr/>
        </p:nvPicPr>
        <p:blipFill>
          <a:blip xmlns:r="http://schemas.openxmlformats.org/officeDocument/2006/relationships" r:embed="rId1"/>
          <a:stretch>
            <a:fillRect/>
          </a:stretch>
        </p:blipFill>
        <p:spPr>
          <a:xfrm>
            <a:off x="7676706" y="1374955"/>
            <a:ext cx="3458628" cy="3658895"/>
          </a:xfrm>
          <a:prstGeom prst="rect"/>
          <a:ln>
            <a:noFill/>
          </a:ln>
          <a:effectLst>
            <a:softEdge rad="112500"/>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26"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7" name="Content Placeholder 1"/>
          <p:cNvSpPr>
            <a:spLocks noGrp="1"/>
          </p:cNvSpPr>
          <p:nvPr>
            <p:ph idx="1"/>
          </p:nvPr>
        </p:nvSpPr>
        <p:spPr>
          <a:xfrm>
            <a:off x="581193" y="1232452"/>
            <a:ext cx="11029615" cy="5453688"/>
          </a:xfrm>
        </p:spPr>
        <p:txBody>
          <a:bodyPr>
            <a:normAutofit/>
          </a:bodyPr>
          <a:p>
            <a:pPr indent="-305435" marL="305435"/>
            <a:r>
              <a:rPr dirty="0" sz="5100" lang="en-US">
                <a:latin typeface="Sitka Display" panose="02000505000000020004" pitchFamily="2" charset="0"/>
              </a:rPr>
              <a:t>Research Papers and Academic Journals</a:t>
            </a:r>
          </a:p>
          <a:p>
            <a:pPr indent="-305435" marL="305435"/>
            <a:r>
              <a:rPr dirty="0" sz="5100" lang="en-US">
                <a:latin typeface="Sitka Display" panose="02000505000000020004" pitchFamily="2" charset="0"/>
              </a:rPr>
              <a:t>Technical Documentation from Security Companies</a:t>
            </a:r>
          </a:p>
          <a:p>
            <a:pPr indent="-305435" marL="305435"/>
            <a:r>
              <a:rPr dirty="0" sz="5100" lang="en-US">
                <a:latin typeface="Sitka Display" panose="02000505000000020004" pitchFamily="2" charset="0"/>
              </a:rPr>
              <a:t>Books on Cybersecurity and Surveillance Techniques</a:t>
            </a:r>
          </a:p>
          <a:p>
            <a:pPr indent="-305435" marL="305435"/>
            <a:r>
              <a:rPr dirty="0" sz="5100" lang="en-US">
                <a:latin typeface="Sitka Display" panose="02000505000000020004" pitchFamily="2" charset="0"/>
              </a:rPr>
              <a:t>Online Forums and Discussion Groups</a:t>
            </a:r>
          </a:p>
          <a:p>
            <a:pPr indent="-305435" marL="305435"/>
            <a:r>
              <a:rPr dirty="0" sz="5100" lang="en-US">
                <a:latin typeface="Sitka Display" panose="02000505000000020004" pitchFamily="2" charset="0"/>
              </a:rPr>
              <a:t>Security Conferences and Seminars</a:t>
            </a:r>
          </a:p>
          <a:p>
            <a:pPr indent="-305435" marL="305435"/>
            <a:r>
              <a:rPr dirty="0" sz="5100" lang="en-US">
                <a:latin typeface="Sitka Display" panose="02000505000000020004" pitchFamily="2" charset="0"/>
              </a:rPr>
              <a:t>Official Websites of Software Developers</a:t>
            </a:r>
          </a:p>
          <a:p>
            <a:pPr indent="-305435" marL="305435"/>
            <a:r>
              <a:rPr dirty="0" sz="5100" lang="en-US">
                <a:latin typeface="Sitka Display" panose="02000505000000020004" pitchFamily="2" charset="0"/>
              </a:rPr>
              <a:t>Industry Reports and Whitepapers</a:t>
            </a:r>
          </a:p>
          <a:p>
            <a:pPr indent="-305435" marL="305435"/>
            <a:r>
              <a:rPr dirty="0" sz="5100" lang="en-US">
                <a:latin typeface="Sitka Display" panose="02000505000000020004" pitchFamily="2" charset="0"/>
              </a:rPr>
              <a:t>Legal and Regulatory Documents</a:t>
            </a:r>
          </a:p>
          <a:p>
            <a:pPr indent="-305435" marL="305435"/>
            <a:r>
              <a:rPr dirty="0" sz="5100" lang="en-US">
                <a:latin typeface="Sitka Display" panose="02000505000000020004" pitchFamily="2" charset="0"/>
              </a:rPr>
              <a:t>Online Tutorials and Guides</a:t>
            </a:r>
          </a:p>
          <a:p>
            <a:pPr indent="-305435" marL="305435"/>
            <a:r>
              <a:rPr dirty="0" sz="5100" lang="en-US">
                <a:latin typeface="Sitka Display" panose="02000505000000020004" pitchFamily="2" charset="0"/>
              </a:rPr>
              <a:t>Case Studies and Practical Examples</a:t>
            </a:r>
          </a:p>
          <a:p>
            <a:pPr indent="-305435" marL="305435"/>
            <a:endParaRPr dirty="0" sz="2400"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28" name="TextBox 2"/>
          <p:cNvSpPr txBox="1"/>
          <p:nvPr/>
        </p:nvSpPr>
        <p:spPr>
          <a:xfrm>
            <a:off x="925033" y="815414"/>
            <a:ext cx="9867011" cy="5262979"/>
          </a:xfrm>
          <a:prstGeom prst="rect"/>
          <a:noFill/>
        </p:spPr>
        <p:txBody>
          <a:bodyPr wrap="square">
            <a:spAutoFit/>
          </a:bodyPr>
          <a:p>
            <a:pPr indent="-342900" marL="342900">
              <a:buFont typeface="Arial" panose="020B0604020202020204" pitchFamily="34" charset="0"/>
              <a:buChar char="•"/>
            </a:pPr>
            <a:r>
              <a:rPr b="1" dirty="0" sz="2400" lang="en-US">
                <a:latin typeface="Sitka Display" panose="02000505000000020004" pitchFamily="2" charset="0"/>
              </a:rPr>
              <a:t>Academic Journals and Research Papers: </a:t>
            </a:r>
            <a:r>
              <a:rPr dirty="0" sz="2400" lang="en-US">
                <a:latin typeface="Sitka Display" panose="02000505000000020004" pitchFamily="2" charset="0"/>
              </a:rPr>
              <a:t>Search for peer-reviewed articles and research papers on keyloggers, cybersecurity, and related topics through academic databases such as IEEE Xplore, ACM Digital Library, and Google Scholar.</a:t>
            </a:r>
          </a:p>
          <a:p>
            <a:pPr indent="-342900" marL="342900">
              <a:buFont typeface="Arial" panose="020B0604020202020204" pitchFamily="34" charset="0"/>
              <a:buChar char="•"/>
            </a:pPr>
            <a:endParaRPr dirty="0" sz="2400" lang="en-US">
              <a:latin typeface="Sitka Display" panose="02000505000000020004" pitchFamily="2" charset="0"/>
            </a:endParaRPr>
          </a:p>
          <a:p>
            <a:pPr indent="-342900" marL="342900">
              <a:buFont typeface="Arial" panose="020B0604020202020204" pitchFamily="34" charset="0"/>
              <a:buChar char="•"/>
            </a:pPr>
            <a:r>
              <a:rPr b="1" dirty="0" sz="2400" lang="en-US">
                <a:latin typeface="Sitka Display" panose="02000505000000020004" pitchFamily="2" charset="0"/>
              </a:rPr>
              <a:t>Books: </a:t>
            </a:r>
            <a:r>
              <a:rPr dirty="0" sz="2400" lang="en-US">
                <a:latin typeface="Sitka Display" panose="02000505000000020004" pitchFamily="2" charset="0"/>
              </a:rPr>
              <a:t>Look for books on cybersecurity, programming, and software development that cover topics related to keyloggers. Check reputable publishers such as O'Reilly, Wiley, and Springer for relevant titles.</a:t>
            </a:r>
          </a:p>
          <a:p>
            <a:pPr indent="-342900" marL="342900">
              <a:buFont typeface="Arial" panose="020B0604020202020204" pitchFamily="34" charset="0"/>
              <a:buChar char="•"/>
            </a:pPr>
            <a:endParaRPr dirty="0" sz="2400" lang="en-US">
              <a:latin typeface="Sitka Display" panose="02000505000000020004" pitchFamily="2" charset="0"/>
            </a:endParaRPr>
          </a:p>
          <a:p>
            <a:pPr indent="-342900" marL="342900">
              <a:buFont typeface="Arial" panose="020B0604020202020204" pitchFamily="34" charset="0"/>
              <a:buChar char="•"/>
            </a:pPr>
            <a:r>
              <a:rPr b="1" dirty="0" sz="2400" lang="en-US">
                <a:latin typeface="Sitka Display" panose="02000505000000020004" pitchFamily="2" charset="0"/>
              </a:rPr>
              <a:t>Online Documentation and Tutorials: </a:t>
            </a:r>
            <a:r>
              <a:rPr dirty="0" sz="2400" lang="en-US">
                <a:latin typeface="Sitka Display" panose="02000505000000020004" pitchFamily="2" charset="0"/>
              </a:rPr>
              <a:t>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29" name="TextBox 2"/>
          <p:cNvSpPr txBox="1"/>
          <p:nvPr/>
        </p:nvSpPr>
        <p:spPr>
          <a:xfrm>
            <a:off x="1284768" y="976560"/>
            <a:ext cx="9622464" cy="4154984"/>
          </a:xfrm>
          <a:prstGeom prst="rect"/>
          <a:noFill/>
        </p:spPr>
        <p:txBody>
          <a:bodyPr wrap="square">
            <a:spAutoFit/>
          </a:bodyPr>
          <a:p>
            <a:pPr indent="-342900" marL="342900">
              <a:buFont typeface="Arial" panose="020B0604020202020204" pitchFamily="34" charset="0"/>
              <a:buChar char="•"/>
            </a:pPr>
            <a:r>
              <a:rPr b="1" dirty="0" sz="2400" lang="en-US">
                <a:latin typeface="Sitka Display" panose="02000505000000020004" pitchFamily="2" charset="0"/>
              </a:rPr>
              <a:t>Cybersecurity Blogs and Websites: </a:t>
            </a:r>
            <a:r>
              <a:rPr dirty="0" sz="2400" lang="en-US">
                <a:latin typeface="Sitka Display" panose="02000505000000020004" pitchFamily="2" charset="0"/>
              </a:rPr>
              <a:t>Follow reputable cybersecurity blogs, news websites, and forums for articles, tutorials, and discussions on keyloggers and related topics. Examples include Krebs on Security, Schneier on Security, and the SANS Institute.</a:t>
            </a:r>
          </a:p>
          <a:p>
            <a:pPr indent="-342900" marL="342900">
              <a:buFont typeface="Arial" panose="020B0604020202020204" pitchFamily="34" charset="0"/>
              <a:buChar char="•"/>
            </a:pPr>
            <a:endParaRPr dirty="0" sz="2400" lang="en-US">
              <a:latin typeface="Sitka Display" panose="02000505000000020004" pitchFamily="2" charset="0"/>
            </a:endParaRPr>
          </a:p>
          <a:p>
            <a:pPr indent="-342900" marL="342900">
              <a:buFont typeface="Arial" panose="020B0604020202020204" pitchFamily="34" charset="0"/>
              <a:buChar char="•"/>
            </a:pPr>
            <a:r>
              <a:rPr b="1" dirty="0" sz="2400" lang="en-US">
                <a:latin typeface="Sitka Display" panose="02000505000000020004" pitchFamily="2" charset="0"/>
              </a:rPr>
              <a:t>Legal and Ethical Guidelines: </a:t>
            </a:r>
            <a:r>
              <a:rPr dirty="0" sz="2400" lang="en-US">
                <a:latin typeface="Sitka Display" panose="02000505000000020004" pitchFamily="2" charset="0"/>
              </a:rPr>
              <a:t>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pic>
        <p:nvPicPr>
          <p:cNvPr id="2097164" name="Picture 1"/>
          <p:cNvPicPr>
            <a:picLocks noChangeAspect="1"/>
          </p:cNvPicPr>
          <p:nvPr/>
        </p:nvPicPr>
        <p:blipFill>
          <a:blip xmlns:r="http://schemas.openxmlformats.org/officeDocument/2006/relationships" r:embed="rId1"/>
          <a:stretch>
            <a:fillRect/>
          </a:stretch>
        </p:blipFill>
        <p:spPr>
          <a:xfrm>
            <a:off x="1935126" y="691116"/>
            <a:ext cx="8282761" cy="6039293"/>
          </a:xfrm>
          <a:prstGeom prst="rect"/>
          <a:ln>
            <a:noFill/>
          </a:ln>
          <a:effectLst>
            <a:softEdge rad="112500"/>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34" name="Title 4"/>
          <p:cNvSpPr>
            <a:spLocks noGrp="1"/>
          </p:cNvSpPr>
          <p:nvPr>
            <p:ph type="title"/>
          </p:nvPr>
        </p:nvSpPr>
        <p:spPr>
          <a:xfrm>
            <a:off x="1036103" y="2766218"/>
            <a:ext cx="9298744" cy="1325563"/>
          </a:xfrm>
        </p:spPr>
        <p:txBody>
          <a:bodyPr>
            <a:noAutofit/>
          </a:bodyPr>
          <a:p>
            <a:pPr algn="ctr"/>
            <a:r>
              <a:rPr b="1" dirty="0" sz="8800" lang="en-US">
                <a:solidFill>
                  <a:schemeClr val="accent1"/>
                </a:solidFill>
                <a:latin typeface="Algerian" panose="04020705040A02060702" pitchFamily="82" charset="0"/>
                <a:cs typeface="Arial" panose="020B0604020202020204" pitchFamily="34" charset="0"/>
              </a:rPr>
              <a:t>THANK YOU</a:t>
            </a:r>
          </a:p>
        </p:txBody>
      </p:sp>
      <p:sp>
        <p:nvSpPr>
          <p:cNvPr id="1048635" name="Smiley Face 1"/>
          <p:cNvSpPr/>
          <p:nvPr/>
        </p:nvSpPr>
        <p:spPr>
          <a:xfrm>
            <a:off x="8878185" y="2835329"/>
            <a:ext cx="1095155" cy="1052623"/>
          </a:xfrm>
          <a:prstGeom prst="smileyFace"/>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596"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7" name="Content Placeholder 1"/>
          <p:cNvSpPr>
            <a:spLocks noGrp="1"/>
          </p:cNvSpPr>
          <p:nvPr>
            <p:ph idx="1"/>
          </p:nvPr>
        </p:nvSpPr>
        <p:spPr>
          <a:xfrm>
            <a:off x="452403" y="1237632"/>
            <a:ext cx="11029615" cy="4673324"/>
          </a:xfrm>
        </p:spPr>
        <p:txBody>
          <a:bodyPr/>
          <a:p>
            <a:pPr indent="0" marL="0">
              <a:buNone/>
            </a:pPr>
            <a:r>
              <a:rPr dirty="0" sz="3200" lang="en-IN">
                <a:solidFill>
                  <a:srgbClr val="C00000"/>
                </a:solidFill>
                <a:latin typeface="+mj-lt"/>
                <a:ea typeface="+mn-lt"/>
                <a:cs typeface="+mn-lt"/>
              </a:rPr>
              <a:t>EXAMPLE:</a:t>
            </a:r>
            <a:r>
              <a:rPr dirty="0" sz="2800" lang="en-IN">
                <a:solidFill>
                  <a:srgbClr val="C00000"/>
                </a:solidFill>
                <a:latin typeface="+mj-lt"/>
                <a:ea typeface="+mn-lt"/>
                <a:cs typeface="+mn-lt"/>
              </a:rPr>
              <a:t> </a:t>
            </a:r>
            <a:br>
              <a:rPr baseline="0" b="0" cap="none" dirty="0" sz="1800" i="0" kern="1200" kumimoji="0" lang="en-US" noProof="0" normalizeH="0" spc="0" strike="noStrike" u="none">
                <a:ln>
                  <a:noFill/>
                </a:ln>
                <a:solidFill>
                  <a:prstClr val="black">
                    <a:lumMod val="75000"/>
                    <a:lumOff val="25000"/>
                  </a:prstClr>
                </a:solidFill>
                <a:effectLst/>
                <a:uLnTx/>
                <a:uFillTx/>
                <a:latin typeface="Trebuchet MS" panose="020B0603020202020204"/>
                <a:ea typeface="+mn-ea"/>
                <a:cs typeface="+mn-cs"/>
              </a:rPr>
            </a:br>
            <a:r>
              <a:rPr baseline="0" b="0" cap="none" dirty="0" sz="1800" i="0" kern="1200" kumimoji="0" lang="en-US" noProof="0" normalizeH="0" spc="0" strike="noStrike" u="none">
                <a:ln>
                  <a:noFill/>
                </a:ln>
                <a:solidFill>
                  <a:prstClr val="black">
                    <a:lumMod val="75000"/>
                    <a:lumOff val="25000"/>
                  </a:prstClr>
                </a:solidFill>
                <a:effectLst/>
                <a:uLnTx/>
                <a:uFillTx/>
                <a:latin typeface="Trebuchet MS" panose="020B0603020202020204"/>
                <a:ea typeface="+mn-ea"/>
                <a:cs typeface="+mn-cs"/>
              </a:rPr>
              <a:t>                     </a:t>
            </a:r>
            <a:r>
              <a:rPr baseline="0" b="0" cap="none" dirty="0" sz="2400" i="0" kern="1200" kumimoji="0" lang="en-US" noProof="0" normalizeH="0" spc="0" strike="noStrike" u="none">
                <a:ln>
                  <a:noFill/>
                </a:ln>
                <a:solidFill>
                  <a:prstClr val="black"/>
                </a:solidFill>
                <a:effectLst/>
                <a:uLnTx/>
                <a:uFillTx/>
                <a:latin typeface="Sitka Display" panose="02000505000000020004" pitchFamily="2"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endParaRPr baseline="0" b="0" cap="none" dirty="0" sz="2400" i="0" kern="1200" kumimoji="0" lang="en-IN" noProof="0" normalizeH="0" spc="0" strike="noStrike" u="none">
              <a:ln>
                <a:noFill/>
              </a:ln>
              <a:solidFill>
                <a:prstClr val="black">
                  <a:lumMod val="75000"/>
                  <a:lumOff val="25000"/>
                </a:prstClr>
              </a:solidFill>
              <a:effectLst/>
              <a:uLnTx/>
              <a:uFillTx/>
              <a:latin typeface="Sitka Display" panose="02000505000000020004" pitchFamily="2" charset="0"/>
            </a:endParaRPr>
          </a:p>
          <a:p>
            <a:pPr indent="-305435" marL="305435"/>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598"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599" name="Content Placeholder 1"/>
          <p:cNvSpPr>
            <a:spLocks noGrp="1"/>
          </p:cNvSpPr>
          <p:nvPr>
            <p:ph idx="1"/>
          </p:nvPr>
        </p:nvSpPr>
        <p:spPr>
          <a:xfrm flipV="1">
            <a:off x="441671" y="4380613"/>
            <a:ext cx="11613485" cy="3530009"/>
          </a:xfrm>
        </p:spPr>
        <p:txBody>
          <a:bodyPr anchor="ctr" bIns="45720" lIns="91440" rIns="91440" rtlCol="0" tIns="45720" vert="horz">
            <a:noAutofit/>
          </a:bodyPr>
          <a:p>
            <a:pPr algn="l" defTabSz="457200" eaLnBrk="1" fontAlgn="auto" hangingPunct="1" indent="-342900" latinLnBrk="0" lvl="0" marL="342900" marR="0" rtl="0">
              <a:lnSpc>
                <a:spcPct val="100000"/>
              </a:lnSpc>
              <a:spcBef>
                <a:spcPts val="1000"/>
              </a:spcBef>
              <a:spcAft>
                <a:spcPts val="0"/>
              </a:spcAft>
              <a:buClr>
                <a:srgbClr val="90C226"/>
              </a:buClr>
              <a:buSzPct val="80000"/>
              <a:buFont typeface="+mj-lt"/>
              <a:buAutoNum type="arabicPeriod"/>
            </a:pPr>
            <a:endParaRPr baseline="0" b="1" cap="none" dirty="0" sz="1200" i="0" kern="1200" kumimoji="0" lang="en-US" noProof="0" normalizeH="0" spc="0" strike="noStrike" u="none">
              <a:ln>
                <a:noFill/>
              </a:ln>
              <a:solidFill>
                <a:prstClr val="black"/>
              </a:solidFill>
              <a:effectLst/>
              <a:uLnTx/>
              <a:uFillTx/>
              <a:latin typeface="Söhne"/>
              <a:ea typeface="+mn-ea"/>
              <a:cs typeface="+mn-cs"/>
            </a:endParaRPr>
          </a:p>
          <a:p>
            <a:pPr algn="l" defTabSz="457200" eaLnBrk="1" fontAlgn="auto" hangingPunct="1" indent="-342900" latinLnBrk="0" lvl="0" marL="342900" marR="0" rtl="0">
              <a:lnSpc>
                <a:spcPct val="100000"/>
              </a:lnSpc>
              <a:spcBef>
                <a:spcPts val="1000"/>
              </a:spcBef>
              <a:spcAft>
                <a:spcPts val="0"/>
              </a:spcAft>
              <a:buClr>
                <a:srgbClr val="90C226"/>
              </a:buClr>
              <a:buSzPct val="80000"/>
              <a:buFont typeface="+mj-lt"/>
              <a:buAutoNum type="arabicPeriod"/>
            </a:pPr>
            <a:r>
              <a:rPr baseline="0" b="0" cap="none" dirty="0" sz="2400" i="0" kern="1200" kumimoji="0" lang="en-US" noProof="0" normalizeH="0" spc="0" strike="noStrike" u="none">
                <a:ln>
                  <a:noFill/>
                </a:ln>
                <a:solidFill>
                  <a:prstClr val="black"/>
                </a:solidFill>
                <a:effectLst/>
                <a:uLnTx/>
                <a:uFillTx/>
                <a:latin typeface="Söhne"/>
                <a:ea typeface="+mn-ea"/>
                <a:cs typeface="+mn-cs"/>
              </a:rPr>
              <a:t>.</a:t>
            </a:r>
          </a:p>
          <a:p>
            <a:pPr indent="-305435" marL="305435"/>
            <a:endParaRPr b="1" dirty="0" sz="2400" lang="en-IN">
              <a:latin typeface="Calibri"/>
              <a:cs typeface="Calibri"/>
            </a:endParaRPr>
          </a:p>
          <a:p>
            <a:pPr indent="0" marL="0">
              <a:buNone/>
            </a:pPr>
            <a:endParaRPr dirty="0" lang="en-IN"/>
          </a:p>
        </p:txBody>
      </p:sp>
      <p:sp>
        <p:nvSpPr>
          <p:cNvPr id="1048600" name="TextBox 3"/>
          <p:cNvSpPr txBox="1"/>
          <p:nvPr/>
        </p:nvSpPr>
        <p:spPr>
          <a:xfrm>
            <a:off x="581192" y="1354530"/>
            <a:ext cx="10540464" cy="5450840"/>
          </a:xfrm>
          <a:prstGeom prst="rect"/>
          <a:noFill/>
        </p:spPr>
        <p:txBody>
          <a:bodyPr wrap="square">
            <a:spAutoFit/>
          </a:bodyPr>
          <a:p>
            <a:pPr algn="l" defTabSz="457200" eaLnBrk="1" fontAlgn="auto" hangingPunct="1" indent="-342900" latinLnBrk="0" lvl="0" marL="342900" marR="0" rtl="0">
              <a:lnSpc>
                <a:spcPct val="100000"/>
              </a:lnSpc>
              <a:spcBef>
                <a:spcPts val="1000"/>
              </a:spcBef>
              <a:spcAft>
                <a:spcPts val="0"/>
              </a:spcAft>
              <a:buClr>
                <a:srgbClr val="90C226"/>
              </a:buClr>
              <a:buSzPct val="80000"/>
              <a:buFont typeface="+mj-lt"/>
              <a:buAutoNum type="arabicPeriod"/>
            </a:pPr>
            <a:r>
              <a:rPr baseline="0" b="1" cap="none" dirty="0" sz="2400" i="0" kern="1200" kumimoji="0" lang="en-US" noProof="0" normalizeH="0" spc="0" strike="noStrike" u="none">
                <a:ln>
                  <a:noFill/>
                </a:ln>
                <a:solidFill>
                  <a:srgbClr val="FF0000"/>
                </a:solidFill>
                <a:effectLst/>
                <a:uLnTx/>
                <a:uFillTx/>
                <a:latin typeface="Sitka Display" panose="02000505000000020004" pitchFamily="2" charset="0"/>
              </a:rPr>
              <a:t>Cross-Platform Compatibility</a:t>
            </a:r>
            <a:r>
              <a:rPr baseline="0" b="0" cap="none" dirty="0" sz="2400" i="0" kern="1200" kumimoji="0" lang="en-US" noProof="0" normalizeH="0" spc="0" strike="noStrike" u="none">
                <a:ln>
                  <a:noFill/>
                </a:ln>
                <a:solidFill>
                  <a:srgbClr val="FF0000"/>
                </a:solidFill>
                <a:effectLst/>
                <a:uLnTx/>
                <a:uFillTx/>
                <a:latin typeface="Sitka Display" panose="02000505000000020004" pitchFamily="2" charset="0"/>
              </a:rPr>
              <a:t>: </a:t>
            </a:r>
            <a:r>
              <a:rPr baseline="0" b="0" cap="none" dirty="0" sz="2400" i="0" kern="1200" kumimoji="0" lang="en-US" noProof="0" normalizeH="0" spc="0" strike="noStrike" u="none">
                <a:ln>
                  <a:noFill/>
                </a:ln>
                <a:solidFill>
                  <a:prstClr val="black"/>
                </a:solidFill>
                <a:effectLst/>
                <a:uLnTx/>
                <a:uFillTx/>
                <a:latin typeface="Sitka Display" panose="02000505000000020004" pitchFamily="2" charset="0"/>
              </a:rPr>
              <a:t>The keylogger will be developed to work seamlessly across major operating systems, including Windows, macOS, and Linux, ensuring broad compatibility.</a:t>
            </a:r>
          </a:p>
          <a:p>
            <a:pPr algn="l" defTabSz="457200" eaLnBrk="1" fontAlgn="auto" hangingPunct="1" indent="-342900" latinLnBrk="0" lvl="0" marL="342900" marR="0" rtl="0">
              <a:lnSpc>
                <a:spcPct val="100000"/>
              </a:lnSpc>
              <a:spcBef>
                <a:spcPts val="1000"/>
              </a:spcBef>
              <a:spcAft>
                <a:spcPts val="0"/>
              </a:spcAft>
              <a:buClr>
                <a:srgbClr val="90C226"/>
              </a:buClr>
              <a:buSzPct val="80000"/>
              <a:buFont typeface="+mj-lt"/>
              <a:buAutoNum type="arabicPeriod"/>
            </a:pPr>
            <a:r>
              <a:rPr baseline="0" b="1" cap="none" dirty="0" sz="2400" i="0" kern="1200" kumimoji="0" lang="en-US" noProof="0" normalizeH="0" spc="0" strike="noStrike" u="none">
                <a:ln>
                  <a:noFill/>
                </a:ln>
                <a:solidFill>
                  <a:srgbClr val="FF0000"/>
                </a:solidFill>
                <a:effectLst/>
                <a:uLnTx/>
                <a:uFillTx/>
                <a:latin typeface="Sitka Display" panose="02000505000000020004" pitchFamily="2" charset="0"/>
              </a:rPr>
              <a:t>Stealth Mode Operation</a:t>
            </a:r>
            <a:r>
              <a:rPr baseline="0" b="0" cap="none" dirty="0" sz="2400" i="0" kern="1200" kumimoji="0" lang="en-US" noProof="0" normalizeH="0" spc="0" strike="noStrike" u="none">
                <a:ln>
                  <a:noFill/>
                </a:ln>
                <a:solidFill>
                  <a:srgbClr val="FF0000"/>
                </a:solidFill>
                <a:effectLst/>
                <a:uLnTx/>
                <a:uFillTx/>
                <a:latin typeface="Sitka Display" panose="02000505000000020004" pitchFamily="2" charset="0"/>
              </a:rPr>
              <a:t>: </a:t>
            </a:r>
            <a:r>
              <a:rPr baseline="0" b="0" cap="none" dirty="0" sz="2400" i="0" kern="1200" kumimoji="0" lang="en-US" noProof="0" normalizeH="0" spc="0" strike="noStrike" u="none">
                <a:ln>
                  <a:noFill/>
                </a:ln>
                <a:solidFill>
                  <a:prstClr val="black"/>
                </a:solidFill>
                <a:effectLst/>
                <a:uLnTx/>
                <a:uFillTx/>
                <a:latin typeface="Sitka Display" panose="02000505000000020004" pitchFamily="2" charset="0"/>
              </a:rPr>
              <a:t>The keylogger will run silently in the background, without displaying any visible interface or notifications to the user. It will operate discreetly to avoid detection and interference with the user's normal activities.</a:t>
            </a:r>
          </a:p>
          <a:p>
            <a:pPr defTabSz="457200" indent="-342900" lvl="0" marL="342900">
              <a:spcBef>
                <a:spcPts val="1000"/>
              </a:spcBef>
              <a:buClr>
                <a:srgbClr val="90C226"/>
              </a:buClr>
              <a:buSzPct val="80000"/>
              <a:buFont typeface="+mj-lt"/>
              <a:buAutoNum type="arabicPeriod"/>
            </a:pPr>
            <a:r>
              <a:rPr b="1" dirty="0" sz="2400" lang="en-US">
                <a:solidFill>
                  <a:srgbClr val="FF0000"/>
                </a:solidFill>
                <a:latin typeface="Sitka Display" panose="02000505000000020004" pitchFamily="2" charset="0"/>
              </a:rPr>
              <a:t>Persistence Mechanism</a:t>
            </a:r>
            <a:r>
              <a:rPr baseline="0" b="0" cap="none" dirty="0" sz="2400" i="0" kern="1200" kumimoji="0" lang="en-US" noProof="0" normalizeH="0" spc="0" strike="noStrike" u="none">
                <a:ln>
                  <a:noFill/>
                </a:ln>
                <a:solidFill>
                  <a:srgbClr val="FF0000"/>
                </a:solidFill>
                <a:effectLst/>
                <a:uLnTx/>
                <a:uFillTx/>
                <a:latin typeface="Sitka Display" panose="02000505000000020004" pitchFamily="2" charset="0"/>
              </a:rPr>
              <a:t>: </a:t>
            </a:r>
            <a:r>
              <a:rPr baseline="0" b="0" cap="none" dirty="0" sz="2400" i="0" kern="1200" kumimoji="0" lang="en-US" noProof="0" normalizeH="0" spc="0" strike="noStrike" u="none">
                <a:ln>
                  <a:noFill/>
                </a:ln>
                <a:solidFill>
                  <a:prstClr val="black"/>
                </a:solidFill>
                <a:effectLst/>
                <a:uLnTx/>
                <a:uFillTx/>
                <a:latin typeface="Sitka Display" panose="02000505000000020004" pitchFamily="2" charset="0"/>
              </a:rPr>
              <a:t>To ensure continuous operation, the keylogger will employ a persistence mechanism that allows it to automatically restart and resume logging keystrokes after system reboots or shutdowns.</a:t>
            </a:r>
          </a:p>
          <a:p>
            <a:pPr algn="l" defTabSz="457200" eaLnBrk="1" fontAlgn="auto" hangingPunct="1" indent="-342900" latinLnBrk="0" lvl="0" marL="342900" marR="0" rtl="0">
              <a:lnSpc>
                <a:spcPct val="100000"/>
              </a:lnSpc>
              <a:spcBef>
                <a:spcPts val="1000"/>
              </a:spcBef>
              <a:spcAft>
                <a:spcPts val="0"/>
              </a:spcAft>
              <a:buClr>
                <a:srgbClr val="90C226"/>
              </a:buClr>
              <a:buSzPct val="80000"/>
              <a:buFont typeface="+mj-lt"/>
              <a:buAutoNum type="arabicPeriod"/>
            </a:pPr>
            <a:r>
              <a:rPr baseline="0" b="1" cap="none" dirty="0" sz="2400" i="0" kern="1200" kumimoji="0" lang="en-US" noProof="0" normalizeH="0" spc="0" strike="noStrike" u="none">
                <a:ln>
                  <a:noFill/>
                </a:ln>
                <a:solidFill>
                  <a:srgbClr val="FF0000"/>
                </a:solidFill>
                <a:effectLst/>
                <a:uLnTx/>
                <a:uFillTx/>
                <a:latin typeface="Sitka Display" panose="02000505000000020004" pitchFamily="2" charset="0"/>
              </a:rPr>
              <a:t>Key Logging Functionality</a:t>
            </a:r>
            <a:r>
              <a:rPr baseline="0" b="0" cap="none" dirty="0" sz="2400" i="0" kern="1200" kumimoji="0" lang="en-US" noProof="0" normalizeH="0" spc="0" strike="noStrike" u="none">
                <a:ln>
                  <a:noFill/>
                </a:ln>
                <a:solidFill>
                  <a:srgbClr val="FF0000"/>
                </a:solidFill>
                <a:effectLst/>
                <a:uLnTx/>
                <a:uFillTx/>
                <a:latin typeface="Sitka Display" panose="02000505000000020004" pitchFamily="2" charset="0"/>
              </a:rPr>
              <a:t>: </a:t>
            </a:r>
            <a:r>
              <a:rPr baseline="0" b="0" cap="none" dirty="0" sz="2400" i="0" kern="1200" kumimoji="0" lang="en-US" noProof="0" normalizeH="0" spc="0" strike="noStrike" u="none">
                <a:ln>
                  <a:noFill/>
                </a:ln>
                <a:solidFill>
                  <a:prstClr val="black"/>
                </a:solidFill>
                <a:effectLst/>
                <a:uLnTx/>
                <a:uFillTx/>
                <a:latin typeface="Sitka Display" panose="02000505000000020004" pitchFamily="2" charset="0"/>
              </a:rPr>
              <a:t>The keylogger will capture all keystrokes made by the user, including letters, numbers, symbols, and special keys like Enter, Backspace, Shift, Ctrl, and Alt. It will log this information in a secure manner to prevent unauthorized access.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4" name="TextBox 4"/>
          <p:cNvSpPr txBox="1"/>
          <p:nvPr/>
        </p:nvSpPr>
        <p:spPr>
          <a:xfrm>
            <a:off x="795671" y="513287"/>
            <a:ext cx="10196622" cy="7152640"/>
          </a:xfrm>
          <a:prstGeom prst="rect"/>
          <a:noFill/>
        </p:spPr>
        <p:txBody>
          <a:bodyPr wrap="square">
            <a:spAutoFit/>
          </a:bodyPr>
          <a:p>
            <a:r>
              <a:rPr b="1" dirty="0" sz="2400" lang="en-US">
                <a:solidFill>
                  <a:srgbClr val="92D050"/>
                </a:solidFill>
              </a:rPr>
              <a:t>5</a:t>
            </a:r>
            <a:r>
              <a:rPr b="1" dirty="0" sz="2400" lang="en-US">
                <a:solidFill>
                  <a:srgbClr val="FF0000"/>
                </a:solidFill>
                <a:latin typeface="Sitka Display" panose="02000505000000020004" pitchFamily="2" charset="0"/>
              </a:rPr>
              <a:t>.Secure Data Storage</a:t>
            </a:r>
            <a:r>
              <a:rPr dirty="0" sz="2400" lang="en-US">
                <a:solidFill>
                  <a:srgbClr val="FF0000"/>
                </a:solidFill>
                <a:latin typeface="Sitka Display" panose="02000505000000020004" pitchFamily="2" charset="0"/>
              </a:rPr>
              <a:t>: </a:t>
            </a:r>
            <a:r>
              <a:rPr dirty="0" sz="2400" lang="en-US">
                <a:latin typeface="Sitka Display" panose="02000505000000020004" pitchFamily="2" charset="0"/>
              </a:rPr>
              <a:t>Logged keystrokes will be securely stored in an encrypted format to prevent unauthorized access or tampering. The storage location will be chosen carefully to ensure data integrity and protection against potential threats.</a:t>
            </a:r>
          </a:p>
          <a:p>
            <a:r>
              <a:rPr b="1" dirty="0" sz="2400" lang="en-US">
                <a:solidFill>
                  <a:srgbClr val="92D050"/>
                </a:solidFill>
                <a:latin typeface="Sitka Display" panose="02000505000000020004" pitchFamily="2" charset="0"/>
              </a:rPr>
              <a:t>6.</a:t>
            </a:r>
            <a:r>
              <a:rPr b="1" dirty="0" sz="2400" lang="en-US">
                <a:solidFill>
                  <a:srgbClr val="FF0000"/>
                </a:solidFill>
                <a:latin typeface="Sitka Display" panose="02000505000000020004" pitchFamily="2" charset="0"/>
              </a:rPr>
              <a:t>Authorized Access for Data Retrieval: </a:t>
            </a:r>
            <a:r>
              <a:rPr dirty="0" sz="2400" lang="en-US">
                <a:latin typeface="Sitka Display" panose="02000505000000020004" pitchFamily="2" charset="0"/>
              </a:rPr>
              <a:t>Authorized users, such as administrators or designated personnel, will have access to retrieve the logged data through a secure interface. Access controls and authentication mechanisms will be implemented to prevent unauthorized access to the logged data.</a:t>
            </a:r>
          </a:p>
          <a:p>
            <a:r>
              <a:rPr b="1" dirty="0" sz="2400" lang="en-US">
                <a:solidFill>
                  <a:srgbClr val="92D050"/>
                </a:solidFill>
                <a:latin typeface="Sitka Display" panose="02000505000000020004" pitchFamily="2" charset="0"/>
              </a:rPr>
              <a:t>7.</a:t>
            </a:r>
            <a:r>
              <a:rPr b="1" dirty="0" sz="2400" lang="en-US">
                <a:solidFill>
                  <a:srgbClr val="FF0000"/>
                </a:solidFill>
                <a:latin typeface="Sitka Display" panose="02000505000000020004" pitchFamily="2" charset="0"/>
              </a:rPr>
              <a:t>Legal and Ethical Compliance: </a:t>
            </a:r>
            <a:r>
              <a:rPr dirty="0" sz="2400" lang="en-US">
                <a:latin typeface="Sitka Display" panose="02000505000000020004" pitchFamily="2" charset="0"/>
              </a:rPr>
              <a:t>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r>
              <a:rPr b="1" dirty="0" sz="2400" lang="en-US">
                <a:solidFill>
                  <a:srgbClr val="92D050"/>
                </a:solidFill>
                <a:latin typeface="Sitka Display" panose="02000505000000020004" pitchFamily="2" charset="0"/>
              </a:rPr>
              <a:t>8.</a:t>
            </a:r>
            <a:r>
              <a:rPr b="1" dirty="0" sz="2400" lang="en-US">
                <a:solidFill>
                  <a:srgbClr val="FF0000"/>
                </a:solidFill>
                <a:latin typeface="Sitka Display" panose="02000505000000020004" pitchFamily="2" charset="0"/>
              </a:rPr>
              <a:t>Comprehensive Documentation: </a:t>
            </a:r>
            <a:r>
              <a:rPr dirty="0" sz="2400" lang="en-US">
                <a:latin typeface="Sitka Display" panose="02000505000000020004" pitchFamily="2" charset="0"/>
              </a:rPr>
              <a:t>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endParaRPr dirty="0" sz="2000" lang="en-IN">
              <a:latin typeface="Sitka Display" panose="02000505000000020004"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5" name="TextBox 2"/>
          <p:cNvSpPr txBox="1"/>
          <p:nvPr/>
        </p:nvSpPr>
        <p:spPr>
          <a:xfrm>
            <a:off x="978197" y="785727"/>
            <a:ext cx="9983972" cy="3291840"/>
          </a:xfrm>
          <a:prstGeom prst="rect"/>
          <a:noFill/>
        </p:spPr>
        <p:txBody>
          <a:bodyPr wrap="square">
            <a:spAutoFit/>
          </a:bodyPr>
          <a:p>
            <a:r>
              <a:rPr b="1" dirty="0" sz="2400" lang="en-US">
                <a:solidFill>
                  <a:srgbClr val="92D050"/>
                </a:solidFill>
                <a:latin typeface="Sitka Display" panose="02000505000000020004" pitchFamily="2" charset="0"/>
              </a:rPr>
              <a:t>9.</a:t>
            </a:r>
            <a:r>
              <a:rPr b="1" dirty="0" sz="2400" lang="en-US">
                <a:solidFill>
                  <a:srgbClr val="FF0000"/>
                </a:solidFill>
                <a:latin typeface="Sitka Display" panose="02000505000000020004" pitchFamily="2" charset="0"/>
              </a:rPr>
              <a:t>Security Measures: </a:t>
            </a:r>
            <a:r>
              <a:rPr dirty="0" sz="2400" lang="en-US">
                <a:latin typeface="Sitka Display" panose="02000505000000020004" pitchFamily="2" charset="0"/>
              </a:rPr>
              <a:t>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r>
              <a:rPr b="1" dirty="0" sz="2400" lang="en-US">
                <a:solidFill>
                  <a:srgbClr val="92D050"/>
                </a:solidFill>
                <a:latin typeface="Sitka Display" panose="02000505000000020004" pitchFamily="2" charset="0"/>
              </a:rPr>
              <a:t>10.</a:t>
            </a:r>
            <a:r>
              <a:rPr b="1" dirty="0" sz="2400" lang="en-US">
                <a:solidFill>
                  <a:srgbClr val="FF0000"/>
                </a:solidFill>
                <a:latin typeface="Sitka Display" panose="02000505000000020004" pitchFamily="2" charset="0"/>
              </a:rPr>
              <a:t>User Privacy Protection</a:t>
            </a:r>
            <a:r>
              <a:rPr b="1" dirty="0" sz="2400" lang="en-US">
                <a:latin typeface="Sitka Display" panose="02000505000000020004" pitchFamily="2" charset="0"/>
              </a:rPr>
              <a:t>: </a:t>
            </a:r>
            <a:r>
              <a:rPr dirty="0" sz="2400" lang="en-US">
                <a:latin typeface="Sitka Display" panose="02000505000000020004" pitchFamily="2" charset="0"/>
              </a:rPr>
              <a:t>Measures will be taken to safeguard user privacy, such as ensuring that the keylogger does not capture sensitive information like passwords or credit card numbers unless explicitly authorized for legitimate purposes.</a:t>
            </a:r>
          </a:p>
        </p:txBody>
      </p:sp>
      <p:pic>
        <p:nvPicPr>
          <p:cNvPr id="2097155" name="Graphic 4"/>
          <p:cNvPicPr>
            <a:picLocks noChangeAspect="1"/>
          </p:cNvPicPr>
          <p:nvPr/>
        </p:nvPicPr>
        <p:blipFill>
          <a:blip xmlns:r="http://schemas.openxmlformats.org/officeDocument/2006/relationships" r:embed="rId1"/>
          <a:stretch>
            <a:fillRect/>
          </a:stretch>
        </p:blipFill>
        <p:spPr>
          <a:xfrm>
            <a:off x="3083441" y="4019106"/>
            <a:ext cx="5603359" cy="256111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6" name="Title 4"/>
          <p:cNvSpPr>
            <a:spLocks noGrp="1"/>
          </p:cNvSpPr>
          <p:nvPr>
            <p:ph type="title"/>
          </p:nvPr>
        </p:nvSpPr>
        <p:spPr>
          <a:xfrm>
            <a:off x="581192" y="662572"/>
            <a:ext cx="11029616" cy="530296"/>
          </a:xfrm>
        </p:spPr>
        <p:txBody>
          <a:bodyPr>
            <a:normAutofit/>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7" name="Content Placeholder 1"/>
          <p:cNvSpPr>
            <a:spLocks noGrp="1"/>
          </p:cNvSpPr>
          <p:nvPr>
            <p:ph idx="1"/>
          </p:nvPr>
        </p:nvSpPr>
        <p:spPr>
          <a:xfrm>
            <a:off x="485499" y="2184676"/>
            <a:ext cx="11029615" cy="4673324"/>
          </a:xfrm>
        </p:spPr>
        <p:txBody>
          <a:bodyPr>
            <a:normAutofit/>
          </a:bodyPr>
          <a:p>
            <a:pPr indent="0" marL="0">
              <a:buNone/>
            </a:pPr>
            <a:r>
              <a:rPr dirty="0" sz="9600" lang="en-IN">
                <a:solidFill>
                  <a:srgbClr val="0F0F0F"/>
                </a:solidFill>
                <a:latin typeface="Sitka Display" panose="02000505000000020004" pitchFamily="2" charset="0"/>
                <a:ea typeface="+mn-lt"/>
                <a:cs typeface="+mn-lt"/>
              </a:rPr>
              <a:t>The "System Approach" section outlines the overall strategy and methodology for developing and implementing the model . </a:t>
            </a:r>
            <a:r>
              <a:rPr dirty="0" sz="9600" lang="en-US">
                <a:solidFill>
                  <a:srgbClr val="0F0F0F"/>
                </a:solidFill>
                <a:latin typeface="Sitka Display" panose="02000505000000020004" pitchFamily="2" charset="0"/>
                <a:ea typeface="+mn-lt"/>
                <a:cs typeface="+mn-lt"/>
              </a:rPr>
              <a:t>Certainly, here are the key topics within a system approach to key loggers:</a:t>
            </a:r>
          </a:p>
          <a:p>
            <a:pPr indent="0" marL="0">
              <a:buNone/>
            </a:pPr>
            <a:r>
              <a:rPr b="1" dirty="0" sz="9600" lang="en-US">
                <a:solidFill>
                  <a:srgbClr val="0F0F0F"/>
                </a:solidFill>
                <a:latin typeface="Sitka Display" panose="02000505000000020004" pitchFamily="2" charset="0"/>
                <a:ea typeface="+mn-lt"/>
                <a:cs typeface="+mn-lt"/>
              </a:rPr>
              <a:t>1. Hardware Component</a:t>
            </a:r>
          </a:p>
          <a:p>
            <a:pPr indent="0" marL="0">
              <a:buNone/>
            </a:pPr>
            <a:r>
              <a:rPr b="1" dirty="0" sz="9600" lang="en-US">
                <a:solidFill>
                  <a:srgbClr val="0F0F0F"/>
                </a:solidFill>
                <a:latin typeface="Sitka Display" panose="02000505000000020004" pitchFamily="2" charset="0"/>
                <a:ea typeface="+mn-lt"/>
                <a:cs typeface="+mn-lt"/>
              </a:rPr>
              <a:t>2. Software Component</a:t>
            </a:r>
          </a:p>
          <a:p>
            <a:pPr indent="0" marL="0">
              <a:buNone/>
            </a:pPr>
            <a:r>
              <a:rPr b="1" dirty="0" sz="9600" lang="en-US">
                <a:solidFill>
                  <a:srgbClr val="0F0F0F"/>
                </a:solidFill>
                <a:latin typeface="Sitka Display" panose="02000505000000020004" pitchFamily="2" charset="0"/>
                <a:ea typeface="+mn-lt"/>
                <a:cs typeface="+mn-lt"/>
              </a:rPr>
              <a:t>3. Data Capture and Storage</a:t>
            </a:r>
          </a:p>
          <a:p>
            <a:pPr indent="0" marL="0">
              <a:buNone/>
            </a:pPr>
            <a:r>
              <a:rPr b="1" dirty="0" sz="9600" lang="en-US">
                <a:solidFill>
                  <a:srgbClr val="0F0F0F"/>
                </a:solidFill>
                <a:latin typeface="Sitka Display" panose="02000505000000020004" pitchFamily="2" charset="0"/>
                <a:ea typeface="+mn-lt"/>
                <a:cs typeface="+mn-lt"/>
              </a:rPr>
              <a:t>4. User Interaction</a:t>
            </a:r>
          </a:p>
          <a:p>
            <a:pPr indent="0" marL="0">
              <a:buNone/>
            </a:pPr>
            <a:r>
              <a:rPr b="1" dirty="0" sz="9600" lang="en-US">
                <a:solidFill>
                  <a:srgbClr val="0F0F0F"/>
                </a:solidFill>
                <a:latin typeface="Sitka Display" panose="02000505000000020004" pitchFamily="2" charset="0"/>
                <a:ea typeface="+mn-lt"/>
                <a:cs typeface="+mn-lt"/>
              </a:rPr>
              <a:t>5. Detection and Evasion</a:t>
            </a:r>
          </a:p>
          <a:p>
            <a:pPr indent="0" marL="0">
              <a:buNone/>
            </a:pPr>
            <a:r>
              <a:rPr b="1" dirty="0" sz="9600" lang="en-US">
                <a:solidFill>
                  <a:srgbClr val="0F0F0F"/>
                </a:solidFill>
                <a:latin typeface="Sitka Display" panose="02000505000000020004" pitchFamily="2" charset="0"/>
                <a:ea typeface="+mn-lt"/>
                <a:cs typeface="+mn-lt"/>
              </a:rPr>
              <a:t>6. Remote Access and Control</a:t>
            </a:r>
          </a:p>
          <a:p>
            <a:pPr indent="0" marL="0">
              <a:buNone/>
            </a:pPr>
            <a:r>
              <a:rPr b="1" dirty="0" sz="9600" lang="en-US">
                <a:solidFill>
                  <a:srgbClr val="0F0F0F"/>
                </a:solidFill>
                <a:latin typeface="Sitka Display" panose="02000505000000020004" pitchFamily="2" charset="0"/>
                <a:ea typeface="+mn-lt"/>
                <a:cs typeface="+mn-lt"/>
              </a:rPr>
              <a:t>7. Legal and Ethical Considerations</a:t>
            </a:r>
          </a:p>
          <a:p>
            <a:pPr indent="0" marL="0">
              <a:buNone/>
            </a:pPr>
            <a:r>
              <a:rPr b="1" dirty="0" sz="9600" lang="en-US">
                <a:solidFill>
                  <a:srgbClr val="0F0F0F"/>
                </a:solidFill>
                <a:latin typeface="Sitka Display" panose="02000505000000020004" pitchFamily="2" charset="0"/>
                <a:ea typeface="+mn-lt"/>
                <a:cs typeface="+mn-lt"/>
              </a:rPr>
              <a:t>8. Updates and Maintenance</a:t>
            </a:r>
          </a:p>
          <a:p>
            <a:pPr indent="0" marL="0">
              <a:buNone/>
            </a:pPr>
            <a:endParaRPr b="1" dirty="0" sz="2400" lang="en-IN">
              <a:solidFill>
                <a:srgbClr val="0F0F0F"/>
              </a:solidFill>
              <a:latin typeface="Sitka Display" panose="02000505000000020004" pitchFamily="2" charset="0"/>
              <a:ea typeface="+mn-lt"/>
              <a:cs typeface="+mn-lt"/>
            </a:endParaRPr>
          </a:p>
          <a:p>
            <a:pPr indent="0" marL="0">
              <a:buNone/>
            </a:pPr>
            <a:endParaRPr b="1" dirty="0" sz="2400" lang="en-IN">
              <a:solidFill>
                <a:srgbClr val="0F0F0F"/>
              </a:solidFill>
              <a:latin typeface="Sitka Display" panose="02000505000000020004" pitchFamily="2" charset="0"/>
              <a:ea typeface="+mn-lt"/>
              <a:cs typeface="+mn-lt"/>
            </a:endParaRPr>
          </a:p>
          <a:p>
            <a:pPr indent="0" marL="0">
              <a:buNone/>
            </a:pPr>
            <a:endParaRPr b="1" dirty="0" sz="2400" lang="en-IN">
              <a:solidFill>
                <a:srgbClr val="0F0F0F"/>
              </a:solidFill>
              <a:latin typeface="Sitka Display" panose="02000505000000020004" pitchFamily="2" charset="0"/>
              <a:ea typeface="+mn-lt"/>
              <a:cs typeface="+mn-lt"/>
            </a:endParaRPr>
          </a:p>
          <a:p>
            <a:pPr indent="0" marL="0">
              <a:buNone/>
            </a:pPr>
            <a:endParaRPr b="1" dirty="0" sz="2400" lang="en-IN">
              <a:solidFill>
                <a:srgbClr val="0F0F0F"/>
              </a:solidFill>
              <a:latin typeface="Sitka Display" panose="02000505000000020004" pitchFamily="2" charset="0"/>
              <a:ea typeface="+mn-lt"/>
              <a:cs typeface="+mn-lt"/>
            </a:endParaRPr>
          </a:p>
          <a:p>
            <a:pPr indent="0" marL="0">
              <a:buNone/>
            </a:pPr>
            <a:endParaRPr b="1" dirty="0" sz="2400" lang="en-IN">
              <a:solidFill>
                <a:srgbClr val="0F0F0F"/>
              </a:solidFill>
              <a:latin typeface="Sitka Display" panose="02000505000000020004" pitchFamily="2" charset="0"/>
              <a:ea typeface="+mn-lt"/>
              <a:cs typeface="+mn-lt"/>
            </a:endParaRPr>
          </a:p>
          <a:p>
            <a:pPr indent="0" marL="0">
              <a:buNone/>
            </a:pPr>
            <a:endParaRPr b="1" dirty="0" sz="2400" lang="en-IN">
              <a:solidFill>
                <a:srgbClr val="0F0F0F"/>
              </a:solidFill>
              <a:latin typeface="Sitka Display" panose="02000505000000020004" pitchFamily="2" charset="0"/>
              <a:ea typeface="+mn-lt"/>
              <a:cs typeface="+mn-lt"/>
            </a:endParaRPr>
          </a:p>
          <a:p>
            <a:pPr indent="0" marL="0">
              <a:buNone/>
            </a:pPr>
            <a:endParaRPr b="1" dirty="0" sz="2400" lang="en-IN">
              <a:solidFill>
                <a:srgbClr val="0F0F0F"/>
              </a:solidFill>
              <a:latin typeface="Sitka Display" panose="02000505000000020004" pitchFamily="2" charset="0"/>
              <a:ea typeface="+mn-lt"/>
              <a:cs typeface="+mn-lt"/>
            </a:endParaRPr>
          </a:p>
          <a:p>
            <a:pPr indent="0" marL="0">
              <a:buNone/>
            </a:pPr>
            <a:r>
              <a:rPr b="1" dirty="0" sz="2400" lang="en-IN">
                <a:solidFill>
                  <a:srgbClr val="0F0F0F"/>
                </a:solidFill>
                <a:latin typeface="Sitka Display" panose="02000505000000020004" pitchFamily="2" charset="0"/>
                <a:ea typeface="+mn-lt"/>
                <a:cs typeface="+mn-lt"/>
              </a:rPr>
              <a:t> </a:t>
            </a:r>
            <a:endParaRPr b="1" dirty="0" sz="2400" lang="en-IN">
              <a:solidFill>
                <a:srgbClr val="0F0F0F"/>
              </a:solidFill>
              <a:latin typeface="Sitka Display" panose="02000505000000020004" pitchFamily="2" charset="0"/>
            </a:endParaRPr>
          </a:p>
        </p:txBody>
      </p:sp>
      <p:pic>
        <p:nvPicPr>
          <p:cNvPr id="2097156" name="Picture 3"/>
          <p:cNvPicPr>
            <a:picLocks noChangeAspect="1"/>
          </p:cNvPicPr>
          <p:nvPr/>
        </p:nvPicPr>
        <p:blipFill>
          <a:blip xmlns:r="http://schemas.openxmlformats.org/officeDocument/2006/relationships" r:embed="rId1"/>
          <a:stretch>
            <a:fillRect/>
          </a:stretch>
        </p:blipFill>
        <p:spPr>
          <a:xfrm>
            <a:off x="5454501" y="2562445"/>
            <a:ext cx="5401341" cy="3476847"/>
          </a:xfrm>
          <a:prstGeom prst="rect"/>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8" name="TextBox 2"/>
          <p:cNvSpPr txBox="1"/>
          <p:nvPr/>
        </p:nvSpPr>
        <p:spPr>
          <a:xfrm>
            <a:off x="493527" y="570038"/>
            <a:ext cx="10885968" cy="6370975"/>
          </a:xfrm>
          <a:prstGeom prst="rect"/>
          <a:noFill/>
        </p:spPr>
        <p:txBody>
          <a:bodyPr wrap="square">
            <a:spAutoFit/>
          </a:bodyPr>
          <a:p>
            <a:pPr indent="-514350" marL="514350">
              <a:buFont typeface="+mj-lt"/>
              <a:buAutoNum type="romanUcPeriod"/>
            </a:pPr>
            <a:r>
              <a:rPr b="1" dirty="0" sz="2400" lang="en-US">
                <a:latin typeface="Sitka Display" panose="02000505000000020004" pitchFamily="2" charset="0"/>
              </a:rPr>
              <a:t>Programming Language: </a:t>
            </a:r>
            <a:r>
              <a:rPr dirty="0" sz="2400" lang="en-US">
                <a:latin typeface="Sitka Display" panose="02000505000000020004" pitchFamily="2" charset="0"/>
              </a:rPr>
              <a:t>Python for its versatility, ease of use, and availability of libraries like </a:t>
            </a:r>
            <a:r>
              <a:rPr dirty="0" sz="2400" lang="en-US" err="1">
                <a:latin typeface="Sitka Display" panose="02000505000000020004" pitchFamily="2" charset="0"/>
              </a:rPr>
              <a:t>pyput</a:t>
            </a:r>
            <a:r>
              <a:rPr dirty="0" sz="2400" lang="en-US">
                <a:latin typeface="Sitka Display" panose="02000505000000020004" pitchFamily="2" charset="0"/>
              </a:rPr>
              <a:t> for keyboard monitoring.</a:t>
            </a:r>
          </a:p>
          <a:p>
            <a:pPr indent="-514350" marL="514350">
              <a:buFont typeface="+mj-lt"/>
              <a:buAutoNum type="romanUcPeriod"/>
            </a:pPr>
            <a:endParaRPr dirty="0" sz="2400" lang="en-US">
              <a:latin typeface="Sitka Display" panose="02000505000000020004" pitchFamily="2" charset="0"/>
            </a:endParaRPr>
          </a:p>
          <a:p>
            <a:pPr indent="-514350" marL="514350">
              <a:buFont typeface="+mj-lt"/>
              <a:buAutoNum type="romanUcPeriod"/>
            </a:pPr>
            <a:r>
              <a:rPr b="1" dirty="0" sz="2400" lang="en-US">
                <a:latin typeface="Sitka Display" panose="02000505000000020004" pitchFamily="2" charset="0"/>
              </a:rPr>
              <a:t>Data Storage: </a:t>
            </a:r>
            <a:r>
              <a:rPr dirty="0" sz="2400" lang="en-US">
                <a:latin typeface="Sitka Display" panose="02000505000000020004" pitchFamily="2" charset="0"/>
              </a:rPr>
              <a:t>SQLite for its lightweight nature and ease of integration, providing a secure storage solution for logged keystrokes.</a:t>
            </a:r>
          </a:p>
          <a:p>
            <a:pPr indent="-514350" marL="514350">
              <a:buFont typeface="+mj-lt"/>
              <a:buAutoNum type="romanUcPeriod"/>
            </a:pPr>
            <a:endParaRPr dirty="0" sz="2400" lang="en-US">
              <a:latin typeface="Sitka Display" panose="02000505000000020004" pitchFamily="2" charset="0"/>
            </a:endParaRPr>
          </a:p>
          <a:p>
            <a:pPr indent="-514350" marL="514350">
              <a:buFont typeface="+mj-lt"/>
              <a:buAutoNum type="romanUcPeriod"/>
            </a:pPr>
            <a:r>
              <a:rPr b="1" dirty="0" sz="2400" lang="en-US">
                <a:latin typeface="Sitka Display" panose="02000505000000020004" pitchFamily="2" charset="0"/>
              </a:rPr>
              <a:t>Cross-Platform Compatibility: </a:t>
            </a:r>
            <a:r>
              <a:rPr dirty="0" sz="2400" lang="en-US">
                <a:latin typeface="Sitka Display" panose="02000505000000020004" pitchFamily="2" charset="0"/>
              </a:rPr>
              <a:t>Utilize platform-independent libraries and frameworks to ensure seamless operation across Windows, macOS, and Linux environments.</a:t>
            </a:r>
          </a:p>
          <a:p>
            <a:pPr indent="-514350" marL="514350">
              <a:buFont typeface="+mj-lt"/>
              <a:buAutoNum type="romanUcPeriod"/>
            </a:pPr>
            <a:endParaRPr dirty="0" sz="2400" lang="en-US">
              <a:latin typeface="Sitka Display" panose="02000505000000020004" pitchFamily="2" charset="0"/>
            </a:endParaRPr>
          </a:p>
          <a:p>
            <a:pPr indent="-514350" marL="514350">
              <a:buFont typeface="+mj-lt"/>
              <a:buAutoNum type="romanUcPeriod"/>
            </a:pPr>
            <a:r>
              <a:rPr b="1" dirty="0" sz="2400" lang="en-US">
                <a:latin typeface="Sitka Display" panose="02000505000000020004" pitchFamily="2" charset="0"/>
              </a:rPr>
              <a:t>Security: </a:t>
            </a:r>
            <a:r>
              <a:rPr dirty="0" sz="2400" lang="en-US">
                <a:latin typeface="Sitka Display" panose="02000505000000020004" pitchFamily="2" charset="0"/>
              </a:rPr>
              <a:t>Implement encryption using Python's built-in cryptography library to securely store logged data and adhere to privacy standards.</a:t>
            </a:r>
          </a:p>
          <a:p>
            <a:pPr indent="-514350" marL="514350">
              <a:buFont typeface="+mj-lt"/>
              <a:buAutoNum type="romanUcPeriod"/>
            </a:pPr>
            <a:endParaRPr dirty="0" sz="2400" lang="en-US">
              <a:latin typeface="Sitka Display" panose="02000505000000020004" pitchFamily="2" charset="0"/>
            </a:endParaRPr>
          </a:p>
          <a:p>
            <a:pPr indent="-514350" marL="514350">
              <a:buFont typeface="+mj-lt"/>
              <a:buAutoNum type="romanUcPeriod"/>
            </a:pPr>
            <a:r>
              <a:rPr b="1" dirty="0" sz="2400" lang="en-US">
                <a:latin typeface="Sitka Display" panose="02000505000000020004" pitchFamily="2" charset="0"/>
              </a:rPr>
              <a:t>Documentation: </a:t>
            </a:r>
            <a:r>
              <a:rPr dirty="0" sz="2400" lang="en-US">
                <a:latin typeface="Sitka Display" panose="02000505000000020004" pitchFamily="2" charset="0"/>
              </a:rPr>
              <a:t>Create detailed documentation using Markdown or </a:t>
            </a:r>
            <a:r>
              <a:rPr dirty="0" sz="2400" lang="en-US" err="1">
                <a:latin typeface="Sitka Display" panose="02000505000000020004" pitchFamily="2" charset="0"/>
              </a:rPr>
              <a:t>reStructuredText</a:t>
            </a:r>
            <a:r>
              <a:rPr dirty="0" sz="2400" lang="en-US">
                <a:latin typeface="Sitka Display" panose="02000505000000020004" pitchFamily="2" charset="0"/>
              </a:rPr>
              <a:t>, covering installation, configuration, usage guidelines, legal compliance, and ethical considerations to ensure clarity and compliance with relevant regulations.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09" name="Title 1"/>
          <p:cNvSpPr>
            <a:spLocks noGrp="1"/>
          </p:cNvSpPr>
          <p:nvPr>
            <p:ph type="title"/>
          </p:nvPr>
        </p:nvSpPr>
        <p:spPr/>
        <p:txBody>
          <a:bodyPr/>
          <a:p>
            <a:r>
              <a:rPr dirty="0" lang="en-US"/>
              <a:t>EXAMPLE:</a:t>
            </a:r>
            <a:endParaRPr dirty="0" lang="en-IN"/>
          </a:p>
        </p:txBody>
      </p:sp>
      <p:pic>
        <p:nvPicPr>
          <p:cNvPr id="2097157" name="Content Placeholder 6"/>
          <p:cNvPicPr>
            <a:picLocks noChangeAspect="1" noGrp="1"/>
          </p:cNvPicPr>
          <p:nvPr>
            <p:ph idx="1"/>
          </p:nvPr>
        </p:nvPicPr>
        <p:blipFill>
          <a:blip xmlns:r="http://schemas.openxmlformats.org/officeDocument/2006/relationships" r:embed="rId1"/>
          <a:stretch>
            <a:fillRect/>
          </a:stretch>
        </p:blipFill>
        <p:spPr>
          <a:xfrm>
            <a:off x="1871189" y="1312382"/>
            <a:ext cx="8449622" cy="5173479"/>
          </a:xfrm>
          <a:prstGeom prst="rect"/>
          <a:ln w="38100" cap="sq">
            <a:solidFill>
              <a:srgbClr val="000000"/>
            </a:solidFill>
            <a:prstDash val="solid"/>
            <a:miter lim="800000"/>
          </a:ln>
          <a:effectLst>
            <a:outerShdw algn="tl" blurRad="50800" dir="2700000" dist="38100" rotWithShape="0">
              <a:srgbClr val="000000">
                <a:alpha val="43000"/>
              </a:srgbClr>
            </a:outerShdw>
          </a:effectLst>
        </p:spPr>
      </p:pic>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Admin</cp:lastModifiedBy>
  <dcterms:created xsi:type="dcterms:W3CDTF">2021-05-25T18:50:10Z</dcterms:created>
  <dcterms:modified xsi:type="dcterms:W3CDTF">2024-04-02T05:20:18Z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9744ee3b8049485ea03b0d31f73a504e</vt:lpwstr>
  </property>
</Properties>
</file>