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87" r:id="rId2"/>
  </p:sldMasterIdLst>
  <p:notesMasterIdLst>
    <p:notesMasterId r:id="rId38"/>
  </p:notesMasterIdLst>
  <p:sldIdLst>
    <p:sldId id="430" r:id="rId3"/>
    <p:sldId id="574" r:id="rId4"/>
    <p:sldId id="424" r:id="rId5"/>
    <p:sldId id="505" r:id="rId6"/>
    <p:sldId id="575" r:id="rId7"/>
    <p:sldId id="638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99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642" r:id="rId26"/>
    <p:sldId id="643" r:id="rId27"/>
    <p:sldId id="644" r:id="rId28"/>
    <p:sldId id="645" r:id="rId29"/>
    <p:sldId id="646" r:id="rId30"/>
    <p:sldId id="647" r:id="rId31"/>
    <p:sldId id="649" r:id="rId32"/>
    <p:sldId id="648" r:id="rId33"/>
    <p:sldId id="650" r:id="rId34"/>
    <p:sldId id="651" r:id="rId35"/>
    <p:sldId id="652" r:id="rId36"/>
    <p:sldId id="653" r:id="rId37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36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4" Type="http://schemas.openxmlformats.org/officeDocument/2006/relationships/image" Target="../media/image9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4" Type="http://schemas.openxmlformats.org/officeDocument/2006/relationships/image" Target="../media/image12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E3B803-1AA5-4444-80C6-E1ED575F1956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9246D5-D797-6F47-BAC7-D0014C688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u-HU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957A91-2238-0E4E-9633-A6693B117833}" type="slidenum">
              <a:rPr lang="en-US" smtClean="0"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7B68-DF4A-4344-8342-92A8DF7560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reality</a:t>
            </a:r>
            <a:r>
              <a:rPr lang="en-US" baseline="0" dirty="0" smtClean="0"/>
              <a:t> we see significant deviations from the neutral behavior.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9246D5-D797-6F47-BAC7-D0014C688C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are interested only in SF networks, as ER network do not have hubs, and thus the problem is less acute.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2B00-AC05-9E45-915F-CAEFD7883938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3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2301-F448-F24B-84DB-5C7136CE2CAC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AD468-F881-2047-835E-ADD4E4D44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22EC7-0FA2-5C44-852F-2C69ABBEA6B2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A1A4A-F067-7C43-803D-A012D7B07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73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3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1E1F6-8EB2-8E42-B19F-69082F355E59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0288-9D25-3A45-AC8B-49D6930EA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97F-5F3C-B04B-BF7A-AAC4889578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C7F4-3B8E-8A4A-9E90-0864C89D00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97F-5F3C-B04B-BF7A-AAC4889578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C7F4-3B8E-8A4A-9E90-0864C89D00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C97F-5F3C-B04B-BF7A-AAC4889578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C7F4-3B8E-8A4A-9E90-0864C89D00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04A66-7729-594B-AF0C-68FDFCB003FD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DB814-750B-9D45-9F08-EB721A294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8602B-17E8-3346-B62B-A0FA3A5C26FA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8A97C-AA4F-654E-9D46-FE19EEEA6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A6C35-F727-FE4F-8DD2-AADE6CB721F0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32EBD-2624-E046-AD9F-8DE3D669A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ECA69-0DB5-9149-A7C8-C6196C97F182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3DE79-3751-8241-8CF0-AE3795C9A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5AE6-E29D-884C-8A72-48854541331D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6D6A-7BBB-2D44-AD35-4BA63335B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1AE13-7BD2-A74B-99E1-30433B84BE75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CD94-4161-9C40-875F-098997BC2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A01E1-7053-5944-A43F-CEF8A754E131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9D9DC-DB1B-8647-A66D-8BC490DAA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51DF-8F10-CD4B-8B2B-10A2D6455B60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9FE74-AC9A-5C4C-BBF1-A6038DA33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5B2519-230E-EB47-9E79-CA6069F782CA}" type="datetime1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C338BD-C282-7149-B5F5-625D466CF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11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FD1C97F-5F3C-B04B-BF7A-AAC4889578C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3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836C7F4-3B8E-8A4A-9E90-0864C89D00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6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9.emf"/><Relationship Id="rId3" Type="http://schemas.openxmlformats.org/officeDocument/2006/relationships/image" Target="../media/image72.emf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8.emf"/><Relationship Id="rId20" Type="http://schemas.openxmlformats.org/officeDocument/2006/relationships/image" Target="../media/image7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64.emf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8.emf"/><Relationship Id="rId14" Type="http://schemas.openxmlformats.org/officeDocument/2006/relationships/image" Target="../media/image67.emf"/><Relationship Id="rId22" Type="http://schemas.openxmlformats.org/officeDocument/2006/relationships/image" Target="../media/image7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8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9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96.jpeg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9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104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3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100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10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109.emf"/><Relationship Id="rId3" Type="http://schemas.openxmlformats.org/officeDocument/2006/relationships/image" Target="../media/image111.emf"/><Relationship Id="rId7" Type="http://schemas.openxmlformats.org/officeDocument/2006/relationships/image" Target="../media/image106.e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108.emf"/><Relationship Id="rId5" Type="http://schemas.openxmlformats.org/officeDocument/2006/relationships/image" Target="../media/image105.emf"/><Relationship Id="rId15" Type="http://schemas.openxmlformats.org/officeDocument/2006/relationships/image" Target="../media/image110.e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107.emf"/><Relationship Id="rId14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1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23.emf"/><Relationship Id="rId5" Type="http://schemas.openxmlformats.org/officeDocument/2006/relationships/image" Target="../media/image120.e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2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28.emf"/><Relationship Id="rId3" Type="http://schemas.openxmlformats.org/officeDocument/2006/relationships/image" Target="../media/image130.emf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27.emf"/><Relationship Id="rId5" Type="http://schemas.openxmlformats.org/officeDocument/2006/relationships/image" Target="../media/image124.emf"/><Relationship Id="rId15" Type="http://schemas.openxmlformats.org/officeDocument/2006/relationships/image" Target="../media/image129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9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1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5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3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5.emf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emf"/><Relationship Id="rId9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slide1_notex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0" y="3830638"/>
            <a:ext cx="9144000" cy="927100"/>
          </a:xfrm>
        </p:spPr>
        <p:txBody>
          <a:bodyPr/>
          <a:lstStyle/>
          <a:p>
            <a:pPr eaLnBrk="1" hangingPunct="1"/>
            <a:r>
              <a:rPr lang="en-US" sz="2300" b="1" dirty="0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Class 18: Degree Correlations </a:t>
            </a:r>
          </a:p>
          <a:p>
            <a:pPr eaLnBrk="1" hangingPunct="1"/>
            <a:r>
              <a:rPr lang="en-US" sz="2000" b="1" dirty="0" err="1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Assortativity</a:t>
            </a:r>
            <a:r>
              <a:rPr lang="en-US" sz="2000" b="1" dirty="0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and hierarchy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5638800" y="5179011"/>
            <a:ext cx="34290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Prof. Albert-</a:t>
            </a:r>
            <a:r>
              <a:rPr lang="en-US" sz="900" b="1" dirty="0" err="1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László</a:t>
            </a:r>
            <a:r>
              <a:rPr lang="en-US" sz="900" b="1" dirty="0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</a:t>
            </a:r>
            <a:r>
              <a:rPr lang="en-US" sz="900" b="1" dirty="0" err="1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Barabási</a:t>
            </a:r>
            <a:endParaRPr lang="en-US" sz="900" b="1" dirty="0">
              <a:solidFill>
                <a:srgbClr val="BFBFBF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  <a:p>
            <a:pPr algn="r"/>
            <a:r>
              <a:rPr lang="en-US" sz="900" b="1" dirty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Dr. Baruch </a:t>
            </a:r>
            <a:r>
              <a:rPr lang="en-US" sz="900" b="1" dirty="0" err="1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Barzel</a:t>
            </a:r>
            <a:r>
              <a:rPr lang="en-US" sz="900" b="1" dirty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, Dr. Mauro Martino</a:t>
            </a:r>
          </a:p>
          <a:p>
            <a:pPr algn="r"/>
            <a:r>
              <a:rPr lang="en-US" sz="900" b="1" dirty="0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</a:t>
            </a:r>
            <a:r>
              <a:rPr lang="en-US" sz="900" b="1" dirty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Science:</a:t>
            </a:r>
            <a:r>
              <a:rPr lang="en-US" sz="900" b="1" dirty="0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</a:t>
            </a:r>
            <a:r>
              <a:rPr lang="en-US" sz="900" b="1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Correlations </a:t>
            </a:r>
            <a:r>
              <a:rPr lang="en-US" sz="900" i="1" smtClean="0">
                <a:solidFill>
                  <a:srgbClr val="BFBFBF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rgbClr val="BFBFBF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0485" name="Subtitle 2"/>
          <p:cNvSpPr txBox="1">
            <a:spLocks/>
          </p:cNvSpPr>
          <p:nvPr/>
        </p:nvSpPr>
        <p:spPr bwMode="auto">
          <a:xfrm>
            <a:off x="0" y="4767263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sz="1500" b="1" i="1" dirty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Prof. </a:t>
            </a:r>
            <a:r>
              <a:rPr lang="en-US" sz="15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Boleslaw Szymanski</a:t>
            </a:r>
            <a:endParaRPr lang="en-US" sz="1200" i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stro_annd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688" y="-367763"/>
            <a:ext cx="4244264" cy="5492576"/>
          </a:xfrm>
          <a:prstGeom prst="rect">
            <a:avLst/>
          </a:prstGeom>
        </p:spPr>
      </p:pic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i="1" dirty="0" err="1" smtClean="0">
                <a:solidFill>
                  <a:schemeClr val="bg1"/>
                </a:solidFill>
                <a:latin typeface="Helvetica"/>
                <a:cs typeface="Helvetica"/>
              </a:rPr>
              <a:t>k</a:t>
            </a:r>
            <a:r>
              <a:rPr lang="en-US" sz="2000" b="1" i="1" baseline="-25000" dirty="0" err="1" smtClean="0">
                <a:solidFill>
                  <a:schemeClr val="bg1"/>
                </a:solidFill>
                <a:latin typeface="Helvetica"/>
                <a:cs typeface="Helvetica"/>
              </a:rPr>
              <a:t>annd</a:t>
            </a:r>
            <a:r>
              <a:rPr lang="en-US" sz="2000" b="1" i="1" dirty="0" err="1" smtClean="0">
                <a:solidFill>
                  <a:schemeClr val="bg1"/>
                </a:solidFill>
                <a:latin typeface="Helvetica"/>
                <a:cs typeface="Helvetica"/>
              </a:rPr>
              <a:t>(k</a:t>
            </a:r>
            <a:r>
              <a:rPr lang="en-US" sz="2000" b="1" i="1" dirty="0" smtClean="0">
                <a:solidFill>
                  <a:schemeClr val="bg1"/>
                </a:solidFill>
                <a:latin typeface="Helvetica"/>
                <a:cs typeface="Helvetica"/>
              </a:rPr>
              <a:t>) 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FOR REAL NETWORKS</a:t>
            </a:r>
            <a:r>
              <a:rPr lang="en-US" sz="2000" b="1" i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endParaRPr lang="en-US" sz="2000" b="1" dirty="0">
              <a:solidFill>
                <a:schemeClr val="bg1"/>
              </a:solidFill>
              <a:latin typeface="Helvetica"/>
              <a:ea typeface="Helvetica" pitchFamily="-111" charset="0"/>
              <a:cs typeface="Helvetica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pic>
        <p:nvPicPr>
          <p:cNvPr id="5" name="Picture 4" descr="yeast_annd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99383" y="-359296"/>
            <a:ext cx="4244264" cy="5492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6127" y="4162104"/>
            <a:ext cx="3498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Astrophysics co-authorship network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6550" y="4162104"/>
            <a:ext cx="153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Yeast PPI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481" y="4672639"/>
            <a:ext cx="188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Assortative</a:t>
            </a:r>
            <a:endParaRPr lang="en-US" sz="1600" b="1" dirty="0" smtClean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5497" y="4672639"/>
            <a:ext cx="1864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Disassortative</a:t>
            </a:r>
            <a:endParaRPr lang="en-US" sz="1600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u="sng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A</a:t>
            </a:r>
            <a:r>
              <a:rPr lang="en-US" sz="20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verage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</a:t>
            </a:r>
            <a:r>
              <a:rPr lang="en-US" sz="2000" b="1" u="sng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</a:t>
            </a:r>
            <a:r>
              <a:rPr lang="en-US" sz="20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ext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</a:t>
            </a:r>
            <a:r>
              <a:rPr lang="en-US" sz="2000" b="1" u="sng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</a:t>
            </a:r>
            <a:r>
              <a:rPr lang="en-US" sz="20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eighbor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</a:t>
            </a:r>
            <a:r>
              <a:rPr lang="en-US" sz="2000" b="1" u="sng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d</a:t>
            </a:r>
            <a:r>
              <a:rPr lang="en-US" sz="20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egree</a:t>
            </a:r>
            <a:endParaRPr lang="en-US" sz="2000" b="1" i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17" y="5262179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R. Pastor-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Satorras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A.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Vázquez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A.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Vespignani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Phys. Rev. E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65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066130 (2001)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236879" y="2216048"/>
            <a:ext cx="7441408" cy="915987"/>
            <a:chOff x="756886" y="2521190"/>
            <a:chExt cx="7441408" cy="915987"/>
          </a:xfrm>
        </p:grpSpPr>
        <p:sp>
          <p:nvSpPr>
            <p:cNvPr id="7" name="TextBox 6"/>
            <p:cNvSpPr txBox="1"/>
            <p:nvPr/>
          </p:nvSpPr>
          <p:spPr>
            <a:xfrm>
              <a:off x="756886" y="2865161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/>
                  <a:cs typeface="Helvetica"/>
                </a:rPr>
                <a:t>constraint: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168525" y="2521190"/>
            <a:ext cx="2741613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87" name="Equation" r:id="rId3" imgW="1841500" imgH="355600" progId="Equation.3">
                    <p:embed/>
                  </p:oleObj>
                </mc:Choice>
                <mc:Fallback>
                  <p:oleObj name="Equation" r:id="rId3" imgW="1841500" imgH="355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525" y="2521190"/>
                          <a:ext cx="2741613" cy="528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509486" y="3049827"/>
            <a:ext cx="175577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88" name="Equation" r:id="rId5" imgW="1092200" imgH="241300" progId="Equation.3">
                    <p:embed/>
                  </p:oleObj>
                </mc:Choice>
                <mc:Fallback>
                  <p:oleObj name="Equation" r:id="rId5" imgW="1092200" imgH="2413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486" y="3049827"/>
                          <a:ext cx="1755775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>
              <a:off x="5105400" y="3048239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67211" y="2725073"/>
              <a:ext cx="193108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Helvetica"/>
                  <a:cs typeface="Helvetica"/>
                </a:rPr>
                <a:t>k</a:t>
              </a:r>
              <a:r>
                <a:rPr lang="en-US" sz="1600" i="1" baseline="-25000" dirty="0" smtClean="0">
                  <a:latin typeface="Helvetica"/>
                  <a:cs typeface="Helvetica"/>
                </a:rPr>
                <a:t>max</a:t>
              </a:r>
              <a:r>
                <a:rPr lang="en-US" sz="1600" i="1" dirty="0" smtClean="0">
                  <a:latin typeface="Helvetica"/>
                  <a:cs typeface="Helvetica"/>
                </a:rPr>
                <a:t>-1</a:t>
              </a:r>
              <a:r>
                <a:rPr lang="en-US" sz="1600" dirty="0" smtClean="0">
                  <a:latin typeface="Helvetica"/>
                  <a:cs typeface="Helvetica"/>
                </a:rPr>
                <a:t> independent</a:t>
              </a:r>
            </a:p>
            <a:p>
              <a:pPr algn="ctr"/>
              <a:r>
                <a:rPr lang="en-US" sz="1600" dirty="0" smtClean="0">
                  <a:latin typeface="Helvetica"/>
                  <a:cs typeface="Helvetica"/>
                </a:rPr>
                <a:t>elements</a:t>
              </a:r>
              <a:endParaRPr lang="en-US" sz="1600" dirty="0">
                <a:latin typeface="Helvetica"/>
                <a:cs typeface="Helvetic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6884" y="1153129"/>
            <a:ext cx="3505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i="1" baseline="-25000" dirty="0" err="1" smtClean="0">
                <a:latin typeface="Helvetica"/>
                <a:cs typeface="Helvetica"/>
              </a:rPr>
              <a:t>annd</a:t>
            </a:r>
            <a:r>
              <a:rPr lang="en-US" sz="1600" i="1" dirty="0" err="1" smtClean="0">
                <a:latin typeface="Helvetica"/>
                <a:cs typeface="Helvetica"/>
              </a:rPr>
              <a:t>(k</a:t>
            </a:r>
            <a:r>
              <a:rPr lang="en-US" sz="1600" i="1" dirty="0" smtClean="0">
                <a:latin typeface="Helvetica"/>
                <a:cs typeface="Helvetica"/>
              </a:rPr>
              <a:t>)</a:t>
            </a:r>
            <a:r>
              <a:rPr lang="en-US" sz="1600" dirty="0" smtClean="0">
                <a:latin typeface="Helvetica"/>
                <a:cs typeface="Helvetica"/>
              </a:rPr>
              <a:t>: average degree of the first neighbors of nodes with degree </a:t>
            </a:r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.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881" y="3742273"/>
            <a:ext cx="725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 smtClean="0">
                <a:solidFill>
                  <a:srgbClr val="FF0000"/>
                </a:solidFill>
                <a:latin typeface="Helvetica"/>
                <a:cs typeface="Helvetica"/>
              </a:rPr>
              <a:t>k</a:t>
            </a:r>
            <a:r>
              <a:rPr lang="en-US" sz="1600" b="1" i="1" baseline="-25000" dirty="0" err="1" smtClean="0">
                <a:solidFill>
                  <a:srgbClr val="FF0000"/>
                </a:solidFill>
                <a:latin typeface="Helvetica"/>
                <a:cs typeface="Helvetica"/>
              </a:rPr>
              <a:t>annd</a:t>
            </a:r>
            <a:r>
              <a:rPr lang="en-US" sz="1600" b="1" i="1" dirty="0" err="1" smtClean="0">
                <a:solidFill>
                  <a:srgbClr val="FF0000"/>
                </a:solidFill>
                <a:latin typeface="Helvetica"/>
                <a:cs typeface="Helvetica"/>
              </a:rPr>
              <a:t>(k</a:t>
            </a:r>
            <a:r>
              <a:rPr lang="en-US" sz="1600" b="1" i="1" dirty="0" smtClean="0">
                <a:solidFill>
                  <a:srgbClr val="FF0000"/>
                </a:solidFill>
                <a:latin typeface="Helvetica"/>
                <a:cs typeface="Helvetica"/>
              </a:rPr>
              <a:t>)</a:t>
            </a:r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 is a </a:t>
            </a:r>
            <a:r>
              <a:rPr lang="en-US" sz="1600" b="1" i="1" dirty="0" err="1" smtClean="0">
                <a:solidFill>
                  <a:srgbClr val="FF0000"/>
                </a:solidFill>
                <a:latin typeface="Helvetica"/>
                <a:cs typeface="Helvetica"/>
              </a:rPr>
              <a:t>k</a:t>
            </a:r>
            <a:r>
              <a:rPr lang="en-US" sz="1600" b="1" i="1" dirty="0" smtClean="0">
                <a:solidFill>
                  <a:srgbClr val="FF0000"/>
                </a:solidFill>
                <a:latin typeface="Helvetica"/>
                <a:cs typeface="Helvetica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dependent function, hence it has much fewer parameters,</a:t>
            </a:r>
          </a:p>
          <a:p>
            <a:endParaRPr lang="en-US" sz="1600" b="1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and it is easier to interpret/read.</a:t>
            </a:r>
            <a:endParaRPr lang="en-US" sz="1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PEARSON CORRELATION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438004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M. E. J. Newman, Phys. Rev. </a:t>
            </a:r>
            <a:r>
              <a:rPr lang="en-US" sz="1200" dirty="0" err="1" smtClean="0">
                <a:latin typeface="Helvetica"/>
                <a:cs typeface="Helvetica"/>
              </a:rPr>
              <a:t>Lett</a:t>
            </a:r>
            <a:r>
              <a:rPr lang="en-US" sz="1200" dirty="0" smtClean="0">
                <a:latin typeface="Helvetica"/>
                <a:cs typeface="Helvetica"/>
              </a:rPr>
              <a:t>. </a:t>
            </a:r>
            <a:r>
              <a:rPr lang="en-US" sz="1200" b="1" dirty="0" smtClean="0">
                <a:latin typeface="Helvetica"/>
                <a:cs typeface="Helvetica"/>
              </a:rPr>
              <a:t>89,</a:t>
            </a:r>
            <a:r>
              <a:rPr lang="en-US" sz="1200" dirty="0" smtClean="0">
                <a:latin typeface="Helvetica"/>
                <a:cs typeface="Helvetica"/>
              </a:rPr>
              <a:t> 208701 (2002)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497" y="3638955"/>
            <a:ext cx="146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normalization</a:t>
            </a:r>
            <a:r>
              <a:rPr lang="en-US" sz="1600" dirty="0" smtClean="0">
                <a:latin typeface="Helvetica"/>
                <a:cs typeface="Helvetica"/>
              </a:rPr>
              <a:t>: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14071" y="3638955"/>
          <a:ext cx="39497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1" name="Equation" r:id="rId3" imgW="2857500" imgH="368300" progId="Equation.3">
                  <p:embed/>
                </p:oleObj>
              </mc:Choice>
              <mc:Fallback>
                <p:oleObj name="Equation" r:id="rId3" imgW="28575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071" y="3638955"/>
                        <a:ext cx="39497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38145" y="4545277"/>
          <a:ext cx="931863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2" name="Equation" r:id="rId5" imgW="596900" imgH="127000" progId="Equation.3">
                  <p:embed/>
                </p:oleObj>
              </mc:Choice>
              <mc:Fallback>
                <p:oleObj name="Equation" r:id="rId5" imgW="596900" imgH="127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145" y="4545277"/>
                        <a:ext cx="931863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7488" y="684041"/>
            <a:ext cx="8686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If there are degree correlations, </a:t>
            </a:r>
            <a:r>
              <a:rPr lang="en-US" sz="1600" i="1" dirty="0" err="1" smtClean="0">
                <a:latin typeface="Helvetica"/>
                <a:cs typeface="Helvetica"/>
              </a:rPr>
              <a:t>e</a:t>
            </a:r>
            <a:r>
              <a:rPr lang="en-US" sz="1600" i="1" baseline="-25000" dirty="0" err="1" smtClean="0">
                <a:latin typeface="Helvetica"/>
                <a:cs typeface="Helvetica"/>
              </a:rPr>
              <a:t>jk</a:t>
            </a:r>
            <a:r>
              <a:rPr lang="en-US" sz="1600" dirty="0" smtClean="0">
                <a:latin typeface="Helvetica"/>
                <a:cs typeface="Helvetica"/>
              </a:rPr>
              <a:t> will differ from </a:t>
            </a:r>
            <a:r>
              <a:rPr lang="en-US" sz="1600" dirty="0" err="1" smtClean="0">
                <a:latin typeface="Helvetica"/>
                <a:cs typeface="Helvetica"/>
              </a:rPr>
              <a:t>q</a:t>
            </a:r>
            <a:r>
              <a:rPr lang="en-US" sz="1600" baseline="-25000" dirty="0" err="1" smtClean="0">
                <a:latin typeface="Helvetica"/>
                <a:cs typeface="Helvetica"/>
              </a:rPr>
              <a:t>j</a:t>
            </a:r>
            <a:r>
              <a:rPr lang="en-US" sz="1600" dirty="0" err="1" smtClean="0">
                <a:latin typeface="Helvetica"/>
                <a:cs typeface="Helvetica"/>
              </a:rPr>
              <a:t>q</a:t>
            </a:r>
            <a:r>
              <a:rPr lang="en-US" sz="1600" baseline="-25000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. The magnitude of the correlation is captured by &lt;</a:t>
            </a:r>
            <a:r>
              <a:rPr lang="en-US" sz="1600" dirty="0" err="1" smtClean="0">
                <a:latin typeface="Helvetica"/>
                <a:cs typeface="Helvetica"/>
              </a:rPr>
              <a:t>jk</a:t>
            </a:r>
            <a:r>
              <a:rPr lang="en-US" sz="1600" dirty="0" smtClean="0">
                <a:latin typeface="Helvetica"/>
                <a:cs typeface="Helvetica"/>
              </a:rPr>
              <a:t>&gt;-&lt;</a:t>
            </a:r>
            <a:r>
              <a:rPr lang="en-US" sz="1600" dirty="0" err="1" smtClean="0">
                <a:latin typeface="Helvetica"/>
                <a:cs typeface="Helvetica"/>
              </a:rPr>
              <a:t>j</a:t>
            </a:r>
            <a:r>
              <a:rPr lang="en-US" sz="1600" dirty="0" smtClean="0">
                <a:latin typeface="Helvetica"/>
                <a:cs typeface="Helvetica"/>
              </a:rPr>
              <a:t>&gt;&lt;</a:t>
            </a:r>
            <a:r>
              <a:rPr lang="en-US" sz="1600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&gt; difference, which is: 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538131" y="1268817"/>
          <a:ext cx="142159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3" name="Equation" r:id="rId7" imgW="1016000" imgH="368300" progId="Equation.3">
                  <p:embed/>
                </p:oleObj>
              </mc:Choice>
              <mc:Fallback>
                <p:oleObj name="Equation" r:id="rId7" imgW="1016000" imgH="368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131" y="1268817"/>
                        <a:ext cx="142159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17501" y="1599722"/>
            <a:ext cx="39189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>
                <a:latin typeface="Helvetica"/>
                <a:cs typeface="Helvetica"/>
              </a:rPr>
              <a:t>&lt;</a:t>
            </a:r>
            <a:r>
              <a:rPr lang="en-US" sz="1600" u="sng" dirty="0" err="1" smtClean="0">
                <a:latin typeface="Helvetica"/>
                <a:cs typeface="Helvetica"/>
              </a:rPr>
              <a:t>jk</a:t>
            </a:r>
            <a:r>
              <a:rPr lang="en-US" sz="1600" u="sng" dirty="0" smtClean="0">
                <a:latin typeface="Helvetica"/>
                <a:cs typeface="Helvetica"/>
              </a:rPr>
              <a:t>&gt;-&lt;</a:t>
            </a:r>
            <a:r>
              <a:rPr lang="en-US" sz="1600" u="sng" dirty="0" err="1" smtClean="0">
                <a:latin typeface="Helvetica"/>
                <a:cs typeface="Helvetica"/>
              </a:rPr>
              <a:t>j</a:t>
            </a:r>
            <a:r>
              <a:rPr lang="en-US" sz="1600" u="sng" dirty="0" smtClean="0">
                <a:latin typeface="Helvetica"/>
                <a:cs typeface="Helvetica"/>
              </a:rPr>
              <a:t>&gt;&lt;</a:t>
            </a:r>
            <a:r>
              <a:rPr lang="en-US" sz="1600" u="sng" dirty="0" err="1" smtClean="0">
                <a:latin typeface="Helvetica"/>
                <a:cs typeface="Helvetica"/>
              </a:rPr>
              <a:t>k</a:t>
            </a:r>
            <a:r>
              <a:rPr lang="en-US" sz="1600" u="sng" dirty="0" smtClean="0">
                <a:latin typeface="Helvetica"/>
                <a:cs typeface="Helvetica"/>
              </a:rPr>
              <a:t>&gt; is expected to be: </a:t>
            </a:r>
          </a:p>
          <a:p>
            <a:r>
              <a:rPr lang="en-US" sz="1600" i="1" dirty="0" smtClean="0">
                <a:latin typeface="Helvetica"/>
                <a:cs typeface="Helvetica"/>
              </a:rPr>
              <a:t>	positive </a:t>
            </a:r>
            <a:r>
              <a:rPr lang="en-US" sz="1600" dirty="0" smtClean="0">
                <a:latin typeface="Helvetica"/>
                <a:cs typeface="Helvetica"/>
              </a:rPr>
              <a:t>for </a:t>
            </a:r>
            <a:r>
              <a:rPr lang="en-US" sz="1600" i="1" dirty="0" err="1" smtClean="0">
                <a:solidFill>
                  <a:srgbClr val="800000"/>
                </a:solidFill>
                <a:latin typeface="Helvetica"/>
                <a:cs typeface="Helvetica"/>
              </a:rPr>
              <a:t>assortative</a:t>
            </a:r>
            <a:r>
              <a:rPr lang="en-US" sz="1600" i="1" dirty="0" smtClean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networks, </a:t>
            </a:r>
          </a:p>
          <a:p>
            <a:r>
              <a:rPr lang="en-US" sz="1600" i="1" dirty="0" smtClean="0">
                <a:latin typeface="Helvetica"/>
                <a:cs typeface="Helvetica"/>
              </a:rPr>
              <a:t>	zero </a:t>
            </a:r>
            <a:r>
              <a:rPr lang="en-US" sz="1600" dirty="0" smtClean="0">
                <a:latin typeface="Helvetica"/>
                <a:cs typeface="Helvetica"/>
              </a:rPr>
              <a:t>for </a:t>
            </a:r>
            <a:r>
              <a:rPr lang="en-US" sz="1600" i="1" dirty="0" smtClean="0">
                <a:solidFill>
                  <a:srgbClr val="800000"/>
                </a:solidFill>
                <a:latin typeface="Helvetica"/>
                <a:cs typeface="Helvetica"/>
              </a:rPr>
              <a:t>neutral</a:t>
            </a:r>
            <a:r>
              <a:rPr lang="en-US" sz="1600" i="1" dirty="0" smtClean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networks,</a:t>
            </a:r>
          </a:p>
          <a:p>
            <a:r>
              <a:rPr lang="en-US" sz="1600" i="1" dirty="0" smtClean="0">
                <a:latin typeface="Helvetica"/>
                <a:cs typeface="Helvetica"/>
              </a:rPr>
              <a:t>	negative </a:t>
            </a:r>
            <a:r>
              <a:rPr lang="en-US" sz="1600" dirty="0" smtClean="0">
                <a:latin typeface="Helvetica"/>
                <a:cs typeface="Helvetica"/>
              </a:rPr>
              <a:t>for </a:t>
            </a:r>
            <a:r>
              <a:rPr lang="en-US" sz="1600" i="1" dirty="0" err="1" smtClean="0">
                <a:solidFill>
                  <a:srgbClr val="800000"/>
                </a:solidFill>
                <a:latin typeface="Helvetica"/>
                <a:cs typeface="Helvetica"/>
              </a:rPr>
              <a:t>dissasortative</a:t>
            </a:r>
            <a:r>
              <a:rPr lang="en-US" sz="1600" i="1" dirty="0" smtClean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networks 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488" y="2787715"/>
            <a:ext cx="838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To compare different networks, we should normalize it with its maximum value; the maximum is reached for a </a:t>
            </a:r>
            <a:r>
              <a:rPr lang="en-US" sz="1600" i="1" dirty="0" smtClean="0">
                <a:latin typeface="Helvetica"/>
                <a:cs typeface="Helvetica"/>
              </a:rPr>
              <a:t>perfectly </a:t>
            </a:r>
            <a:r>
              <a:rPr lang="en-US" sz="1600" i="1" dirty="0" err="1" smtClean="0">
                <a:latin typeface="Helvetica"/>
                <a:cs typeface="Helvetica"/>
              </a:rPr>
              <a:t>assortative</a:t>
            </a:r>
            <a:r>
              <a:rPr lang="en-US" sz="1600" i="1" dirty="0" smtClean="0">
                <a:latin typeface="Helvetica"/>
                <a:cs typeface="Helvetica"/>
              </a:rPr>
              <a:t> network</a:t>
            </a:r>
            <a:r>
              <a:rPr lang="en-US" sz="1600" dirty="0" smtClean="0">
                <a:latin typeface="Helvetica"/>
                <a:cs typeface="Helvetica"/>
              </a:rPr>
              <a:t>, i.e. </a:t>
            </a:r>
            <a:r>
              <a:rPr lang="en-US" sz="1600" i="1" dirty="0" err="1" smtClean="0">
                <a:latin typeface="Helvetica"/>
                <a:cs typeface="Helvetica"/>
              </a:rPr>
              <a:t>e</a:t>
            </a:r>
            <a:r>
              <a:rPr lang="en-US" sz="1600" i="1" baseline="-25000" dirty="0" err="1" smtClean="0">
                <a:latin typeface="Helvetica"/>
                <a:cs typeface="Helvetica"/>
              </a:rPr>
              <a:t>jk</a:t>
            </a:r>
            <a:r>
              <a:rPr lang="en-US" sz="1600" i="1" dirty="0" smtClean="0">
                <a:latin typeface="Helvetica"/>
                <a:cs typeface="Helvetica"/>
              </a:rPr>
              <a:t>=</a:t>
            </a:r>
            <a:r>
              <a:rPr lang="en-US" sz="1600" i="1" dirty="0" err="1" smtClean="0">
                <a:latin typeface="Helvetica"/>
                <a:cs typeface="Helvetica"/>
              </a:rPr>
              <a:t>q</a:t>
            </a:r>
            <a:r>
              <a:rPr lang="en-US" sz="1600" i="1" baseline="-25000" dirty="0" err="1" smtClean="0">
                <a:latin typeface="Helvetica"/>
                <a:cs typeface="Helvetica"/>
              </a:rPr>
              <a:t>k</a:t>
            </a:r>
            <a:r>
              <a:rPr lang="en-US" sz="1600" i="1" dirty="0" err="1" smtClean="0">
                <a:latin typeface="Helvetica"/>
                <a:cs typeface="Helvetica"/>
              </a:rPr>
              <a:t>δ</a:t>
            </a:r>
            <a:r>
              <a:rPr lang="en-US" sz="1600" i="1" baseline="-25000" dirty="0" err="1" smtClean="0">
                <a:latin typeface="Helvetica"/>
                <a:cs typeface="Helvetica"/>
              </a:rPr>
              <a:t>jk</a:t>
            </a:r>
            <a:r>
              <a:rPr lang="en-US" sz="1600" dirty="0" smtClean="0">
                <a:latin typeface="Helvetica"/>
                <a:cs typeface="Helvetica"/>
              </a:rPr>
              <a:t> 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2202723" y="4168082"/>
          <a:ext cx="2055729" cy="92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4" name="Equation" r:id="rId9" imgW="1270000" imgH="571500" progId="Equation.3">
                  <p:embed/>
                </p:oleObj>
              </mc:Choice>
              <mc:Fallback>
                <p:oleObj name="Equation" r:id="rId9" imgW="1270000" imgH="571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723" y="4168082"/>
                        <a:ext cx="2055729" cy="924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5"/>
          <p:cNvGrpSpPr/>
          <p:nvPr/>
        </p:nvGrpSpPr>
        <p:grpSpPr>
          <a:xfrm>
            <a:off x="6093888" y="4124933"/>
            <a:ext cx="2505605" cy="923330"/>
            <a:chOff x="542395" y="4246563"/>
            <a:chExt cx="2505605" cy="923330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546099" y="4337579"/>
            <a:ext cx="5016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55" name="Equation" r:id="rId11" imgW="317500" imgH="127000" progId="Equation.3">
                    <p:embed/>
                  </p:oleObj>
                </mc:Choice>
                <mc:Fallback>
                  <p:oleObj name="Equation" r:id="rId11" imgW="317500" imgH="1270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099" y="4337579"/>
                          <a:ext cx="501650" cy="200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292013" y="4246563"/>
              <a:ext cx="17559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800000"/>
                  </a:solidFill>
                  <a:latin typeface="Helvetica"/>
                  <a:cs typeface="Helvetica"/>
                </a:rPr>
                <a:t>disassortative</a:t>
              </a:r>
              <a:endParaRPr lang="en-US" i="1" dirty="0" smtClean="0">
                <a:solidFill>
                  <a:srgbClr val="800000"/>
                </a:solidFill>
                <a:latin typeface="Helvetica"/>
                <a:cs typeface="Helvetica"/>
              </a:endParaRPr>
            </a:p>
            <a:p>
              <a:r>
                <a:rPr lang="en-US" i="1" dirty="0" smtClean="0">
                  <a:solidFill>
                    <a:srgbClr val="800000"/>
                  </a:solidFill>
                  <a:latin typeface="Helvetica"/>
                  <a:cs typeface="Helvetica"/>
                </a:rPr>
                <a:t>neutral</a:t>
              </a:r>
            </a:p>
            <a:p>
              <a:r>
                <a:rPr lang="en-US" i="1" dirty="0" err="1" smtClean="0">
                  <a:solidFill>
                    <a:srgbClr val="800000"/>
                  </a:solidFill>
                  <a:latin typeface="Helvetica"/>
                  <a:cs typeface="Helvetica"/>
                </a:rPr>
                <a:t>assortative</a:t>
              </a:r>
              <a:endParaRPr lang="en-US" i="1" dirty="0" smtClean="0">
                <a:solidFill>
                  <a:srgbClr val="800000"/>
                </a:solidFill>
                <a:latin typeface="Helvetica"/>
                <a:cs typeface="Helvetica"/>
              </a:endParaRPr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/>
          </p:nvGraphicFramePr>
          <p:xfrm>
            <a:off x="542395" y="4637617"/>
            <a:ext cx="522288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56" name="Equation" r:id="rId13" imgW="330200" imgH="127000" progId="Equation.3">
                    <p:embed/>
                  </p:oleObj>
                </mc:Choice>
                <mc:Fallback>
                  <p:oleObj name="Equation" r:id="rId13" imgW="330200" imgH="1270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395" y="4637617"/>
                          <a:ext cx="522288" cy="200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"/>
            <p:cNvGraphicFramePr>
              <a:graphicFrameLocks noChangeAspect="1"/>
            </p:cNvGraphicFramePr>
            <p:nvPr/>
          </p:nvGraphicFramePr>
          <p:xfrm>
            <a:off x="571500" y="4913812"/>
            <a:ext cx="5016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57" name="Equation" r:id="rId15" imgW="317500" imgH="127000" progId="Equation.3">
                    <p:embed/>
                  </p:oleObj>
                </mc:Choice>
                <mc:Fallback>
                  <p:oleObj name="Equation" r:id="rId15" imgW="317500" imgH="1270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" y="4913812"/>
                          <a:ext cx="501650" cy="200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REAL NETWORKS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302" y="714994"/>
            <a:ext cx="4981045" cy="386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60793" y="4815899"/>
            <a:ext cx="302919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Helvetica"/>
                <a:ea typeface="Arial" charset="0"/>
                <a:cs typeface="Helvetica"/>
              </a:rPr>
              <a:t>r</a:t>
            </a:r>
            <a:r>
              <a:rPr lang="en-US" sz="1600" b="1" dirty="0">
                <a:solidFill>
                  <a:srgbClr val="FF0000"/>
                </a:solidFill>
                <a:latin typeface="Helvetica"/>
                <a:ea typeface="Arial" charset="0"/>
                <a:cs typeface="Helvetica"/>
              </a:rPr>
              <a:t>&gt;0: </a:t>
            </a:r>
            <a:r>
              <a:rPr lang="en-US" sz="1600" b="1" dirty="0" err="1">
                <a:solidFill>
                  <a:srgbClr val="FF0000"/>
                </a:solidFill>
                <a:latin typeface="Helvetica"/>
                <a:ea typeface="Arial" charset="0"/>
                <a:cs typeface="Helvetica"/>
              </a:rPr>
              <a:t>assortative</a:t>
            </a:r>
            <a:r>
              <a:rPr lang="en-US" sz="1600" b="1" dirty="0">
                <a:solidFill>
                  <a:srgbClr val="FF0000"/>
                </a:solidFill>
                <a:latin typeface="Helvetica"/>
                <a:ea typeface="Arial" charset="0"/>
                <a:cs typeface="Helvetica"/>
              </a:rPr>
              <a:t> network:</a:t>
            </a:r>
          </a:p>
          <a:p>
            <a:r>
              <a:rPr lang="en-US" sz="1400" dirty="0">
                <a:latin typeface="Helvetica"/>
                <a:ea typeface="Arial" charset="0"/>
                <a:cs typeface="Helvetica"/>
              </a:rPr>
              <a:t>Hubs tend to connect to other hubs.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964494" y="4815899"/>
            <a:ext cx="31387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Helvetica"/>
                <a:ea typeface="Arial" charset="0"/>
                <a:cs typeface="Helvetica"/>
              </a:rPr>
              <a:t>r</a:t>
            </a:r>
            <a:r>
              <a:rPr lang="en-US" sz="1600" b="1" dirty="0">
                <a:solidFill>
                  <a:srgbClr val="FF0000"/>
                </a:solidFill>
                <a:latin typeface="Helvetica"/>
                <a:ea typeface="Arial" charset="0"/>
                <a:cs typeface="Helvetica"/>
              </a:rPr>
              <a:t>&lt;0: </a:t>
            </a:r>
            <a:r>
              <a:rPr lang="en-US" sz="1600" b="1" dirty="0" err="1">
                <a:solidFill>
                  <a:srgbClr val="FF0000"/>
                </a:solidFill>
                <a:latin typeface="Helvetica"/>
                <a:ea typeface="Arial" charset="0"/>
                <a:cs typeface="Helvetica"/>
              </a:rPr>
              <a:t>disassortative</a:t>
            </a:r>
            <a:r>
              <a:rPr lang="en-US" sz="1600" b="1" dirty="0">
                <a:solidFill>
                  <a:srgbClr val="FF0000"/>
                </a:solidFill>
                <a:latin typeface="Helvetica"/>
                <a:ea typeface="Arial" charset="0"/>
                <a:cs typeface="Helvetica"/>
              </a:rPr>
              <a:t> network:</a:t>
            </a:r>
          </a:p>
          <a:p>
            <a:r>
              <a:rPr lang="en-US" sz="1400" dirty="0">
                <a:latin typeface="Helvetica"/>
                <a:ea typeface="Arial" charset="0"/>
                <a:cs typeface="Helvetica"/>
              </a:rPr>
              <a:t>Hubs tend to connect to small nodes.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0873" y="1084385"/>
            <a:ext cx="6739474" cy="1270000"/>
          </a:xfrm>
          <a:prstGeom prst="roundRect">
            <a:avLst/>
          </a:prstGeom>
          <a:solidFill>
            <a:schemeClr val="accent1">
              <a:alpha val="2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817684" y="2354385"/>
            <a:ext cx="6981612" cy="1508085"/>
          </a:xfrm>
          <a:prstGeom prst="roundRect">
            <a:avLst/>
          </a:prstGeom>
          <a:solidFill>
            <a:srgbClr val="FFC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0873" y="1378042"/>
            <a:ext cx="18176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Helvetica"/>
                <a:ea typeface="Arial" charset="0"/>
                <a:cs typeface="Helvetica"/>
              </a:rPr>
              <a:t>Social networks are </a:t>
            </a:r>
            <a:r>
              <a:rPr lang="en-US" sz="1600" i="1" dirty="0" err="1">
                <a:solidFill>
                  <a:srgbClr val="800000"/>
                </a:solidFill>
                <a:latin typeface="Helvetica"/>
                <a:ea typeface="Arial" charset="0"/>
                <a:cs typeface="Helvetica"/>
              </a:rPr>
              <a:t>assortative</a:t>
            </a:r>
            <a:endParaRPr lang="en-US" sz="1600" i="1" dirty="0">
              <a:solidFill>
                <a:srgbClr val="800000"/>
              </a:solidFill>
              <a:latin typeface="Helvetica"/>
              <a:ea typeface="Arial" charset="0"/>
              <a:cs typeface="Helvetica"/>
            </a:endParaRPr>
          </a:p>
          <a:p>
            <a:endParaRPr lang="en-US" sz="1600" dirty="0">
              <a:latin typeface="Helvetica"/>
              <a:ea typeface="Arial" charset="0"/>
              <a:cs typeface="Helvetica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288216" y="2539032"/>
            <a:ext cx="21161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Helvetica"/>
                <a:ea typeface="Arial" charset="0"/>
                <a:cs typeface="Helvetica"/>
              </a:rPr>
              <a:t>Biological, technological networks are </a:t>
            </a:r>
            <a:r>
              <a:rPr lang="en-US" sz="1600" i="1" dirty="0" err="1">
                <a:solidFill>
                  <a:srgbClr val="800000"/>
                </a:solidFill>
                <a:latin typeface="Helvetica"/>
                <a:ea typeface="Arial" charset="0"/>
                <a:cs typeface="Helvetica"/>
              </a:rPr>
              <a:t>disassortative</a:t>
            </a:r>
            <a:endParaRPr lang="en-US" sz="1600" i="1" dirty="0">
              <a:solidFill>
                <a:srgbClr val="800000"/>
              </a:solidFill>
              <a:latin typeface="Helvetica"/>
              <a:ea typeface="Arial" charset="0"/>
              <a:cs typeface="Helvetica"/>
            </a:endParaRPr>
          </a:p>
          <a:p>
            <a:endParaRPr lang="en-US" sz="1600" dirty="0">
              <a:latin typeface="Helvetica"/>
              <a:ea typeface="Arial" charset="0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RELATIONSHIP BETWEEN </a:t>
            </a:r>
            <a:r>
              <a:rPr lang="en-US" sz="2000" b="1" dirty="0" err="1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r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AND </a:t>
            </a:r>
            <a:r>
              <a:rPr lang="en-US" sz="2000" b="1" dirty="0" err="1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k</a:t>
            </a:r>
            <a:r>
              <a:rPr lang="en-US" sz="2000" b="1" baseline="-25000" dirty="0" err="1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annd</a:t>
            </a:r>
            <a:endParaRPr lang="en-US" sz="2000" b="1" i="1" baseline="-25000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8936" y="779463"/>
          <a:ext cx="47609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3" name="Equation" r:id="rId3" imgW="4394200" imgH="698500" progId="Equation.3">
                  <p:embed/>
                </p:oleObj>
              </mc:Choice>
              <mc:Fallback>
                <p:oleObj name="Equation" r:id="rId3" imgW="4394200" imgH="698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36" y="779463"/>
                        <a:ext cx="4760913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1746" y="2109374"/>
            <a:ext cx="123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Assuming: 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40946" y="2148457"/>
          <a:ext cx="2011139" cy="29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4" name="Equation" r:id="rId5" imgW="1104900" imgH="177800" progId="Equation.3">
                  <p:embed/>
                </p:oleObj>
              </mc:Choice>
              <mc:Fallback>
                <p:oleObj name="Equation" r:id="rId5" imgW="11049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46" y="2148457"/>
                        <a:ext cx="2011139" cy="299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3166" y="2627010"/>
            <a:ext cx="328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Using the constraint for </a:t>
            </a:r>
            <a:r>
              <a:rPr lang="en-US" sz="1600" dirty="0" smtClean="0">
                <a:solidFill>
                  <a:srgbClr val="800000"/>
                </a:solidFill>
                <a:latin typeface="Helvetica"/>
                <a:cs typeface="Helvetica"/>
              </a:rPr>
              <a:t>ANND</a:t>
            </a:r>
            <a:r>
              <a:rPr lang="en-US" sz="1600" dirty="0" smtClean="0">
                <a:latin typeface="Helvetica"/>
                <a:cs typeface="Helvetica"/>
              </a:rPr>
              <a:t>: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33167" y="3239641"/>
          <a:ext cx="4022575" cy="44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5" name="Equation" r:id="rId7" imgW="3225800" imgH="355600" progId="Equation.3">
                  <p:embed/>
                </p:oleObj>
              </mc:Choice>
              <mc:Fallback>
                <p:oleObj name="Equation" r:id="rId7" imgW="3225800" imgH="355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67" y="3239641"/>
                        <a:ext cx="4022575" cy="443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15670" y="3138412"/>
          <a:ext cx="1056434" cy="51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6" name="Equation" r:id="rId9" imgW="914400" imgH="444500" progId="Equation.3">
                  <p:embed/>
                </p:oleObj>
              </mc:Choice>
              <mc:Fallback>
                <p:oleObj name="Equation" r:id="rId9" imgW="914400" imgH="444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670" y="3138412"/>
                        <a:ext cx="1056434" cy="513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21738" y="3830305"/>
          <a:ext cx="4979275" cy="179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7" name="Equation" r:id="rId11" imgW="4267200" imgH="1536700" progId="Equation.3">
                  <p:embed/>
                </p:oleObj>
              </mc:Choice>
              <mc:Fallback>
                <p:oleObj name="Equation" r:id="rId11" imgW="4267200" imgH="1536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38" y="3830305"/>
                        <a:ext cx="4979275" cy="1792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38147" y="3396721"/>
            <a:ext cx="201506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1747" y="1645451"/>
            <a:ext cx="66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In general case we need to know </a:t>
            </a:r>
            <a:r>
              <a:rPr lang="en-US" sz="1600" i="1" dirty="0" err="1" smtClean="0">
                <a:latin typeface="Helvetica"/>
                <a:cs typeface="Helvetica"/>
              </a:rPr>
              <a:t>q</a:t>
            </a:r>
            <a:r>
              <a:rPr lang="en-US" sz="1600" i="1" baseline="-25000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i="1" baseline="-25000" dirty="0" err="1" smtClean="0">
                <a:latin typeface="Helvetica"/>
                <a:cs typeface="Helvetica"/>
              </a:rPr>
              <a:t>annd</a:t>
            </a:r>
            <a:r>
              <a:rPr lang="en-US" sz="1600" i="1" dirty="0" err="1" smtClean="0">
                <a:latin typeface="Helvetica"/>
                <a:cs typeface="Helvetica"/>
              </a:rPr>
              <a:t>(k</a:t>
            </a:r>
            <a:r>
              <a:rPr lang="en-US" sz="1600" i="1" dirty="0" smtClean="0">
                <a:latin typeface="Helvetica"/>
                <a:cs typeface="Helvetica"/>
              </a:rPr>
              <a:t>)</a:t>
            </a:r>
            <a:r>
              <a:rPr lang="en-US" sz="1600" dirty="0" smtClean="0">
                <a:latin typeface="Helvetica"/>
                <a:cs typeface="Helvetica"/>
              </a:rPr>
              <a:t> to calculate </a:t>
            </a:r>
            <a:r>
              <a:rPr lang="en-US" sz="1600" i="1" dirty="0" err="1" smtClean="0">
                <a:latin typeface="Helvetica"/>
                <a:cs typeface="Helvetica"/>
              </a:rPr>
              <a:t>r</a:t>
            </a:r>
            <a:r>
              <a:rPr lang="en-US" sz="1600" dirty="0" smtClean="0">
                <a:latin typeface="Helvetica"/>
                <a:cs typeface="Helvetica"/>
              </a:rPr>
              <a:t>.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215049" name="Object 9"/>
          <p:cNvGraphicFramePr>
            <a:graphicFrameLocks noChangeAspect="1"/>
          </p:cNvGraphicFramePr>
          <p:nvPr/>
        </p:nvGraphicFramePr>
        <p:xfrm>
          <a:off x="5967413" y="740995"/>
          <a:ext cx="30289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8" name="Equation" r:id="rId13" imgW="2679700" imgH="698500" progId="Equation.3">
                  <p:embed/>
                </p:oleObj>
              </mc:Choice>
              <mc:Fallback>
                <p:oleObj name="Equation" r:id="rId13" imgW="2679700" imgH="698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740995"/>
                        <a:ext cx="30289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stro_ann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7688" y="-367763"/>
            <a:ext cx="4244264" cy="5492576"/>
          </a:xfrm>
          <a:prstGeom prst="rect">
            <a:avLst/>
          </a:prstGeom>
        </p:spPr>
      </p:pic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i="1" dirty="0" smtClean="0">
                <a:solidFill>
                  <a:schemeClr val="bg1"/>
                </a:solidFill>
                <a:latin typeface="Helvetica"/>
                <a:cs typeface="Helvetica"/>
              </a:rPr>
              <a:t>PROBLEM WITH THE PREVIOUS DEVIATION: </a:t>
            </a:r>
            <a:r>
              <a:rPr lang="en-US" sz="2000" b="1" i="1" dirty="0" err="1" smtClean="0">
                <a:solidFill>
                  <a:schemeClr val="bg1"/>
                </a:solidFill>
                <a:latin typeface="Helvetica"/>
                <a:cs typeface="Helvetica"/>
              </a:rPr>
              <a:t>k</a:t>
            </a:r>
            <a:r>
              <a:rPr lang="en-US" sz="2000" b="1" i="1" baseline="-25000" dirty="0" err="1" smtClean="0">
                <a:solidFill>
                  <a:schemeClr val="bg1"/>
                </a:solidFill>
                <a:latin typeface="Helvetica"/>
                <a:cs typeface="Helvetica"/>
              </a:rPr>
              <a:t>annd</a:t>
            </a:r>
            <a:r>
              <a:rPr lang="en-US" sz="2000" b="1" i="1" dirty="0" err="1" smtClean="0">
                <a:solidFill>
                  <a:schemeClr val="bg1"/>
                </a:solidFill>
                <a:latin typeface="Helvetica"/>
                <a:cs typeface="Helvetica"/>
              </a:rPr>
              <a:t>(k)~k</a:t>
            </a:r>
            <a:r>
              <a:rPr lang="en-US" sz="2000" b="1" i="1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β</a:t>
            </a:r>
            <a:endParaRPr lang="en-US" sz="2000" b="1" dirty="0">
              <a:solidFill>
                <a:schemeClr val="bg1"/>
              </a:solidFill>
              <a:latin typeface="Helvetica"/>
              <a:ea typeface="Helvetica" pitchFamily="-111" charset="0"/>
              <a:cs typeface="Helvetica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pic>
        <p:nvPicPr>
          <p:cNvPr id="5" name="Picture 4" descr="yeast_annd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99383" y="-359296"/>
            <a:ext cx="4244264" cy="5492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6127" y="4162104"/>
            <a:ext cx="3498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Astrophysics co-authorship network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6550" y="4162104"/>
            <a:ext cx="153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Yeast PPI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481" y="4672639"/>
            <a:ext cx="188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Assortative</a:t>
            </a:r>
            <a:endParaRPr lang="en-US" sz="1600" b="1" dirty="0" smtClean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5497" y="4672639"/>
            <a:ext cx="1864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Disassortative</a:t>
            </a:r>
            <a:endParaRPr lang="en-US" sz="1600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CONNECTION WITH </a:t>
            </a:r>
            <a:r>
              <a:rPr lang="en-US" sz="20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ANND</a:t>
            </a:r>
            <a:endParaRPr lang="en-US" sz="2000" b="1" i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6175" y="785816"/>
            <a:ext cx="2722104" cy="338554"/>
            <a:chOff x="609600" y="2602468"/>
            <a:chExt cx="2722104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2602468"/>
              <a:ext cx="1142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Assuming: 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855329" y="2612905"/>
            <a:ext cx="1476375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15" name="Equation" r:id="rId3" imgW="965200" imgH="203200" progId="Equation.3">
                    <p:embed/>
                  </p:oleObj>
                </mc:Choice>
                <mc:Fallback>
                  <p:oleObj name="Equation" r:id="rId3" imgW="965200" imgH="203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329" y="2612905"/>
                          <a:ext cx="1476375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296175" y="1302336"/>
            <a:ext cx="2978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Using the constraint for </a:t>
            </a:r>
            <a:r>
              <a:rPr lang="en-US" sz="1600" dirty="0" smtClean="0">
                <a:solidFill>
                  <a:srgbClr val="800000"/>
                </a:solidFill>
                <a:latin typeface="Helvetica"/>
                <a:cs typeface="Helvetica"/>
              </a:rPr>
              <a:t>ANND</a:t>
            </a:r>
            <a:r>
              <a:rPr lang="en-US" sz="1600" dirty="0" smtClean="0">
                <a:latin typeface="Helvetica"/>
                <a:cs typeface="Helvetica"/>
              </a:rPr>
              <a:t>: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3171670" y="1286703"/>
          <a:ext cx="3905698" cy="54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6" name="Equation" r:id="rId5" imgW="2565400" imgH="355600" progId="Equation.3">
                  <p:embed/>
                </p:oleObj>
              </mc:Choice>
              <mc:Fallback>
                <p:oleObj name="Equation" r:id="rId5" imgW="2565400" imgH="355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670" y="1286703"/>
                        <a:ext cx="3905698" cy="541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764296" y="1195120"/>
          <a:ext cx="914036" cy="60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7" name="Equation" r:id="rId7" imgW="647700" imgH="469900" progId="Equation.3">
                  <p:embed/>
                </p:oleObj>
              </mc:Choice>
              <mc:Fallback>
                <p:oleObj name="Equation" r:id="rId7" imgW="647700" imgH="469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296" y="1195120"/>
                        <a:ext cx="914036" cy="60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7134736" y="1504136"/>
            <a:ext cx="535192" cy="15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296175" y="1964269"/>
          <a:ext cx="69929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8" name="Equation" r:id="rId9" imgW="4648200" imgH="1257300" progId="Equation.3">
                  <p:embed/>
                </p:oleObj>
              </mc:Choice>
              <mc:Fallback>
                <p:oleObj name="Equation" r:id="rId9" imgW="4648200" imgH="1257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75" y="1964269"/>
                        <a:ext cx="6992938" cy="189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5656383" y="3151719"/>
          <a:ext cx="32654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9" name="Equation" r:id="rId11" imgW="2362200" imgH="508000" progId="Equation.3">
                  <p:embed/>
                </p:oleObj>
              </mc:Choice>
              <mc:Fallback>
                <p:oleObj name="Equation" r:id="rId11" imgW="2362200" imgH="508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383" y="3151719"/>
                        <a:ext cx="3265487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420533" y="4229100"/>
          <a:ext cx="15811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0" name="Equation" r:id="rId13" imgW="1054100" imgH="635000" progId="Equation.3">
                  <p:embed/>
                </p:oleObj>
              </mc:Choice>
              <mc:Fallback>
                <p:oleObj name="Equation" r:id="rId13" imgW="1054100" imgH="635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533" y="4229100"/>
                        <a:ext cx="15811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ent Arrow 15"/>
          <p:cNvSpPr/>
          <p:nvPr/>
        </p:nvSpPr>
        <p:spPr>
          <a:xfrm rot="10800000" flipH="1">
            <a:off x="1798108" y="4076700"/>
            <a:ext cx="1012825" cy="914400"/>
          </a:xfrm>
          <a:prstGeom prst="bentArrow">
            <a:avLst>
              <a:gd name="adj1" fmla="val 12500"/>
              <a:gd name="adj2" fmla="val 19444"/>
              <a:gd name="adj3" fmla="val 25000"/>
              <a:gd name="adj4" fmla="val 13856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CONNECTION BETWEEN R AND </a:t>
            </a:r>
            <a:r>
              <a:rPr lang="en-US" sz="2000" b="1" dirty="0" err="1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k</a:t>
            </a:r>
            <a:r>
              <a:rPr lang="en-US" sz="2000" b="1" i="1" baseline="-25000" dirty="0" err="1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ANND</a:t>
            </a:r>
            <a:endParaRPr lang="en-US" sz="2000" b="1" i="1" baseline="-25000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245538" y="889000"/>
          <a:ext cx="50276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5" name="Equation" r:id="rId3" imgW="3327400" imgH="469900" progId="Equation.3">
                  <p:embed/>
                </p:oleObj>
              </mc:Choice>
              <mc:Fallback>
                <p:oleObj name="Equation" r:id="rId3" imgW="3327400" imgH="469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38" y="889000"/>
                        <a:ext cx="5027613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169863" y="1930400"/>
          <a:ext cx="40449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6" name="Equation" r:id="rId5" imgW="2692400" imgH="927100" progId="Equation.3">
                  <p:embed/>
                </p:oleObj>
              </mc:Choice>
              <mc:Fallback>
                <p:oleObj name="Equation" r:id="rId5" imgW="2692400" imgH="927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1930400"/>
                        <a:ext cx="4044950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66196" y="3572933"/>
          <a:ext cx="614521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7" name="Equation" r:id="rId7" imgW="4076700" imgH="977900" progId="Equation.3">
                  <p:embed/>
                </p:oleObj>
              </mc:Choice>
              <mc:Fallback>
                <p:oleObj name="Equation" r:id="rId7" imgW="4076700" imgH="977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196" y="3572933"/>
                        <a:ext cx="6145213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45534" y="4307945"/>
            <a:ext cx="204046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DEGREE CORRELATION IN NETWORKS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>
          <a:xfrm>
            <a:off x="2134833" y="711733"/>
            <a:ext cx="4318658" cy="1808241"/>
            <a:chOff x="76200" y="1238251"/>
            <a:chExt cx="8894762" cy="3724275"/>
          </a:xfrm>
        </p:grpSpPr>
        <p:pic>
          <p:nvPicPr>
            <p:cNvPr id="5" name="Picture 4" descr="astroph_ejk.eps"/>
            <p:cNvPicPr>
              <a:picLocks noChangeAspect="1"/>
            </p:cNvPicPr>
            <p:nvPr/>
          </p:nvPicPr>
          <p:blipFill>
            <a:blip r:embed="rId3"/>
            <a:srcRect l="16772" r="17970"/>
            <a:stretch>
              <a:fillRect/>
            </a:stretch>
          </p:blipFill>
          <p:spPr>
            <a:xfrm>
              <a:off x="76200" y="1238251"/>
              <a:ext cx="4233805" cy="3724275"/>
            </a:xfrm>
            <a:prstGeom prst="rect">
              <a:avLst/>
            </a:prstGeom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4059237" y="2895600"/>
            <a:ext cx="284163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79" name="Equation" r:id="rId4" imgW="190500" imgH="203200" progId="Equation.3">
                    <p:embed/>
                  </p:oleObj>
                </mc:Choice>
                <mc:Fallback>
                  <p:oleObj name="Equation" r:id="rId4" imgW="190500" imgH="203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237" y="2895600"/>
                          <a:ext cx="284163" cy="303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6" descr="yeast_ejk.eps"/>
            <p:cNvPicPr>
              <a:picLocks noChangeAspect="1"/>
            </p:cNvPicPr>
            <p:nvPr/>
          </p:nvPicPr>
          <p:blipFill>
            <a:blip r:embed="rId6"/>
            <a:srcRect l="17970" r="16772"/>
            <a:stretch>
              <a:fillRect/>
            </a:stretch>
          </p:blipFill>
          <p:spPr>
            <a:xfrm>
              <a:off x="4605405" y="1352551"/>
              <a:ext cx="4233795" cy="3529965"/>
            </a:xfrm>
            <a:prstGeom prst="rect">
              <a:avLst/>
            </a:prstGeom>
          </p:spPr>
        </p:pic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8686800" y="2897187"/>
            <a:ext cx="284162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80" name="Equation" r:id="rId7" imgW="190500" imgH="203200" progId="Equation.3">
                    <p:embed/>
                  </p:oleObj>
                </mc:Choice>
                <mc:Fallback>
                  <p:oleObj name="Equation" r:id="rId7" imgW="190500" imgH="203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6800" y="2897187"/>
                          <a:ext cx="284162" cy="303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534444" y="2487769"/>
            <a:ext cx="5113020" cy="2264232"/>
            <a:chOff x="-929640" y="670560"/>
            <a:chExt cx="10530840" cy="4663440"/>
          </a:xfrm>
        </p:grpSpPr>
        <p:pic>
          <p:nvPicPr>
            <p:cNvPr id="10" name="Picture 9" descr="yeast_annd.eps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4251960" y="-15240"/>
              <a:ext cx="4663440" cy="6035040"/>
            </a:xfrm>
            <a:prstGeom prst="rect">
              <a:avLst/>
            </a:prstGeom>
          </p:spPr>
        </p:pic>
        <p:pic>
          <p:nvPicPr>
            <p:cNvPr id="11" name="Picture 10" descr="astro_annd.eps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5400000">
              <a:off x="-243840" y="-15240"/>
              <a:ext cx="4663440" cy="6035040"/>
            </a:xfrm>
            <a:prstGeom prst="rect">
              <a:avLst/>
            </a:prstGeom>
          </p:spPr>
        </p:pic>
      </p:grpSp>
      <p:sp>
        <p:nvSpPr>
          <p:cNvPr id="12" name="Down Arrow 11"/>
          <p:cNvSpPr/>
          <p:nvPr/>
        </p:nvSpPr>
        <p:spPr>
          <a:xfrm>
            <a:off x="4190465" y="2408730"/>
            <a:ext cx="174966" cy="27378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190465" y="4478221"/>
            <a:ext cx="174966" cy="27378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23397" y="4777434"/>
            <a:ext cx="4768178" cy="338554"/>
            <a:chOff x="941387" y="5574268"/>
            <a:chExt cx="4768178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2758880" y="5574268"/>
              <a:ext cx="58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0.31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50410" y="5574268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-0.16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941387" y="5641180"/>
            <a:ext cx="201613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81" name="Equation" r:id="rId11" imgW="101600" imgH="101600" progId="Equation.3">
                    <p:embed/>
                  </p:oleObj>
                </mc:Choice>
                <mc:Fallback>
                  <p:oleObj name="Equation" r:id="rId11" imgW="101600" imgH="101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387" y="5641180"/>
                          <a:ext cx="201613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595659" y="4841934"/>
          <a:ext cx="10953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2" name="Equation" r:id="rId13" imgW="76200" imgH="127000" progId="Equation.3">
                  <p:embed/>
                </p:oleObj>
              </mc:Choice>
              <mc:Fallback>
                <p:oleObj name="Equation" r:id="rId13" imgW="76200" imgH="127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5659" y="4841934"/>
                        <a:ext cx="109538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853936" y="1337034"/>
          <a:ext cx="325196" cy="347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3" name="Equation" r:id="rId15" imgW="190500" imgH="203200" progId="Equation.3">
                  <p:embed/>
                </p:oleObj>
              </mc:Choice>
              <mc:Fallback>
                <p:oleObj name="Equation" r:id="rId15" imgW="190500" imgH="203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36" y="1337034"/>
                        <a:ext cx="325196" cy="3472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676816" y="3293005"/>
          <a:ext cx="760943" cy="33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4" name="Equation" r:id="rId17" imgW="495300" imgH="215900" progId="Equation.3">
                  <p:embed/>
                </p:oleObj>
              </mc:Choice>
              <mc:Fallback>
                <p:oleObj name="Equation" r:id="rId17" imgW="495300" imgH="215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16" y="3293005"/>
                        <a:ext cx="760943" cy="331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>
            <a:graphicFrameLocks noChangeAspect="1"/>
          </p:cNvGraphicFramePr>
          <p:nvPr/>
        </p:nvGraphicFramePr>
        <p:xfrm>
          <a:off x="6761163" y="1210028"/>
          <a:ext cx="21653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5" name="Equation" r:id="rId19" imgW="1435100" imgH="406400" progId="Equation.3">
                  <p:embed/>
                </p:oleObj>
              </mc:Choice>
              <mc:Fallback>
                <p:oleObj name="Equation" r:id="rId19" imgW="1435100" imgH="40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3" y="1210028"/>
                        <a:ext cx="21653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7243234" y="3284538"/>
          <a:ext cx="7048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6" name="Equation" r:id="rId21" imgW="469900" imgH="177800" progId="Equation.3">
                  <p:embed/>
                </p:oleObj>
              </mc:Choice>
              <mc:Fallback>
                <p:oleObj name="Equation" r:id="rId21" imgW="469900" imgH="177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234" y="3284538"/>
                        <a:ext cx="7048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GENERATING NETWORK WITH GIVEN ASSORTATIVITY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61" y="5262179"/>
            <a:ext cx="448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M. E. J. Newman, Phys. Rev. E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67,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 026126 (2003)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061" y="1524000"/>
            <a:ext cx="8712072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latin typeface="Helvetica"/>
                <a:cs typeface="Helvetica"/>
              </a:rPr>
              <a:t>Generate a network with the desired degree distribution using the configuration model.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Helvetica"/>
                <a:cs typeface="Helvetica"/>
              </a:rPr>
              <a:t>Choose two links at random from the network: (v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,w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) and (v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,w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).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Helvetica"/>
                <a:cs typeface="Helvetica"/>
              </a:rPr>
              <a:t>Measure the degrees j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 k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 j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, k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 of nodes v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 w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 v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, w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. Replace the two selected links with two new ones (v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,v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) and (w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,w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) with probability</a:t>
            </a: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Helvetica"/>
                <a:cs typeface="Helvetica"/>
              </a:rPr>
              <a:t>Repeat from step 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005" y="856565"/>
            <a:ext cx="5855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We have a desired </a:t>
            </a:r>
            <a:r>
              <a:rPr lang="en-US" sz="1600" b="1" i="1" dirty="0" err="1" smtClean="0">
                <a:latin typeface="Helvetica"/>
                <a:cs typeface="Helvetica"/>
              </a:rPr>
              <a:t>e</a:t>
            </a:r>
            <a:r>
              <a:rPr lang="en-US" sz="1600" b="1" i="1" baseline="-25000" dirty="0" err="1" smtClean="0">
                <a:latin typeface="Helvetica"/>
                <a:cs typeface="Helvetica"/>
              </a:rPr>
              <a:t>jk</a:t>
            </a:r>
            <a:r>
              <a:rPr lang="en-US" sz="1600" b="1" dirty="0" smtClean="0">
                <a:latin typeface="Helvetica"/>
                <a:cs typeface="Helvetica"/>
              </a:rPr>
              <a:t> distribution, which also specifies </a:t>
            </a:r>
            <a:r>
              <a:rPr lang="en-US" sz="1600" b="1" i="1" dirty="0" smtClean="0">
                <a:latin typeface="Helvetica"/>
                <a:cs typeface="Helvetica"/>
              </a:rPr>
              <a:t>p</a:t>
            </a:r>
            <a:r>
              <a:rPr lang="en-US" sz="1600" b="1" i="1" baseline="-25000" dirty="0" smtClean="0">
                <a:latin typeface="Helvetica"/>
                <a:cs typeface="Helvetica"/>
              </a:rPr>
              <a:t>k</a:t>
            </a:r>
            <a:r>
              <a:rPr lang="en-US" sz="1600" b="1" dirty="0" smtClean="0">
                <a:latin typeface="Helvetica"/>
                <a:cs typeface="Helvetica"/>
              </a:rPr>
              <a:t>.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014" y="4538839"/>
            <a:ext cx="7619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The algorithm is </a:t>
            </a:r>
            <a:r>
              <a:rPr lang="en-US" sz="1600" b="1" dirty="0" err="1" smtClean="0">
                <a:latin typeface="Helvetica"/>
                <a:cs typeface="Helvetica"/>
              </a:rPr>
              <a:t>ergodic</a:t>
            </a:r>
            <a:r>
              <a:rPr lang="en-US" sz="1600" b="1" dirty="0" smtClean="0">
                <a:latin typeface="Helvetica"/>
                <a:cs typeface="Helvetica"/>
              </a:rPr>
              <a:t> and satisfies detailed balance, therefore in the long time limit it samples the desired network ensemble correctly. </a:t>
            </a:r>
            <a:endParaRPr lang="en-US" sz="1600" b="1" dirty="0">
              <a:latin typeface="Helvetica"/>
              <a:cs typeface="Helvetica"/>
            </a:endParaRPr>
          </a:p>
        </p:txBody>
      </p:sp>
      <p:graphicFrame>
        <p:nvGraphicFramePr>
          <p:cNvPr id="219142" name="Object 6"/>
          <p:cNvGraphicFramePr>
            <a:graphicFrameLocks/>
          </p:cNvGraphicFramePr>
          <p:nvPr/>
        </p:nvGraphicFramePr>
        <p:xfrm>
          <a:off x="451459" y="2579748"/>
          <a:ext cx="3656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1" name="Equation" r:id="rId3" imgW="2438400" imgH="901700" progId="Equation.3">
                  <p:embed/>
                </p:oleObj>
              </mc:Choice>
              <mc:Fallback>
                <p:oleObj name="Equation" r:id="rId3" imgW="2438400" imgH="901700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59" y="2579748"/>
                        <a:ext cx="3656012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18549" y="5381148"/>
            <a:ext cx="532842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H.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Jeong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S.P. Mason, A.-L. Barabasi, Z.N.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Oltvai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Nature 411, 41-42 (2001)</a:t>
            </a:r>
          </a:p>
        </p:txBody>
      </p:sp>
      <p:graphicFrame>
        <p:nvGraphicFramePr>
          <p:cNvPr id="388103" name="Object 2"/>
          <p:cNvGraphicFramePr>
            <a:graphicFrameLocks noChangeAspect="1"/>
          </p:cNvGraphicFramePr>
          <p:nvPr/>
        </p:nvGraphicFramePr>
        <p:xfrm>
          <a:off x="4267200" y="698500"/>
          <a:ext cx="4800600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7" name="Photo Editor Photo" r:id="rId4" imgW="6314286" imgH="6287378" progId="">
                  <p:embed/>
                </p:oleObj>
              </mc:Choice>
              <mc:Fallback>
                <p:oleObj name="Photo Editor Photo" r:id="rId4" imgW="6314286" imgH="628737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98500"/>
                        <a:ext cx="4800600" cy="429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1143000"/>
            <a:ext cx="7772400" cy="952500"/>
          </a:xfrm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Prot P(k)</a:t>
            </a:r>
          </a:p>
        </p:txBody>
      </p:sp>
      <p:sp>
        <p:nvSpPr>
          <p:cNvPr id="55304" name="Text Box 9"/>
          <p:cNvSpPr txBox="1">
            <a:spLocks noChangeAspect="1" noChangeArrowheads="1"/>
          </p:cNvSpPr>
          <p:nvPr/>
        </p:nvSpPr>
        <p:spPr bwMode="auto">
          <a:xfrm>
            <a:off x="152406" y="952508"/>
            <a:ext cx="48768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Nodes</a:t>
            </a:r>
            <a:r>
              <a:rPr lang="en-US" sz="2000" dirty="0">
                <a:latin typeface="Helvetica"/>
                <a:cs typeface="Helvetica"/>
              </a:rPr>
              <a:t>:</a:t>
            </a:r>
            <a:r>
              <a:rPr lang="en-US" sz="2000" dirty="0" smtClean="0">
                <a:latin typeface="Helvetica"/>
                <a:cs typeface="Helvetica"/>
              </a:rPr>
              <a:t> 	</a:t>
            </a:r>
            <a:r>
              <a:rPr lang="en-US" sz="1600" dirty="0" smtClean="0">
                <a:latin typeface="Helvetica"/>
                <a:cs typeface="Helvetica"/>
              </a:rPr>
              <a:t>proteins </a:t>
            </a:r>
            <a:r>
              <a:rPr lang="en-US" dirty="0" smtClean="0">
                <a:latin typeface="Helvetica"/>
                <a:cs typeface="Helvetica"/>
              </a:rPr>
              <a:t>                        </a:t>
            </a:r>
          </a:p>
          <a:p>
            <a:pPr>
              <a:lnSpc>
                <a:spcPct val="70000"/>
              </a:lnSpc>
            </a:pPr>
            <a:r>
              <a:rPr lang="en-US" sz="2000" u="sng" dirty="0" smtClean="0">
                <a:solidFill>
                  <a:schemeClr val="accent3">
                    <a:lumMod val="75000"/>
                  </a:schemeClr>
                </a:solidFill>
                <a:latin typeface="Helvetica"/>
                <a:cs typeface="Helvetica"/>
              </a:rPr>
              <a:t>Links</a:t>
            </a:r>
            <a:r>
              <a:rPr lang="en-US" sz="2000" dirty="0">
                <a:latin typeface="Helvetica"/>
                <a:cs typeface="Helvetica"/>
              </a:rPr>
              <a:t>:</a:t>
            </a:r>
            <a:r>
              <a:rPr lang="en-US" sz="2000" dirty="0" smtClean="0">
                <a:latin typeface="Helvetica"/>
                <a:cs typeface="Helvetica"/>
              </a:rPr>
              <a:t> 	</a:t>
            </a:r>
            <a:r>
              <a:rPr lang="en-US" sz="1600" dirty="0" smtClean="0">
                <a:latin typeface="Helvetica"/>
                <a:cs typeface="Helvetica"/>
              </a:rPr>
              <a:t>physical interactions (binding) 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55305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TOPOLOGY OF THE PROTEIN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001" y="1591539"/>
            <a:ext cx="400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00FF"/>
                </a:solidFill>
                <a:latin typeface="Helvetica"/>
                <a:cs typeface="Helvetica"/>
              </a:rPr>
              <a:t>Puzzling pattern: </a:t>
            </a:r>
          </a:p>
          <a:p>
            <a:r>
              <a:rPr lang="en-US" sz="1600" i="1" dirty="0" smtClean="0">
                <a:latin typeface="Helvetica"/>
                <a:cs typeface="Helvetica"/>
              </a:rPr>
              <a:t>Hubs tend to link to small degree nodes.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Why is this puzzling?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57348" y="1087562"/>
            <a:ext cx="753533" cy="753938"/>
          </a:xfrm>
          <a:prstGeom prst="ellipse">
            <a:avLst/>
          </a:prstGeom>
          <a:solidFill>
            <a:srgbClr val="FF66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76536" y="837593"/>
            <a:ext cx="753533" cy="753938"/>
          </a:xfrm>
          <a:prstGeom prst="ellipse">
            <a:avLst/>
          </a:prstGeom>
          <a:solidFill>
            <a:srgbClr val="FF66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38348" y="3754562"/>
            <a:ext cx="753533" cy="753938"/>
          </a:xfrm>
          <a:prstGeom prst="ellipse">
            <a:avLst/>
          </a:prstGeom>
          <a:solidFill>
            <a:srgbClr val="FF66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42948" y="2111004"/>
            <a:ext cx="753533" cy="753938"/>
          </a:xfrm>
          <a:prstGeom prst="ellipse">
            <a:avLst/>
          </a:prstGeom>
          <a:solidFill>
            <a:srgbClr val="FF66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043348" y="3000624"/>
            <a:ext cx="753533" cy="753938"/>
          </a:xfrm>
          <a:prstGeom prst="ellipse">
            <a:avLst/>
          </a:prstGeom>
          <a:solidFill>
            <a:srgbClr val="FF6600">
              <a:alpha val="1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2427296" y="3533778"/>
          <a:ext cx="885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8" name="Equation" r:id="rId6" imgW="596900" imgH="355600" progId="Equation.3">
                  <p:embed/>
                </p:oleObj>
              </mc:Choice>
              <mc:Fallback>
                <p:oleObj name="Equation" r:id="rId6" imgW="596900" imgH="355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96" y="3533778"/>
                        <a:ext cx="8858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8729" y="2864948"/>
            <a:ext cx="363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In a random network, the probability that  a node with degree </a:t>
            </a:r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 links to a node with degree </a:t>
            </a:r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i="1" dirty="0" smtClean="0">
                <a:latin typeface="Helvetica"/>
                <a:cs typeface="Helvetica"/>
              </a:rPr>
              <a:t>’ </a:t>
            </a:r>
            <a:r>
              <a:rPr lang="en-US" sz="1600" dirty="0" smtClean="0">
                <a:latin typeface="Helvetica"/>
                <a:cs typeface="Helvetica"/>
              </a:rPr>
              <a:t>is: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546" y="4169830"/>
            <a:ext cx="292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</a:t>
            </a:r>
            <a:r>
              <a:rPr lang="en-US" sz="1600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r>
              <a:rPr lang="en-US" sz="1600" dirty="0" smtClean="0"/>
              <a:t>50, </a:t>
            </a:r>
            <a:r>
              <a:rPr lang="en-US" sz="1600" dirty="0" err="1" smtClean="0"/>
              <a:t>k</a:t>
            </a:r>
            <a:r>
              <a:rPr lang="en-US" sz="1600" dirty="0" smtClean="0"/>
              <a:t>’=13, N=1,458, L=1746</a:t>
            </a:r>
            <a:endParaRPr lang="en-US" sz="1600" dirty="0"/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4741" y="4847174"/>
          <a:ext cx="1112838" cy="23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9" name="Equation" r:id="rId8" imgW="749300" imgH="190500" progId="Equation.3">
                  <p:embed/>
                </p:oleObj>
              </mc:Choice>
              <mc:Fallback>
                <p:oleObj name="Equation" r:id="rId8" imgW="749300" imgH="190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41" y="4847174"/>
                        <a:ext cx="1112838" cy="23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94755" y="5119694"/>
          <a:ext cx="1208087" cy="23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0" name="Equation" r:id="rId10" imgW="812800" imgH="190500" progId="Equation.3">
                  <p:embed/>
                </p:oleObj>
              </mc:Choice>
              <mc:Fallback>
                <p:oleObj name="Equation" r:id="rId10" imgW="812800" imgH="190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55" y="5119694"/>
                        <a:ext cx="1208087" cy="23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06721" y="4796365"/>
            <a:ext cx="60829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Yet, we see many links between degree 2 and 1 links, and no links between the hubs.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1" grpId="0"/>
      <p:bldP spid="23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GENERATING NETWORK WITH GIVEN ASSORTATIVITY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333" y="835842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latin typeface="Helvetica"/>
                <a:cs typeface="Helvetica"/>
              </a:rPr>
              <a:t>Choose two edges random from the network: (v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,w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) and (v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,w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).</a:t>
            </a:r>
          </a:p>
          <a:p>
            <a:pPr marL="342900" indent="-342900">
              <a:buAutoNum type="arabicPeriod" startAt="2"/>
            </a:pPr>
            <a:r>
              <a:rPr lang="en-US" sz="1600" dirty="0" smtClean="0">
                <a:latin typeface="Helvetica"/>
                <a:cs typeface="Helvetica"/>
              </a:rPr>
              <a:t>Measure the degrees j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 k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 j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, k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 of vertices v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 w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 v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, w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. Replace the two selected edges with two new ones (v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,v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) and (w</a:t>
            </a:r>
            <a:r>
              <a:rPr lang="en-US" sz="1600" baseline="-25000" dirty="0" smtClean="0">
                <a:latin typeface="Helvetica"/>
                <a:cs typeface="Helvetica"/>
              </a:rPr>
              <a:t>1</a:t>
            </a:r>
            <a:r>
              <a:rPr lang="en-US" sz="1600" dirty="0" smtClean="0">
                <a:latin typeface="Helvetica"/>
                <a:cs typeface="Helvetica"/>
              </a:rPr>
              <a:t>,w</a:t>
            </a:r>
            <a:r>
              <a:rPr lang="en-US" sz="1600" baseline="-25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) with probability</a:t>
            </a: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  <a:p>
            <a:pPr marL="342900" indent="-342900"/>
            <a:endParaRPr lang="en-US" sz="1600" dirty="0" smtClean="0">
              <a:latin typeface="Helvetica"/>
              <a:cs typeface="Helvetica"/>
            </a:endParaRPr>
          </a:p>
        </p:txBody>
      </p:sp>
      <p:graphicFrame>
        <p:nvGraphicFramePr>
          <p:cNvPr id="220162" name="Object 2"/>
          <p:cNvGraphicFramePr>
            <a:graphicFrameLocks/>
          </p:cNvGraphicFramePr>
          <p:nvPr/>
        </p:nvGraphicFramePr>
        <p:xfrm>
          <a:off x="745067" y="1842563"/>
          <a:ext cx="3656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1" name="Equation" r:id="rId3" imgW="2438400" imgH="901700" progId="Equation.3">
                  <p:embed/>
                </p:oleObj>
              </mc:Choice>
              <mc:Fallback>
                <p:oleObj name="Equation" r:id="rId3" imgW="2438400" imgH="90170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67" y="1842563"/>
                        <a:ext cx="3656012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rewiring1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98" y="3461609"/>
            <a:ext cx="2109545" cy="1378578"/>
          </a:xfrm>
          <a:prstGeom prst="rect">
            <a:avLst/>
          </a:prstGeom>
        </p:spPr>
      </p:pic>
      <p:pic>
        <p:nvPicPr>
          <p:cNvPr id="11" name="Picture 10" descr="rewiring2.ep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5407" y="3461609"/>
            <a:ext cx="2109545" cy="1378578"/>
          </a:xfrm>
          <a:prstGeom prst="rect">
            <a:avLst/>
          </a:prstGeom>
        </p:spPr>
      </p:pic>
      <p:pic>
        <p:nvPicPr>
          <p:cNvPr id="12" name="Picture 11" descr="rewiring3.ep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030" y="3461609"/>
            <a:ext cx="2109545" cy="1378578"/>
          </a:xfrm>
          <a:prstGeom prst="rect">
            <a:avLst/>
          </a:prstGeom>
        </p:spPr>
      </p:pic>
      <p:pic>
        <p:nvPicPr>
          <p:cNvPr id="13" name="Picture 12" descr="rewiring4.ep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163" y="3461609"/>
            <a:ext cx="2109545" cy="13785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5434" y="5031344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Helvetica"/>
                <a:cs typeface="Helvetica"/>
              </a:rPr>
              <a:t>1</a:t>
            </a:r>
            <a:endParaRPr lang="en-US" sz="1600" dirty="0">
              <a:solidFill>
                <a:srgbClr val="800000"/>
              </a:solidFill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7287" y="503134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Helvetica"/>
                <a:cs typeface="Helvetica"/>
              </a:rPr>
              <a:t>2</a:t>
            </a:r>
            <a:endParaRPr lang="en-US" sz="1600" dirty="0">
              <a:solidFill>
                <a:srgbClr val="800000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8800" y="501446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Helvetica"/>
                <a:cs typeface="Helvetica"/>
              </a:rPr>
              <a:t>3</a:t>
            </a:r>
            <a:endParaRPr lang="en-US" sz="1600" dirty="0">
              <a:solidFill>
                <a:srgbClr val="800000"/>
              </a:solidFill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68853" y="501446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Helvetica"/>
                <a:cs typeface="Helvetica"/>
              </a:rPr>
              <a:t>4</a:t>
            </a:r>
            <a:endParaRPr lang="en-US" sz="1600" dirty="0">
              <a:solidFill>
                <a:srgbClr val="800000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GENERATING NETWORK WITH GIVEN ASSORTATIVITY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3" y="5262179"/>
            <a:ext cx="448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M. E. J. Newman, Phys. Rev. E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67,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 026126 (2003)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059" y="795865"/>
            <a:ext cx="6354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If we only specify </a:t>
            </a:r>
            <a:r>
              <a:rPr lang="en-US" sz="1600" i="1" dirty="0" err="1" smtClean="0">
                <a:latin typeface="Helvetica"/>
                <a:cs typeface="Helvetica"/>
              </a:rPr>
              <a:t>r</a:t>
            </a:r>
            <a:r>
              <a:rPr lang="en-US" sz="1600" dirty="0" smtClean="0">
                <a:latin typeface="Helvetica"/>
                <a:cs typeface="Helvetica"/>
              </a:rPr>
              <a:t> we have great degree of freedom in choosing </a:t>
            </a:r>
            <a:r>
              <a:rPr lang="en-US" sz="1600" i="1" dirty="0" err="1" smtClean="0">
                <a:latin typeface="Helvetica"/>
                <a:cs typeface="Helvetica"/>
              </a:rPr>
              <a:t>e</a:t>
            </a:r>
            <a:r>
              <a:rPr lang="en-US" sz="1600" i="1" baseline="-25000" dirty="0" err="1" smtClean="0">
                <a:latin typeface="Helvetica"/>
                <a:cs typeface="Helvetica"/>
              </a:rPr>
              <a:t>jk</a:t>
            </a:r>
            <a:r>
              <a:rPr lang="en-US" sz="1600" i="1" baseline="-25000" dirty="0" smtClean="0">
                <a:latin typeface="Helvetica"/>
                <a:cs typeface="Helvetica"/>
              </a:rPr>
              <a:t>.</a:t>
            </a:r>
            <a:endParaRPr lang="en-US" sz="1600" dirty="0" smtClean="0">
              <a:latin typeface="Helvetica"/>
              <a:cs typeface="Helvetica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06556" y="1712900"/>
          <a:ext cx="2266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5" name="Equation" r:id="rId3" imgW="1485900" imgH="228600" progId="Equation.3">
                  <p:embed/>
                </p:oleObj>
              </mc:Choice>
              <mc:Fallback>
                <p:oleObj name="Equation" r:id="rId3" imgW="14859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6" y="1712900"/>
                        <a:ext cx="22669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183" y="1320291"/>
            <a:ext cx="3765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Possible choice for </a:t>
            </a:r>
            <a:r>
              <a:rPr lang="en-US" sz="1600" dirty="0" err="1" smtClean="0">
                <a:latin typeface="Helvetica"/>
                <a:cs typeface="Helvetica"/>
              </a:rPr>
              <a:t>disassortative</a:t>
            </a:r>
            <a:r>
              <a:rPr lang="en-US" sz="1600" dirty="0" smtClean="0">
                <a:latin typeface="Helvetica"/>
                <a:cs typeface="Helvetica"/>
              </a:rPr>
              <a:t> case: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4441" y="1701285"/>
            <a:ext cx="3776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Where </a:t>
            </a:r>
            <a:r>
              <a:rPr lang="en-US" sz="1600" i="1" dirty="0" err="1" smtClean="0">
                <a:latin typeface="Helvetica"/>
                <a:cs typeface="Helvetica"/>
              </a:rPr>
              <a:t>x</a:t>
            </a:r>
            <a:r>
              <a:rPr lang="en-US" sz="1600" i="1" baseline="-25000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 is any normalized distribution.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804354" y="3552282"/>
          <a:ext cx="7302501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6" name="Equation" r:id="rId5" imgW="4864100" imgH="584200" progId="Equation.3">
                  <p:embed/>
                </p:oleObj>
              </mc:Choice>
              <mc:Fallback>
                <p:oleObj name="Equation" r:id="rId5" imgW="4864100" imgH="584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54" y="3552282"/>
                        <a:ext cx="7302501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1449" y="4557190"/>
            <a:ext cx="6218258" cy="413266"/>
            <a:chOff x="106342" y="4006334"/>
            <a:chExt cx="6218258" cy="413266"/>
          </a:xfrm>
        </p:grpSpPr>
        <p:sp>
          <p:nvSpPr>
            <p:cNvPr id="11" name="TextBox 10"/>
            <p:cNvSpPr txBox="1"/>
            <p:nvPr/>
          </p:nvSpPr>
          <p:spPr>
            <a:xfrm>
              <a:off x="106342" y="4006334"/>
              <a:ext cx="17469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Helvetica"/>
                  <a:cs typeface="Helvetica"/>
                </a:rPr>
                <a:t>Assortative</a:t>
              </a:r>
              <a:r>
                <a:rPr lang="en-US" sz="1600" dirty="0" smtClean="0">
                  <a:latin typeface="Helvetica"/>
                  <a:cs typeface="Helvetica"/>
                </a:rPr>
                <a:t> case: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grpSp>
          <p:nvGrpSpPr>
            <p:cNvPr id="12" name="Group 19"/>
            <p:cNvGrpSpPr/>
            <p:nvPr/>
          </p:nvGrpSpPr>
          <p:grpSpPr>
            <a:xfrm>
              <a:off x="2609850" y="4070350"/>
              <a:ext cx="3714750" cy="349250"/>
              <a:chOff x="2063750" y="4375150"/>
              <a:chExt cx="3714750" cy="349250"/>
            </a:xfrm>
          </p:grpSpPr>
          <p:graphicFrame>
            <p:nvGraphicFramePr>
              <p:cNvPr id="13" name="Object 2"/>
              <p:cNvGraphicFramePr>
                <a:graphicFrameLocks noChangeAspect="1"/>
              </p:cNvGraphicFramePr>
              <p:nvPr/>
            </p:nvGraphicFramePr>
            <p:xfrm>
              <a:off x="2063750" y="4375150"/>
              <a:ext cx="1492250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237" name="Equation" r:id="rId7" imgW="977900" imgH="228600" progId="Equation.3">
                      <p:embed/>
                    </p:oleObj>
                  </mc:Choice>
                  <mc:Fallback>
                    <p:oleObj name="Equation" r:id="rId7" imgW="977900" imgH="2286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50" y="4375150"/>
                            <a:ext cx="1492250" cy="349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4" name="Straight Arrow Connector 13"/>
              <p:cNvCxnSpPr/>
              <p:nvPr/>
            </p:nvCxnSpPr>
            <p:spPr>
              <a:xfrm>
                <a:off x="3876675" y="4540693"/>
                <a:ext cx="781050" cy="15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Object 14"/>
              <p:cNvGraphicFramePr>
                <a:graphicFrameLocks noChangeAspect="1"/>
              </p:cNvGraphicFramePr>
              <p:nvPr/>
            </p:nvGraphicFramePr>
            <p:xfrm>
              <a:off x="5029200" y="4407343"/>
              <a:ext cx="749300" cy="269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238" name="Equation" r:id="rId9" imgW="495300" imgH="177800" progId="Equation.3">
                      <p:embed/>
                    </p:oleObj>
                  </mc:Choice>
                  <mc:Fallback>
                    <p:oleObj name="Equation" r:id="rId9" imgW="495300" imgH="17780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9200" y="4407343"/>
                            <a:ext cx="749300" cy="269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TextBox 15"/>
          <p:cNvSpPr txBox="1"/>
          <p:nvPr/>
        </p:nvSpPr>
        <p:spPr>
          <a:xfrm>
            <a:off x="199077" y="2189152"/>
            <a:ext cx="3874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This form satisfies the constraints on </a:t>
            </a:r>
            <a:r>
              <a:rPr lang="en-US" sz="1600" i="1" dirty="0" err="1" smtClean="0">
                <a:latin typeface="Helvetica"/>
                <a:cs typeface="Helvetica"/>
              </a:rPr>
              <a:t>e</a:t>
            </a:r>
            <a:r>
              <a:rPr lang="en-US" sz="1600" i="1" baseline="-25000" dirty="0" err="1" smtClean="0">
                <a:latin typeface="Helvetica"/>
                <a:cs typeface="Helvetica"/>
              </a:rPr>
              <a:t>jk</a:t>
            </a:r>
            <a:r>
              <a:rPr lang="en-US" sz="1600" dirty="0" smtClean="0">
                <a:latin typeface="Helvetica"/>
                <a:cs typeface="Helvetica"/>
              </a:rPr>
              <a:t>:</a:t>
            </a:r>
            <a:endParaRPr lang="en-US" sz="1600" i="1" dirty="0">
              <a:latin typeface="Helvetica"/>
              <a:cs typeface="Helvetica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26568" y="2604018"/>
          <a:ext cx="30892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9" name="Equation" r:id="rId11" imgW="2578100" imgH="368300" progId="Equation.3">
                  <p:embed/>
                </p:oleObj>
              </mc:Choice>
              <mc:Fallback>
                <p:oleObj name="Equation" r:id="rId11" imgW="2578100" imgH="368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568" y="2604018"/>
                        <a:ext cx="30892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4454003" y="2604018"/>
          <a:ext cx="3500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40" name="Equation" r:id="rId13" imgW="2921000" imgH="368300" progId="Equation.3">
                  <p:embed/>
                </p:oleObj>
              </mc:Choice>
              <mc:Fallback>
                <p:oleObj name="Equation" r:id="rId13" imgW="2921000" imgH="368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003" y="2604018"/>
                        <a:ext cx="35004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8843" y="3188219"/>
            <a:ext cx="3503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The</a:t>
            </a:r>
            <a:r>
              <a:rPr lang="en-US" sz="1600" i="1" dirty="0" smtClean="0">
                <a:latin typeface="Helvetica"/>
                <a:cs typeface="Helvetica"/>
              </a:rPr>
              <a:t> </a:t>
            </a:r>
            <a:r>
              <a:rPr lang="en-US" sz="1600" i="1" dirty="0" err="1" smtClean="0">
                <a:latin typeface="Helvetica"/>
                <a:cs typeface="Helvetica"/>
              </a:rPr>
              <a:t>r</a:t>
            </a:r>
            <a:r>
              <a:rPr lang="en-US" sz="1600" i="1" dirty="0" smtClean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value can be easily calculated:</a:t>
            </a:r>
            <a:endParaRPr lang="en-US" sz="1600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EXAMPLE: </a:t>
            </a:r>
            <a:r>
              <a:rPr lang="en-US" sz="2000" b="1" dirty="0" err="1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Erdős-Rényi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pic>
        <p:nvPicPr>
          <p:cNvPr id="4" name="Picture 3" descr="er_neutral.eps"/>
          <p:cNvPicPr>
            <a:picLocks noChangeAspect="1"/>
          </p:cNvPicPr>
          <p:nvPr/>
        </p:nvPicPr>
        <p:blipFill rotWithShape="1">
          <a:blip r:embed="rId2"/>
          <a:srcRect l="28395" t="-547" r="24481" b="547"/>
          <a:stretch/>
        </p:blipFill>
        <p:spPr>
          <a:xfrm>
            <a:off x="0" y="1526177"/>
            <a:ext cx="3337478" cy="2695967"/>
          </a:xfrm>
          <a:prstGeom prst="rect">
            <a:avLst/>
          </a:prstGeom>
        </p:spPr>
      </p:pic>
      <p:pic>
        <p:nvPicPr>
          <p:cNvPr id="5" name="Picture 4" descr="er_assort.eps"/>
          <p:cNvPicPr>
            <a:picLocks noChangeAspect="1"/>
          </p:cNvPicPr>
          <p:nvPr/>
        </p:nvPicPr>
        <p:blipFill>
          <a:blip r:embed="rId3"/>
          <a:srcRect l="28201" r="26438"/>
          <a:stretch>
            <a:fillRect/>
          </a:stretch>
        </p:blipFill>
        <p:spPr>
          <a:xfrm>
            <a:off x="2979247" y="1540933"/>
            <a:ext cx="3036850" cy="2695967"/>
          </a:xfrm>
          <a:prstGeom prst="rect">
            <a:avLst/>
          </a:prstGeom>
        </p:spPr>
      </p:pic>
      <p:pic>
        <p:nvPicPr>
          <p:cNvPr id="6" name="Picture 5" descr="er_disassort.eps"/>
          <p:cNvPicPr>
            <a:picLocks noChangeAspect="1"/>
          </p:cNvPicPr>
          <p:nvPr/>
        </p:nvPicPr>
        <p:blipFill>
          <a:blip r:embed="rId4"/>
          <a:srcRect l="28201" r="26438"/>
          <a:stretch>
            <a:fillRect/>
          </a:stretch>
        </p:blipFill>
        <p:spPr>
          <a:xfrm>
            <a:off x="6019865" y="1523999"/>
            <a:ext cx="3036848" cy="2720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8296" y="150042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e</a:t>
            </a:r>
            <a:endParaRPr lang="en-US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EXAMPLE: </a:t>
            </a:r>
            <a:r>
              <a:rPr lang="en-US" sz="2000" b="1" dirty="0" err="1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Erdős-Rényi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pic>
        <p:nvPicPr>
          <p:cNvPr id="5" name="Picture 4" descr="er_ann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01234" y="-726774"/>
            <a:ext cx="5807824" cy="751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8"/>
            <a:ext cx="8229600" cy="469635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Structural cut-off</a:t>
            </a:r>
            <a:endParaRPr lang="en-US" sz="3400" dirty="0"/>
          </a:p>
        </p:txBody>
      </p:sp>
      <p:grpSp>
        <p:nvGrpSpPr>
          <p:cNvPr id="3" name="Group 6"/>
          <p:cNvGrpSpPr/>
          <p:nvPr/>
        </p:nvGrpSpPr>
        <p:grpSpPr>
          <a:xfrm>
            <a:off x="152401" y="1732099"/>
            <a:ext cx="5375280" cy="646331"/>
            <a:chOff x="398434" y="1401543"/>
            <a:chExt cx="5375280" cy="77559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421164" y="1808327"/>
            <a:ext cx="13525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47" name="Equation" r:id="rId3" imgW="901700" imgH="190500" progId="Equation.3">
                    <p:embed/>
                  </p:oleObj>
                </mc:Choice>
                <mc:Fallback>
                  <p:oleObj name="Equation" r:id="rId3" imgW="901700" imgH="1905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164" y="1808327"/>
                          <a:ext cx="135255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98434" y="1401543"/>
              <a:ext cx="3634328" cy="775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Number of edges between the set of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nodes with degree </a:t>
              </a:r>
              <a:r>
                <a:rPr lang="en-US" i="1" dirty="0" err="1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k</a:t>
              </a: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and degree </a:t>
              </a:r>
              <a:r>
                <a:rPr lang="en-US" i="1" dirty="0" err="1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k</a:t>
              </a:r>
              <a:r>
                <a:rPr lang="en-US" i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’</a:t>
              </a: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</a:t>
              </a:r>
              <a:endPara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19200" y="3373439"/>
          <a:ext cx="2718836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8" name="Equation" r:id="rId5" imgW="1816100" imgH="241300" progId="Equation.3">
                  <p:embed/>
                </p:oleObj>
              </mc:Choice>
              <mc:Fallback>
                <p:oleObj name="Equation" r:id="rId5" imgW="18161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73439"/>
                        <a:ext cx="2718836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0289" y="2715202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Maximum number of edges between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two groups: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5445701"/>
            <a:ext cx="533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M. </a:t>
            </a:r>
            <a:r>
              <a:rPr lang="en-US" sz="15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Boguñá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R. Pastor-</a:t>
            </a:r>
            <a:r>
              <a:rPr lang="en-US" sz="15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Satorras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A. </a:t>
            </a:r>
            <a:r>
              <a:rPr lang="en-US" sz="15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Vespignani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EPJ B </a:t>
            </a:r>
            <a:r>
              <a:rPr lang="en-US" sz="15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38,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205 (2004)</a:t>
            </a:r>
            <a:endParaRPr lang="en-US" sz="15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300" y="635006"/>
            <a:ext cx="831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High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assortativity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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high number of links between the hubs.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If we allow only one link between two nodes, we can simply run out of hubs to connect to each other to satisfy the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assortativity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criteria.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212" y="4064000"/>
            <a:ext cx="4310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There cannot be more links between the two groups, than the overall number of edges joining the nodes with degree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This is true even if  we allow multiple edges.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2526109" y="3825908"/>
            <a:ext cx="28608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48800" y="3683667"/>
            <a:ext cx="1556611" cy="286081"/>
          </a:xfrm>
          <a:prstGeom prst="bentConnector3">
            <a:avLst>
              <a:gd name="adj1" fmla="val 49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1600" y="3300566"/>
            <a:ext cx="3886200" cy="17543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If we only have </a:t>
            </a: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simple edges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we cannot have more links between the two groups, than if we connect every node with degree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to every node with degree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’ </a:t>
            </a: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once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8"/>
            <a:ext cx="8229600" cy="469635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Structural cut-off</a:t>
            </a:r>
            <a:endParaRPr lang="en-US" sz="3400" dirty="0"/>
          </a:p>
        </p:txBody>
      </p:sp>
      <p:pic>
        <p:nvPicPr>
          <p:cNvPr id="4" name="Picture 3" descr="structuralcutto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206503"/>
            <a:ext cx="4533900" cy="300037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016003"/>
          <a:ext cx="13525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7" name="Equation" r:id="rId4" imgW="901700" imgH="190500" progId="Equation.3">
                  <p:embed/>
                </p:oleObj>
              </mc:Choice>
              <mc:Fallback>
                <p:oleObj name="Equation" r:id="rId4" imgW="9017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016003"/>
                        <a:ext cx="135255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7674" y="1422139"/>
          <a:ext cx="264318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8" name="Equation" r:id="rId6" imgW="1765300" imgH="241300" progId="Equation.3">
                  <p:embed/>
                </p:oleObj>
              </mc:Choice>
              <mc:Fallback>
                <p:oleObj name="Equation" r:id="rId6" imgW="17653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74" y="1422139"/>
                        <a:ext cx="2643187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437238" y="2603502"/>
          <a:ext cx="1231900" cy="49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9" name="Equation" r:id="rId8" imgW="812800" imgH="393700" progId="Equation.3">
                  <p:embed/>
                </p:oleObj>
              </mc:Choice>
              <mc:Fallback>
                <p:oleObj name="Equation" r:id="rId8" imgW="8128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238" y="2603502"/>
                        <a:ext cx="1231900" cy="497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1" y="193789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ratio of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kk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’ 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and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kk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’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has to be ≤ 1 in the physical region!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183124" y="3946717"/>
            <a:ext cx="4693687" cy="369332"/>
            <a:chOff x="914400" y="5879068"/>
            <a:chExt cx="4693687" cy="443198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914400" y="6094412"/>
              <a:ext cx="715992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1857375" y="5935663"/>
            <a:ext cx="704850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590" name="Equation" r:id="rId10" imgW="457200" imgH="203200" progId="Equation.3">
                    <p:embed/>
                  </p:oleObj>
                </mc:Choice>
                <mc:Fallback>
                  <p:oleObj name="Equation" r:id="rId10" imgW="457200" imgH="203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5935663"/>
                          <a:ext cx="704850" cy="312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2743200" y="5879068"/>
              <a:ext cx="2864887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defines the structural cut-off</a:t>
              </a:r>
              <a:endPara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62400" y="5445701"/>
            <a:ext cx="533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M. </a:t>
            </a:r>
            <a:r>
              <a:rPr lang="en-US" sz="15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Boguñá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R. Pastor-</a:t>
            </a:r>
            <a:r>
              <a:rPr lang="en-US" sz="15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Satorras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A. </a:t>
            </a:r>
            <a:r>
              <a:rPr lang="en-US" sz="15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Vespignani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EPJ B </a:t>
            </a:r>
            <a:r>
              <a:rPr lang="en-US" sz="15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38,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205 (2004)</a:t>
            </a:r>
            <a:endParaRPr lang="en-US" sz="15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"/>
            <a:ext cx="8229600" cy="469635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Structural cut-off for uncorrelated networks</a:t>
            </a:r>
            <a:endParaRPr lang="en-US" sz="3400" dirty="0"/>
          </a:p>
        </p:txBody>
      </p:sp>
      <p:grpSp>
        <p:nvGrpSpPr>
          <p:cNvPr id="2" name="Group 37"/>
          <p:cNvGrpSpPr/>
          <p:nvPr/>
        </p:nvGrpSpPr>
        <p:grpSpPr>
          <a:xfrm>
            <a:off x="533400" y="620348"/>
            <a:ext cx="7848600" cy="2046652"/>
            <a:chOff x="152400" y="649168"/>
            <a:chExt cx="7848600" cy="2455982"/>
          </a:xfrm>
        </p:grpSpPr>
        <p:grpSp>
          <p:nvGrpSpPr>
            <p:cNvPr id="3" name="Group 37"/>
            <p:cNvGrpSpPr/>
            <p:nvPr/>
          </p:nvGrpSpPr>
          <p:grpSpPr>
            <a:xfrm>
              <a:off x="152400" y="649168"/>
              <a:ext cx="7848600" cy="2455982"/>
              <a:chOff x="-1009490" y="636985"/>
              <a:chExt cx="7848600" cy="245598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-1009490" y="636985"/>
                <a:ext cx="2453879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0000FF"/>
                    </a:solidFill>
                    <a:latin typeface="Calibri"/>
                    <a:ea typeface="+mn-ea"/>
                    <a:cs typeface="+mn-cs"/>
                  </a:rPr>
                  <a:t>Uncorrelated networks:</a:t>
                </a:r>
                <a:endParaRPr lang="en-US" b="1" dirty="0">
                  <a:solidFill>
                    <a:srgbClr val="0000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751172" y="648217"/>
                <a:ext cx="5087938" cy="2444750"/>
                <a:chOff x="645233" y="1246149"/>
                <a:chExt cx="5087938" cy="2444750"/>
              </a:xfrm>
            </p:grpSpPr>
            <p:graphicFrame>
              <p:nvGraphicFramePr>
                <p:cNvPr id="6" name="Object 5"/>
                <p:cNvGraphicFramePr>
                  <a:graphicFrameLocks noChangeAspect="1"/>
                </p:cNvGraphicFramePr>
                <p:nvPr/>
              </p:nvGraphicFramePr>
              <p:xfrm>
                <a:off x="733287" y="1246149"/>
                <a:ext cx="2001838" cy="615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8643" name="Equation" r:id="rId3" imgW="1320800" imgH="406400" progId="Equation.3">
                        <p:embed/>
                      </p:oleObj>
                    </mc:Choice>
                    <mc:Fallback>
                      <p:oleObj name="Equation" r:id="rId3" imgW="1320800" imgH="406400" progId="Equation.3">
                        <p:embed/>
                        <p:pic>
                          <p:nvPicPr>
                            <p:cNvPr id="0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287" y="1246149"/>
                              <a:ext cx="2001838" cy="6159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Object 6"/>
                <p:cNvGraphicFramePr>
                  <a:graphicFrameLocks noChangeAspect="1"/>
                </p:cNvGraphicFramePr>
                <p:nvPr/>
              </p:nvGraphicFramePr>
              <p:xfrm>
                <a:off x="645233" y="2965412"/>
                <a:ext cx="2573338" cy="7254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8644" name="Equation" r:id="rId5" imgW="1714500" imgH="482600" progId="Equation.3">
                        <p:embed/>
                      </p:oleObj>
                    </mc:Choice>
                    <mc:Fallback>
                      <p:oleObj name="Equation" r:id="rId5" imgW="1714500" imgH="482600" progId="Equation.3">
                        <p:embed/>
                        <p:pic>
                          <p:nvPicPr>
                            <p:cNvPr id="0" name="Picture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5233" y="2965412"/>
                              <a:ext cx="2573338" cy="7254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Object 7"/>
                <p:cNvGraphicFramePr>
                  <a:graphicFrameLocks noChangeAspect="1"/>
                </p:cNvGraphicFramePr>
                <p:nvPr/>
              </p:nvGraphicFramePr>
              <p:xfrm>
                <a:off x="4169483" y="3081299"/>
                <a:ext cx="1563688" cy="438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8645" name="Equation" r:id="rId7" imgW="1041400" imgH="292100" progId="Equation.3">
                        <p:embed/>
                      </p:oleObj>
                    </mc:Choice>
                    <mc:Fallback>
                      <p:oleObj name="Equation" r:id="rId7" imgW="1041400" imgH="292100" progId="Equation.3">
                        <p:embed/>
                        <p:pic>
                          <p:nvPicPr>
                            <p:cNvPr id="0" name="Picture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69483" y="3081299"/>
                              <a:ext cx="1563688" cy="43815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37" name="Straight Arrow Connector 36"/>
            <p:cNvCxnSpPr/>
            <p:nvPr/>
          </p:nvCxnSpPr>
          <p:spPr>
            <a:xfrm>
              <a:off x="5638800" y="2724150"/>
              <a:ext cx="49598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88118" y="3111500"/>
            <a:ext cx="8839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err="1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b="1" i="1" baseline="-25000" dirty="0" err="1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s</a:t>
            </a:r>
            <a:r>
              <a:rPr lang="en-US" b="1" i="1" dirty="0" err="1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(N</a:t>
            </a:r>
            <a:r>
              <a:rPr lang="en-US" b="1" i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represents a </a:t>
            </a:r>
            <a:r>
              <a:rPr lang="en-US" b="1" i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structural cutoff</a:t>
            </a:r>
            <a:r>
              <a:rPr lang="en-US" b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: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one cannot have nodes with degree larger than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i="1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(N</a:t>
            </a: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i="1" dirty="0" smtClean="0">
              <a:solidFill>
                <a:prstClr val="black"/>
              </a:solidFill>
              <a:latin typeface="Calibri"/>
              <a:ea typeface="+mn-ea"/>
              <a:cs typeface="+mn-cs"/>
              <a:sym typeface="Wingding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	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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if</a:t>
            </a: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there are nodes with 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i="1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(N</a:t>
            </a: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 we cannot find sufficient links between the highly connected nodes to maintain the neutral nature of the network.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i="1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Solution: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arenBoth"/>
            </a:pP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Introduce a structural cutoff (i.e. do not allow nodes with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i="1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(N</a:t>
            </a: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arenBoth"/>
            </a:pP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Let  the network become more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dissasortative</a:t>
            </a: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having fewer links between hubs.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376999" y="562240"/>
          <a:ext cx="1919287" cy="51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6" name="Equation" r:id="rId9" imgW="1257300" imgH="406400" progId="Equation.3">
                  <p:embed/>
                </p:oleObj>
              </mc:Choice>
              <mc:Fallback>
                <p:oleObj name="Equation" r:id="rId9" imgW="1257300" imgH="40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99" y="562240"/>
                        <a:ext cx="1919287" cy="51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323122" y="1333500"/>
          <a:ext cx="3910013" cy="60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7" name="Equation" r:id="rId11" imgW="2603500" imgH="482600" progId="Equation.3">
                  <p:embed/>
                </p:oleObj>
              </mc:Choice>
              <mc:Fallback>
                <p:oleObj name="Equation" r:id="rId11" imgW="2603500" imgH="48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122" y="1333500"/>
                        <a:ext cx="3910013" cy="604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76286" y="2222506"/>
          <a:ext cx="1928813" cy="28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8" name="Equation" r:id="rId13" imgW="1270000" imgH="228600" progId="Equation.3">
                  <p:embed/>
                </p:oleObj>
              </mc:Choice>
              <mc:Fallback>
                <p:oleObj name="Equation" r:id="rId13" imgW="1270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86" y="2222506"/>
                        <a:ext cx="1928813" cy="289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44524" y="1524000"/>
          <a:ext cx="2124075" cy="25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9" name="Equation" r:id="rId15" imgW="1409700" imgH="203200" progId="Equation.3">
                  <p:embed/>
                </p:oleObj>
              </mc:Choice>
              <mc:Fallback>
                <p:oleObj name="Equation" r:id="rId15" imgW="1409700" imgH="203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24" y="1524000"/>
                        <a:ext cx="2124075" cy="255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457211" y="1079506"/>
          <a:ext cx="2414587" cy="282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0" name="Equation" r:id="rId17" imgW="1765300" imgH="241300" progId="Equation.3">
                  <p:embed/>
                </p:oleObj>
              </mc:Choice>
              <mc:Fallback>
                <p:oleObj name="Equation" r:id="rId17" imgW="1765300" imgH="241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11" y="1079506"/>
                        <a:ext cx="2414587" cy="282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57211" y="1079503"/>
            <a:ext cx="2477105" cy="1530185"/>
          </a:xfrm>
          <a:prstGeom prst="rect">
            <a:avLst/>
          </a:prstGeom>
          <a:solidFill>
            <a:srgbClr val="FF66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uctcutoff_disass.pdf"/>
          <p:cNvPicPr>
            <a:picLocks noChangeAspect="1"/>
          </p:cNvPicPr>
          <p:nvPr/>
        </p:nvPicPr>
        <p:blipFill>
          <a:blip r:embed="rId3"/>
          <a:srcRect l="14118" r="14118" b="50909"/>
          <a:stretch>
            <a:fillRect/>
          </a:stretch>
        </p:blipFill>
        <p:spPr>
          <a:xfrm>
            <a:off x="61015" y="711195"/>
            <a:ext cx="4462228" cy="3291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7" y="19050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Example: Degree sequence introduces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disassortativity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73139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Scale-free network generated with the configuration model (N=300, L=450,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γ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=2.2).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968507"/>
            <a:ext cx="325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Red hub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: 55 neighbors.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Blue hub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: 46 neighbors. 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70099" y="4381505"/>
          <a:ext cx="4770437" cy="67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5" name="Equation" r:id="rId4" imgW="3136900" imgH="533400" progId="Equation.3">
                  <p:embed/>
                </p:oleObj>
              </mc:Choice>
              <mc:Fallback>
                <p:oleObj name="Equation" r:id="rId4" imgW="3136900" imgH="533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99" y="4381505"/>
                        <a:ext cx="4770437" cy="676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9426" y="2737942"/>
            <a:ext cx="438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Let’s calculate the expectation number of links between red node (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=55) and blue node (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=46) for uncorrelated networks!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3243" y="1460500"/>
            <a:ext cx="454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measured </a:t>
            </a:r>
            <a:r>
              <a:rPr lang="en-US" sz="2000" b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=-0.19! </a:t>
            </a:r>
            <a:r>
              <a:rPr lang="en-US" sz="2000" b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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alibri"/>
                <a:ea typeface="+mn-ea"/>
                <a:cs typeface="+mn-cs"/>
                <a:sym typeface="Wingdings"/>
              </a:rPr>
              <a:t>Dissasortative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!</a:t>
            </a:r>
            <a:endParaRPr lang="en-US" sz="20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389438" y="3746505"/>
          <a:ext cx="258762" cy="23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6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3746505"/>
                        <a:ext cx="258762" cy="231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310312" y="3937005"/>
          <a:ext cx="319088" cy="23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7" name="Equation" r:id="rId8" imgW="203200" imgH="177800" progId="Equation.3">
                  <p:embed/>
                </p:oleObj>
              </mc:Choice>
              <mc:Fallback>
                <p:oleObj name="Equation" r:id="rId8" imgW="2032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2" y="3937005"/>
                        <a:ext cx="319088" cy="231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505211" y="4201583"/>
          <a:ext cx="182563" cy="18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8" name="Equation" r:id="rId10" imgW="114300" imgH="139700" progId="Equation.3">
                  <p:embed/>
                </p:oleObj>
              </mc:Choice>
              <mc:Fallback>
                <p:oleObj name="Equation" r:id="rId10" imgW="114300" imgH="139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11" y="4201583"/>
                        <a:ext cx="182563" cy="186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257800" y="3813968"/>
          <a:ext cx="223838" cy="18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9" name="Equation" r:id="rId12" imgW="139700" imgH="139700" progId="Equation.3">
                  <p:embed/>
                </p:oleObj>
              </mc:Choice>
              <mc:Fallback>
                <p:oleObj name="Equation" r:id="rId12" imgW="139700" imgH="139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3968"/>
                        <a:ext cx="223838" cy="186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267211" y="5334000"/>
          <a:ext cx="3460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0" name="Equation" r:id="rId14" imgW="215900" imgH="190500" progId="Equation.3">
                  <p:embed/>
                </p:oleObj>
              </mc:Choice>
              <mc:Fallback>
                <p:oleObj name="Equation" r:id="rId14" imgW="215900" imgH="190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11" y="5334000"/>
                        <a:ext cx="34607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810000" y="4388118"/>
            <a:ext cx="479426" cy="1838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521097" y="4138848"/>
            <a:ext cx="306255" cy="520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34878" y="4209422"/>
            <a:ext cx="295011" cy="49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892800" y="4229100"/>
            <a:ext cx="2540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4610236" y="5101828"/>
            <a:ext cx="310885" cy="2222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89097" y="5115992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order for the network to be neutral, we need 2.8 links between these two hubs.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ructcutoff_disass_degdist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3741" y="-313459"/>
            <a:ext cx="3827318" cy="5943600"/>
          </a:xfrm>
          <a:prstGeom prst="rect">
            <a:avLst/>
          </a:prstGeom>
        </p:spPr>
      </p:pic>
      <p:pic>
        <p:nvPicPr>
          <p:cNvPr id="7" name="Picture 6" descr="structcutoff_disass_annd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15741" y="-313459"/>
            <a:ext cx="3827318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1" y="469900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largest nodes have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annd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&lt; &lt;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annd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724650" y="3575050"/>
            <a:ext cx="13335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9012" y="4386792"/>
          <a:ext cx="2897188" cy="55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9" name="Equation" r:id="rId5" imgW="1943100" imgH="444500" progId="Equation.3">
                  <p:embed/>
                </p:oleObj>
              </mc:Choice>
              <mc:Fallback>
                <p:oleObj name="Equation" r:id="rId5" imgW="19431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2" y="4386792"/>
                        <a:ext cx="2897188" cy="551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titled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81" y="1460506"/>
            <a:ext cx="5226423" cy="3365499"/>
          </a:xfrm>
          <a:prstGeom prst="rect">
            <a:avLst/>
          </a:prstGeom>
        </p:spPr>
      </p:pic>
      <p:pic>
        <p:nvPicPr>
          <p:cNvPr id="11" name="Picture 10" descr="Untitled 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00" y="1460500"/>
            <a:ext cx="5226424" cy="3365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444500"/>
            <a:ext cx="43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The effect is particularly clear for N=10,000:</a:t>
            </a:r>
            <a:endParaRPr lang="en-US" b="1" dirty="0">
              <a:solidFill>
                <a:srgbClr val="0000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1" y="482600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red </a:t>
            </a: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curves are those of interest to us: one can see that a clear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dissasortativity</a:t>
            </a: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property is visible in this case.</a:t>
            </a:r>
            <a:endParaRPr lang="en-US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DEGREE CORRELATIONS IN NETWORKS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2536" name="Rectangle 17"/>
          <p:cNvSpPr>
            <a:spLocks noChangeArrowheads="1"/>
          </p:cNvSpPr>
          <p:nvPr/>
        </p:nvSpPr>
        <p:spPr bwMode="auto">
          <a:xfrm>
            <a:off x="503238" y="3070183"/>
            <a:ext cx="25527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Helvetica" pitchFamily="-111" charset="0"/>
                <a:ea typeface="Helvetica" pitchFamily="-111" charset="0"/>
                <a:cs typeface="Helvetica" pitchFamily="-111" charset="0"/>
              </a:rPr>
              <a:t>Assortative</a:t>
            </a:r>
            <a:r>
              <a:rPr lang="en-US" b="1" dirty="0" smtClean="0">
                <a:latin typeface="Helvetica" pitchFamily="-111" charset="0"/>
                <a:ea typeface="Helvetica" pitchFamily="-111" charset="0"/>
                <a:cs typeface="Helvetica" pitchFamily="-111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latin typeface="Helvetica" pitchFamily="-111" charset="0"/>
                <a:ea typeface="Helvetica" pitchFamily="-111" charset="0"/>
                <a:cs typeface="Helvetica" pitchFamily="-111" charset="0"/>
              </a:rPr>
              <a:t>hubs show a tendency to link to each other.</a:t>
            </a:r>
            <a:endParaRPr lang="hu-HU" sz="1600" dirty="0"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2537" name="Rectangle 18"/>
          <p:cNvSpPr>
            <a:spLocks noChangeArrowheads="1"/>
          </p:cNvSpPr>
          <p:nvPr/>
        </p:nvSpPr>
        <p:spPr bwMode="auto">
          <a:xfrm>
            <a:off x="3435350" y="3006685"/>
            <a:ext cx="256063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latin typeface="Helvetica" pitchFamily="-111" charset="0"/>
                <a:ea typeface="Helvetica" pitchFamily="-111" charset="0"/>
                <a:cs typeface="Helvetica" pitchFamily="-111" charset="0"/>
              </a:rPr>
              <a:t>Neutral</a:t>
            </a:r>
            <a:r>
              <a:rPr lang="en-US" dirty="0" smtClean="0">
                <a:latin typeface="Helvetica" pitchFamily="-111" charset="0"/>
                <a:ea typeface="Helvetica" pitchFamily="-111" charset="0"/>
                <a:cs typeface="Helvetica" pitchFamily="-111" charset="0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latin typeface="Helvetica" pitchFamily="-111" charset="0"/>
                <a:ea typeface="Helvetica" pitchFamily="-111" charset="0"/>
                <a:cs typeface="Helvetica" pitchFamily="-111" charset="0"/>
              </a:rPr>
              <a:t>nodes connect to each other with the expected random probabilities.</a:t>
            </a:r>
          </a:p>
        </p:txBody>
      </p:sp>
      <p:sp>
        <p:nvSpPr>
          <p:cNvPr id="22538" name="Rectangle 19"/>
          <p:cNvSpPr>
            <a:spLocks noChangeArrowheads="1"/>
          </p:cNvSpPr>
          <p:nvPr/>
        </p:nvSpPr>
        <p:spPr bwMode="auto">
          <a:xfrm>
            <a:off x="6538929" y="3006682"/>
            <a:ext cx="2403475" cy="10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err="1" smtClean="0">
                <a:latin typeface="Helvetica" pitchFamily="-111" charset="0"/>
                <a:ea typeface="Helvetica" pitchFamily="-111" charset="0"/>
                <a:cs typeface="Helvetica" pitchFamily="-111" charset="0"/>
              </a:rPr>
              <a:t>Disassortative</a:t>
            </a:r>
            <a:r>
              <a:rPr lang="en-US" b="1" dirty="0" smtClean="0">
                <a:latin typeface="Helvetica" pitchFamily="-111" charset="0"/>
                <a:ea typeface="Helvetica" pitchFamily="-111" charset="0"/>
                <a:cs typeface="Helvetica" pitchFamily="-111" charset="0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latin typeface="Helvetica" pitchFamily="-111" charset="0"/>
                <a:ea typeface="Helvetica" pitchFamily="-111" charset="0"/>
                <a:cs typeface="Helvetica" pitchFamily="-111" charset="0"/>
              </a:rPr>
              <a:t>Hubs tend to avoid linking to each other.</a:t>
            </a:r>
          </a:p>
        </p:txBody>
      </p:sp>
      <p:pic>
        <p:nvPicPr>
          <p:cNvPr id="17" name="Picture 16" descr="assort_cyto_hub.eps"/>
          <p:cNvPicPr>
            <a:picLocks noChangeAspect="1"/>
          </p:cNvPicPr>
          <p:nvPr/>
        </p:nvPicPr>
        <p:blipFill>
          <a:blip r:embed="rId2"/>
          <a:srcRect l="6294" r="6294"/>
          <a:stretch>
            <a:fillRect/>
          </a:stretch>
        </p:blipFill>
        <p:spPr>
          <a:xfrm>
            <a:off x="422812" y="641348"/>
            <a:ext cx="2633126" cy="2375095"/>
          </a:xfrm>
          <a:prstGeom prst="rect">
            <a:avLst/>
          </a:prstGeom>
        </p:spPr>
      </p:pic>
      <p:pic>
        <p:nvPicPr>
          <p:cNvPr id="18" name="Picture 17" descr="neutral_cyto_hub.eps"/>
          <p:cNvPicPr>
            <a:picLocks noChangeAspect="1"/>
          </p:cNvPicPr>
          <p:nvPr/>
        </p:nvPicPr>
        <p:blipFill>
          <a:blip r:embed="rId3"/>
          <a:srcRect l="12587" r="12587"/>
          <a:stretch>
            <a:fillRect/>
          </a:stretch>
        </p:blipFill>
        <p:spPr>
          <a:xfrm>
            <a:off x="3598313" y="641348"/>
            <a:ext cx="2253995" cy="2375095"/>
          </a:xfrm>
          <a:prstGeom prst="rect">
            <a:avLst/>
          </a:prstGeom>
        </p:spPr>
      </p:pic>
      <p:pic>
        <p:nvPicPr>
          <p:cNvPr id="19" name="Picture 18" descr="disassort_cyto_hub.eps"/>
          <p:cNvPicPr>
            <a:picLocks noChangeAspect="1"/>
          </p:cNvPicPr>
          <p:nvPr/>
        </p:nvPicPr>
        <p:blipFill>
          <a:blip r:embed="rId4"/>
          <a:srcRect l="11329" r="11329"/>
          <a:stretch>
            <a:fillRect/>
          </a:stretch>
        </p:blipFill>
        <p:spPr>
          <a:xfrm>
            <a:off x="6344785" y="641348"/>
            <a:ext cx="2329785" cy="23750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8821" y="4492797"/>
            <a:ext cx="69179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solidFill>
                  <a:srgbClr val="0000FF"/>
                </a:solidFill>
                <a:latin typeface="Helvetica"/>
                <a:cs typeface="Helvetica"/>
              </a:rPr>
              <a:t>Quantifying degree </a:t>
            </a:r>
            <a:r>
              <a:rPr lang="en-US" sz="1600" u="sng" dirty="0">
                <a:solidFill>
                  <a:srgbClr val="0000FF"/>
                </a:solidFill>
                <a:latin typeface="Helvetica"/>
                <a:cs typeface="Helvetica"/>
              </a:rPr>
              <a:t>c</a:t>
            </a:r>
            <a:r>
              <a:rPr lang="en-US" sz="1600" u="sng" dirty="0" smtClean="0">
                <a:solidFill>
                  <a:srgbClr val="0000FF"/>
                </a:solidFill>
                <a:latin typeface="Helvetica"/>
                <a:cs typeface="Helvetica"/>
              </a:rPr>
              <a:t>orrelations (three approaches):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		</a:t>
            </a:r>
            <a:r>
              <a:rPr lang="en-US" sz="1600" dirty="0" err="1" smtClean="0">
                <a:latin typeface="Helvetica"/>
                <a:cs typeface="Helvetica"/>
                <a:sym typeface="Wingdings"/>
              </a:rPr>
              <a:t></a:t>
            </a:r>
            <a:r>
              <a:rPr lang="en-US" sz="1600" dirty="0" smtClean="0">
                <a:latin typeface="Helvetica"/>
                <a:cs typeface="Helvetica"/>
                <a:sym typeface="Wingdings"/>
              </a:rPr>
              <a:t> full statistical description (</a:t>
            </a:r>
            <a:r>
              <a:rPr lang="en-US" sz="1200" dirty="0" err="1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Maslov</a:t>
            </a:r>
            <a:r>
              <a:rPr lang="en-US" sz="1200" dirty="0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 and </a:t>
            </a:r>
            <a:r>
              <a:rPr lang="en-US" sz="1200" dirty="0" err="1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Sneppen</a:t>
            </a:r>
            <a:r>
              <a:rPr lang="en-US" sz="1200" dirty="0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, Science 2001</a:t>
            </a:r>
            <a:r>
              <a:rPr lang="en-US" sz="1600" dirty="0" smtClean="0">
                <a:latin typeface="Helvetica"/>
                <a:cs typeface="Helvetica"/>
                <a:sym typeface="Wingdings"/>
              </a:rPr>
              <a:t>)</a:t>
            </a:r>
          </a:p>
          <a:p>
            <a:r>
              <a:rPr lang="en-US" sz="1600" dirty="0" smtClean="0">
                <a:latin typeface="Helvetica"/>
                <a:cs typeface="Helvetica"/>
                <a:sym typeface="Wingdings"/>
              </a:rPr>
              <a:t>		</a:t>
            </a:r>
            <a:r>
              <a:rPr lang="en-US" sz="1600" dirty="0" err="1" smtClean="0">
                <a:latin typeface="Helvetica"/>
                <a:cs typeface="Helvetica"/>
                <a:sym typeface="Wingdings"/>
              </a:rPr>
              <a:t></a:t>
            </a:r>
            <a:r>
              <a:rPr lang="en-US" sz="1600" dirty="0" smtClean="0">
                <a:latin typeface="Helvetica"/>
                <a:cs typeface="Helvetica"/>
                <a:sym typeface="Wingdings"/>
              </a:rPr>
              <a:t> degree correlation function (</a:t>
            </a:r>
            <a:r>
              <a:rPr lang="en-US" sz="1200" dirty="0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Pastor </a:t>
            </a:r>
            <a:r>
              <a:rPr lang="en-US" sz="1200" dirty="0" err="1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Satorras</a:t>
            </a:r>
            <a:r>
              <a:rPr lang="en-US" sz="1200" dirty="0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 and </a:t>
            </a:r>
            <a:r>
              <a:rPr lang="en-US" sz="1200" dirty="0" err="1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Vespignani</a:t>
            </a:r>
            <a:r>
              <a:rPr lang="en-US" sz="1200" dirty="0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, PRL 2001</a:t>
            </a:r>
            <a:r>
              <a:rPr lang="en-US" sz="1600" dirty="0" smtClean="0">
                <a:latin typeface="Helvetica"/>
                <a:cs typeface="Helvetica"/>
                <a:sym typeface="Wingdings"/>
              </a:rPr>
              <a:t>)</a:t>
            </a:r>
          </a:p>
          <a:p>
            <a:r>
              <a:rPr lang="en-US" sz="1600" dirty="0" smtClean="0">
                <a:latin typeface="Helvetica"/>
                <a:cs typeface="Helvetica"/>
                <a:sym typeface="Wingdings"/>
              </a:rPr>
              <a:t>		</a:t>
            </a:r>
            <a:r>
              <a:rPr lang="en-US" sz="1600" dirty="0" err="1" smtClean="0">
                <a:latin typeface="Helvetica"/>
                <a:cs typeface="Helvetica"/>
                <a:sym typeface="Wingdings"/>
              </a:rPr>
              <a:t></a:t>
            </a:r>
            <a:r>
              <a:rPr lang="en-US" sz="1600" dirty="0" smtClean="0">
                <a:latin typeface="Helvetica"/>
                <a:cs typeface="Helvetica"/>
                <a:sym typeface="Wingdings"/>
              </a:rPr>
              <a:t> correlation coefficient (</a:t>
            </a:r>
            <a:r>
              <a:rPr lang="en-US" sz="1200" dirty="0" smtClean="0">
                <a:solidFill>
                  <a:srgbClr val="376092"/>
                </a:solidFill>
                <a:latin typeface="Helvetica"/>
                <a:cs typeface="Helvetica"/>
                <a:sym typeface="Wingdings"/>
              </a:rPr>
              <a:t>Newman, PRL 2002</a:t>
            </a:r>
            <a:r>
              <a:rPr lang="en-US" sz="1600" dirty="0" smtClean="0">
                <a:latin typeface="Helvetica"/>
                <a:cs typeface="Helvetica"/>
                <a:sym typeface="Wingdings"/>
              </a:rPr>
              <a:t>)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TextBox 14"/>
          <p:cNvSpPr txBox="1">
            <a:spLocks noChangeArrowheads="1"/>
          </p:cNvSpPr>
          <p:nvPr/>
        </p:nvSpPr>
        <p:spPr bwMode="auto">
          <a:xfrm>
            <a:off x="0" y="0"/>
            <a:ext cx="9144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Natural cutoffs in scale</a:t>
            </a:r>
            <a:r>
              <a:rPr lang="en-US" sz="3200" b="1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-free networks</a:t>
            </a:r>
          </a:p>
        </p:txBody>
      </p:sp>
      <p:sp>
        <p:nvSpPr>
          <p:cNvPr id="69638" name="TextBox 7"/>
          <p:cNvSpPr txBox="1">
            <a:spLocks noChangeArrowheads="1"/>
          </p:cNvSpPr>
          <p:nvPr/>
        </p:nvSpPr>
        <p:spPr bwMode="auto">
          <a:xfrm>
            <a:off x="152400" y="62523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All real networks are finite 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 charset="2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let us explore its consequences.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 charset="2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We have an expected maximum degree, 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baseline="-250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max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Estimating </a:t>
            </a:r>
            <a:r>
              <a:rPr lang="en-US" u="sng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u="sng" baseline="-250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max</a:t>
            </a:r>
            <a:r>
              <a:rPr lang="en-US" u="sng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533400" y="1905000"/>
          <a:ext cx="17160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95" name="Equation" r:id="rId3" imgW="952500" imgH="469900" progId="Equation.3">
                  <p:embed/>
                </p:oleObj>
              </mc:Choice>
              <mc:Fallback>
                <p:oleObj name="Equation" r:id="rId3" imgW="952500" imgH="469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1716088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200404" y="3492500"/>
          <a:ext cx="1787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96" name="Equation" r:id="rId5" imgW="990600" imgH="330200" progId="Equation.3">
                  <p:embed/>
                </p:oleObj>
              </mc:Choice>
              <mc:Fallback>
                <p:oleObj name="Equation" r:id="rId5" imgW="990600" imgH="330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4" y="3492500"/>
                        <a:ext cx="17875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Box 11"/>
          <p:cNvSpPr txBox="1">
            <a:spLocks noChangeArrowheads="1"/>
          </p:cNvSpPr>
          <p:nvPr/>
        </p:nvSpPr>
        <p:spPr bwMode="auto">
          <a:xfrm>
            <a:off x="2590800" y="1841502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Why: the probability to have a node larger than </a:t>
            </a:r>
            <a:r>
              <a:rPr lang="en-US" i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i="1" baseline="-2500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ma</a:t>
            </a:r>
            <a:r>
              <a:rPr lang="en-US" baseline="-2500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x </a:t>
            </a:r>
            <a:r>
              <a:rPr lang="en-US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should not exceed the prob. to have one node, i.e. </a:t>
            </a:r>
            <a:r>
              <a:rPr lang="en-US" i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1/N </a:t>
            </a:r>
            <a:r>
              <a:rPr lang="en-US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fraction of all nodes 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09575" y="2730500"/>
          <a:ext cx="75565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97" name="Equation" r:id="rId7" imgW="4191000" imgH="469900" progId="Equation.3">
                  <p:embed/>
                </p:oleObj>
              </mc:Choice>
              <mc:Fallback>
                <p:oleObj name="Equation" r:id="rId7" imgW="4191000" imgH="469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730500"/>
                        <a:ext cx="75565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447976" y="3638006"/>
            <a:ext cx="1576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alibri"/>
              </a:rPr>
              <a:t>Natural cutoff: 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"/>
            <a:ext cx="8229600" cy="469635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Structural cut-off for uncorrelated networks</a:t>
            </a:r>
            <a:endParaRPr lang="en-US" sz="3400" dirty="0"/>
          </a:p>
        </p:txBody>
      </p:sp>
      <p:grpSp>
        <p:nvGrpSpPr>
          <p:cNvPr id="2" name="Group 18"/>
          <p:cNvGrpSpPr/>
          <p:nvPr/>
        </p:nvGrpSpPr>
        <p:grpSpPr>
          <a:xfrm>
            <a:off x="1059656" y="1492253"/>
            <a:ext cx="3141663" cy="442555"/>
            <a:chOff x="1596288" y="3425904"/>
            <a:chExt cx="3141663" cy="531066"/>
          </a:xfrm>
        </p:grpSpPr>
        <p:sp>
          <p:nvSpPr>
            <p:cNvPr id="11" name="TextBox 10"/>
            <p:cNvSpPr txBox="1"/>
            <p:nvPr/>
          </p:nvSpPr>
          <p:spPr>
            <a:xfrm>
              <a:off x="1596288" y="3513772"/>
              <a:ext cx="161012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ea typeface="+mn-ea"/>
                  <a:cs typeface="+mn-cs"/>
                </a:rPr>
                <a:t>Natural cut-off:</a:t>
              </a:r>
              <a:endParaRPr lang="en-US" dirty="0">
                <a:solidFill>
                  <a:srgbClr val="0000FF"/>
                </a:solidFill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3348888" y="3425904"/>
            <a:ext cx="1389063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35" name="Equation" r:id="rId4" imgW="927100" imgH="330200" progId="Equation.3">
                    <p:embed/>
                  </p:oleObj>
                </mc:Choice>
                <mc:Fallback>
                  <p:oleObj name="Equation" r:id="rId4" imgW="927100" imgH="330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888" y="3425904"/>
                          <a:ext cx="1389063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/>
          <p:nvPr/>
        </p:nvGrpSpPr>
        <p:grpSpPr>
          <a:xfrm>
            <a:off x="1828800" y="2644957"/>
            <a:ext cx="6092086" cy="1323439"/>
            <a:chOff x="2750344" y="4094509"/>
            <a:chExt cx="6092086" cy="1588127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2750344" y="4578160"/>
            <a:ext cx="831850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36" name="Equation" r:id="rId6" imgW="546100" imgH="177800" progId="Equation.3">
                    <p:embed/>
                  </p:oleObj>
                </mc:Choice>
                <mc:Fallback>
                  <p:oleObj name="Equation" r:id="rId6" imgW="546100" imgH="177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344" y="4578160"/>
                          <a:ext cx="831850" cy="27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>
              <a:off x="3772089" y="4730560"/>
              <a:ext cx="781844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00600" y="4094509"/>
              <a:ext cx="4041830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The size of the largest hub is above the structural cutoff, which means that it cannot have enough links to the other hubs to maintain its neutral status.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dirty="0" err="1" smtClean="0">
                  <a:solidFill>
                    <a:srgbClr val="0000FF"/>
                  </a:solidFill>
                  <a:latin typeface="Calibri"/>
                  <a:ea typeface="+mn-ea"/>
                  <a:cs typeface="+mn-cs"/>
                  <a:sym typeface="Wingdings"/>
                </a:rPr>
                <a:t></a:t>
              </a:r>
              <a:r>
                <a:rPr lang="en-US" sz="1600" b="1" i="1" dirty="0" smtClean="0">
                  <a:solidFill>
                    <a:srgbClr val="0000FF"/>
                  </a:solidFill>
                  <a:latin typeface="Calibri"/>
                  <a:ea typeface="+mn-ea"/>
                  <a:cs typeface="+mn-cs"/>
                  <a:sym typeface="Wingdings"/>
                </a:rPr>
                <a:t> </a:t>
              </a:r>
              <a:r>
                <a:rPr lang="en-US" sz="1600" b="1" i="1" dirty="0" err="1" smtClean="0">
                  <a:solidFill>
                    <a:srgbClr val="0000FF"/>
                  </a:solidFill>
                  <a:latin typeface="Calibri"/>
                  <a:ea typeface="+mn-ea"/>
                  <a:cs typeface="+mn-cs"/>
                </a:rPr>
                <a:t>disassortative</a:t>
              </a:r>
              <a:r>
                <a:rPr lang="en-US" sz="1600" b="1" i="1" dirty="0" smtClean="0">
                  <a:solidFill>
                    <a:srgbClr val="0000FF"/>
                  </a:solidFill>
                  <a:latin typeface="Calibri"/>
                  <a:ea typeface="+mn-ea"/>
                  <a:cs typeface="+mn-cs"/>
                </a:rPr>
                <a:t> mixing</a:t>
              </a:r>
              <a:endParaRPr lang="en-US" sz="1600" b="1" i="1" dirty="0">
                <a:solidFill>
                  <a:srgbClr val="0000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406827"/>
              </p:ext>
            </p:extLst>
          </p:nvPr>
        </p:nvGraphicFramePr>
        <p:xfrm>
          <a:off x="5608637" y="853632"/>
          <a:ext cx="2001838" cy="51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37" name="Equation" r:id="rId8" imgW="1320800" imgH="406400" progId="Equation.3">
                  <p:embed/>
                </p:oleObj>
              </mc:Choice>
              <mc:Fallback>
                <p:oleObj name="Equation" r:id="rId8" imgW="13208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7" y="853632"/>
                        <a:ext cx="2001838" cy="513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12256" y="925613"/>
          <a:ext cx="15636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38" name="Equation" r:id="rId10" imgW="1041400" imgH="292100" progId="Equation.3">
                  <p:embed/>
                </p:oleObj>
              </mc:Choice>
              <mc:Fallback>
                <p:oleObj name="Equation" r:id="rId10" imgW="1041400" imgH="292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256" y="925613"/>
                        <a:ext cx="1563688" cy="365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94992" y="4183558"/>
            <a:ext cx="702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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randomly wired network with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γ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&lt;3 will be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arenBoth"/>
            </a:pP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dissasortative</a:t>
            </a:r>
            <a:endParaRPr lang="en-US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arenBoth"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Or will have to have a cutoff at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i="1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(N</a:t>
            </a: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)&lt; 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i="1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max</a:t>
            </a:r>
            <a:r>
              <a:rPr lang="en-US" i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(N</a:t>
            </a:r>
            <a:r>
              <a:rPr lang="en-US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925612"/>
            <a:ext cx="176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Structural cutoff:</a:t>
            </a:r>
            <a:endParaRPr lang="en-US" dirty="0">
              <a:solidFill>
                <a:srgbClr val="0000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2222500"/>
            <a:ext cx="510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γ</a:t>
            </a:r>
            <a:r>
              <a:rPr lang="en-US" b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=3: 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(N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and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max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(N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scale the same way, i.e. ~N</a:t>
            </a:r>
            <a:r>
              <a:rPr lang="en-US" baseline="30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1/2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3004" y="2994223"/>
            <a:ext cx="60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γ</a:t>
            </a:r>
            <a:r>
              <a:rPr lang="en-US" b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&lt;3: 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uctcutoff_disass.pdf"/>
          <p:cNvPicPr>
            <a:picLocks noChangeAspect="1"/>
          </p:cNvPicPr>
          <p:nvPr/>
        </p:nvPicPr>
        <p:blipFill>
          <a:blip r:embed="rId3"/>
          <a:srcRect l="14118" r="14118" b="50000"/>
          <a:stretch>
            <a:fillRect/>
          </a:stretch>
        </p:blipFill>
        <p:spPr>
          <a:xfrm>
            <a:off x="33572" y="711192"/>
            <a:ext cx="4462228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11" y="1905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Example: introducing a structural cut-off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6350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Scale-free network generated with the configuration model (N=300, L=450,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γ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=2.2) with structural cut-off ~ N</a:t>
            </a:r>
            <a:r>
              <a:rPr lang="en-US" baseline="30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½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9426" y="1814618"/>
            <a:ext cx="325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Red hub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:  12 neighbors.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Blue hubs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: 11 neighbors. 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98688" y="4381505"/>
          <a:ext cx="4597400" cy="67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43" name="Equation" r:id="rId4" imgW="3022600" imgH="533400" progId="Equation.3">
                  <p:embed/>
                </p:oleObj>
              </mc:Choice>
              <mc:Fallback>
                <p:oleObj name="Equation" r:id="rId4" imgW="3022600" imgH="533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381505"/>
                        <a:ext cx="4597400" cy="676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82190" y="3080897"/>
            <a:ext cx="438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Again we can calculate the expectation number of edges between the hubs.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4296" y="1460500"/>
            <a:ext cx="218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=0.005  </a:t>
            </a:r>
            <a:r>
              <a:rPr lang="en-US" sz="2000" b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</a:t>
            </a:r>
            <a:r>
              <a:rPr lang="en-US" sz="20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  <a:sym typeface="Wingding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alibri"/>
                <a:ea typeface="+mn-ea"/>
                <a:cs typeface="+mn-cs"/>
                <a:sym typeface="Wingdings"/>
              </a:rPr>
              <a:t>neutral</a:t>
            </a:r>
            <a:endParaRPr lang="en-US" sz="2000" b="1" dirty="0">
              <a:solidFill>
                <a:srgbClr val="0000FF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389438" y="3746505"/>
          <a:ext cx="258762" cy="23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44" name="Equation" r:id="rId6" imgW="165100" imgH="177800" progId="Equation.3">
                  <p:embed/>
                </p:oleObj>
              </mc:Choice>
              <mc:Fallback>
                <p:oleObj name="Equation" r:id="rId6" imgW="1651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3746505"/>
                        <a:ext cx="258762" cy="231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310312" y="3937005"/>
          <a:ext cx="319088" cy="23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45" name="Equation" r:id="rId8" imgW="203200" imgH="177800" progId="Equation.3">
                  <p:embed/>
                </p:oleObj>
              </mc:Choice>
              <mc:Fallback>
                <p:oleObj name="Equation" r:id="rId8" imgW="2032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2" y="3937005"/>
                        <a:ext cx="319088" cy="231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505211" y="4201583"/>
          <a:ext cx="182563" cy="18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46" name="Equation" r:id="rId10" imgW="114300" imgH="139700" progId="Equation.3">
                  <p:embed/>
                </p:oleObj>
              </mc:Choice>
              <mc:Fallback>
                <p:oleObj name="Equation" r:id="rId10" imgW="114300" imgH="139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11" y="4201583"/>
                        <a:ext cx="182563" cy="186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257800" y="3813968"/>
          <a:ext cx="223838" cy="18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47" name="Equation" r:id="rId12" imgW="139700" imgH="139700" progId="Equation.3">
                  <p:embed/>
                </p:oleObj>
              </mc:Choice>
              <mc:Fallback>
                <p:oleObj name="Equation" r:id="rId12" imgW="139700" imgH="139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3968"/>
                        <a:ext cx="223838" cy="186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267211" y="5334000"/>
          <a:ext cx="3460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48" name="Equation" r:id="rId14" imgW="215900" imgH="190500" progId="Equation.3">
                  <p:embed/>
                </p:oleObj>
              </mc:Choice>
              <mc:Fallback>
                <p:oleObj name="Equation" r:id="rId14" imgW="215900" imgH="190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11" y="5334000"/>
                        <a:ext cx="34607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810000" y="4388118"/>
            <a:ext cx="479426" cy="1838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521097" y="4138848"/>
            <a:ext cx="306255" cy="520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34878" y="4209422"/>
            <a:ext cx="295011" cy="49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892800" y="4229100"/>
            <a:ext cx="2540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4610236" y="5101828"/>
            <a:ext cx="310885" cy="2222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ructcutoff_cutoff_degdist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3741" y="-376959"/>
            <a:ext cx="3827318" cy="5943600"/>
          </a:xfrm>
          <a:prstGeom prst="rect">
            <a:avLst/>
          </a:prstGeom>
        </p:spPr>
      </p:pic>
      <p:pic>
        <p:nvPicPr>
          <p:cNvPr id="7" name="Picture 6" descr="structcutoff_cutoff_annd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15741" y="-376959"/>
            <a:ext cx="3827318" cy="594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11" y="4699000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largest nodes have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annd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~ &lt;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annd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&gt;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6565900" y="3035300"/>
            <a:ext cx="20320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89015" y="4386792"/>
          <a:ext cx="2897187" cy="55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7" name="Equation" r:id="rId5" imgW="1943100" imgH="444500" progId="Equation.3">
                  <p:embed/>
                </p:oleObj>
              </mc:Choice>
              <mc:Fallback>
                <p:oleObj name="Equation" r:id="rId5" imgW="19431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5" y="4386792"/>
                        <a:ext cx="2897187" cy="551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titled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81" y="1460506"/>
            <a:ext cx="5226423" cy="3365499"/>
          </a:xfrm>
          <a:prstGeom prst="rect">
            <a:avLst/>
          </a:prstGeom>
        </p:spPr>
      </p:pic>
      <p:pic>
        <p:nvPicPr>
          <p:cNvPr id="11" name="Picture 10" descr="Untitled 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00" y="1460500"/>
            <a:ext cx="5226424" cy="3365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1" y="444500"/>
            <a:ext cx="69166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Once again, the phenomenon is particularly clear for N=10,000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 (and averaged over 100  independent runs):</a:t>
            </a:r>
            <a:endParaRPr lang="en-US" sz="1400" b="1" dirty="0">
              <a:solidFill>
                <a:srgbClr val="0000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" y="4826007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</a:t>
            </a:r>
            <a:r>
              <a:rPr lang="en-US" b="1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BLUE </a:t>
            </a: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curves are those of interest to us: one can see that cutoff in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</a:t>
            </a:r>
            <a:r>
              <a:rPr lang="en-US" b="1" baseline="-250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k</a:t>
            </a: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removes completely the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dissasortativity</a:t>
            </a: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observed earlier.</a:t>
            </a:r>
            <a:endParaRPr lang="en-US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8"/>
            <a:ext cx="8229600" cy="279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572204" y="703387"/>
            <a:ext cx="8419396" cy="676943"/>
            <a:chOff x="572204" y="1563469"/>
            <a:chExt cx="8419396" cy="812336"/>
          </a:xfrm>
        </p:grpSpPr>
        <p:sp>
          <p:nvSpPr>
            <p:cNvPr id="4" name="TextBox 3"/>
            <p:cNvSpPr txBox="1"/>
            <p:nvPr/>
          </p:nvSpPr>
          <p:spPr>
            <a:xfrm>
              <a:off x="572204" y="1563469"/>
              <a:ext cx="1942396" cy="775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 multiple edges.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Existence of hubs.</a:t>
              </a:r>
              <a:endPara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895600" y="1905000"/>
              <a:ext cx="8382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2400" y="1600204"/>
              <a:ext cx="5029200" cy="77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Random connection of nodes lead to </a:t>
              </a:r>
              <a:r>
                <a:rPr lang="en-US" dirty="0" err="1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disassortativity</a:t>
              </a: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</a:t>
              </a:r>
              <a:endPara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484630" y="1397000"/>
            <a:ext cx="6641658" cy="426680"/>
            <a:chOff x="484630" y="2521982"/>
            <a:chExt cx="6641658" cy="512016"/>
          </a:xfrm>
        </p:grpSpPr>
        <p:sp>
          <p:nvSpPr>
            <p:cNvPr id="9" name="TextBox 8"/>
            <p:cNvSpPr txBox="1"/>
            <p:nvPr/>
          </p:nvSpPr>
          <p:spPr>
            <a:xfrm>
              <a:off x="484630" y="2590800"/>
              <a:ext cx="4821940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For the uncorrelated case the structural cut-off is:</a:t>
              </a:r>
              <a:endPara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5562600" y="2521982"/>
            <a:ext cx="1563688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85" name="Equation" r:id="rId3" imgW="1041400" imgH="292100" progId="Equation.3">
                    <p:embed/>
                  </p:oleObj>
                </mc:Choice>
                <mc:Fallback>
                  <p:oleObj name="Equation" r:id="rId3" imgW="1041400" imgH="2921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2521982"/>
                          <a:ext cx="1563688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2"/>
          <p:cNvGrpSpPr/>
          <p:nvPr/>
        </p:nvGrpSpPr>
        <p:grpSpPr>
          <a:xfrm>
            <a:off x="562446" y="1675424"/>
            <a:ext cx="4783200" cy="369332"/>
            <a:chOff x="572204" y="3077308"/>
            <a:chExt cx="4783200" cy="443198"/>
          </a:xfrm>
        </p:grpSpPr>
        <p:sp>
          <p:nvSpPr>
            <p:cNvPr id="11" name="TextBox 10"/>
            <p:cNvSpPr txBox="1"/>
            <p:nvPr/>
          </p:nvSpPr>
          <p:spPr>
            <a:xfrm>
              <a:off x="572204" y="3077308"/>
              <a:ext cx="3513590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This is true for networks that follow </a:t>
              </a:r>
              <a:endPara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293366" y="3188676"/>
            <a:ext cx="1062038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86" name="Equation" r:id="rId5" imgW="698500" imgH="177800" progId="Equation.3">
                    <p:embed/>
                  </p:oleObj>
                </mc:Choice>
                <mc:Fallback>
                  <p:oleObj name="Equation" r:id="rId5" imgW="6985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366" y="3188676"/>
                          <a:ext cx="1062038" cy="271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457200" y="2032008"/>
            <a:ext cx="84193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Network models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: Either we introduce an artificial cut-off in the  network, or we have to keep in mind that even though we are randomly connecting the stubs, by imposing constraints on the edges non-trivial 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orrelations will emerge.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Real-world networks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: The question we asked when introducing degree-degree 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orrelations was, is the degree distribution on its own sufficient to describe the structure of a network? In other words, are the nodes randomly connected?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the case of assortative networks the </a:t>
            </a:r>
            <a:r>
              <a:rPr lang="en-US" sz="1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orrelations cannot be due to the structural cut-off since the effect of the hubs is opposite. So there has to be some process during the evolution of the network that effects the </a:t>
            </a:r>
            <a:r>
              <a:rPr lang="en-US" sz="1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orrelations and drives the network into an assortative state.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In the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disassortative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case we can say that the lack of structural cut-off can be a reason for certain amount of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disassortativity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and further investigation is needed to determine whether it is the only reason or just one of the effects.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8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STATISTICAL DESCRIPTION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025" y="1042835"/>
            <a:ext cx="8098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914400"/>
            <a:r>
              <a:rPr lang="en-US" sz="1600" i="1" dirty="0" err="1" smtClean="0">
                <a:latin typeface="Helvetica"/>
                <a:cs typeface="Helvetica"/>
              </a:rPr>
              <a:t>e</a:t>
            </a:r>
            <a:r>
              <a:rPr lang="en-US" sz="1600" i="1" baseline="-25000" dirty="0" err="1" smtClean="0">
                <a:latin typeface="Helvetica"/>
                <a:cs typeface="Helvetica"/>
              </a:rPr>
              <a:t>jk</a:t>
            </a:r>
            <a:r>
              <a:rPr lang="en-US" sz="1600" dirty="0" smtClean="0">
                <a:latin typeface="Helvetica"/>
                <a:cs typeface="Helvetica"/>
              </a:rPr>
              <a:t>: probability to find a node with degree </a:t>
            </a:r>
            <a:r>
              <a:rPr lang="en-US" sz="1600" i="1" dirty="0" err="1" smtClean="0">
                <a:latin typeface="Helvetica"/>
                <a:cs typeface="Helvetica"/>
              </a:rPr>
              <a:t>j</a:t>
            </a:r>
            <a:r>
              <a:rPr lang="en-US" sz="1600" dirty="0" smtClean="0">
                <a:latin typeface="Helvetica"/>
                <a:cs typeface="Helvetica"/>
              </a:rPr>
              <a:t> and degree </a:t>
            </a:r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 at the two ends of a randomly selected edge</a:t>
            </a:r>
          </a:p>
          <a:p>
            <a:pPr marL="365760" indent="-914400"/>
            <a:endParaRPr lang="en-US" sz="1600" dirty="0" smtClean="0">
              <a:latin typeface="Helvetica"/>
              <a:cs typeface="Helvetica"/>
            </a:endParaRPr>
          </a:p>
          <a:p>
            <a:pPr marL="365760" indent="-914400"/>
            <a:endParaRPr lang="en-US" sz="1600" dirty="0" smtClean="0">
              <a:latin typeface="Helvetica"/>
              <a:cs typeface="Helvetica"/>
            </a:endParaRPr>
          </a:p>
          <a:p>
            <a:pPr marL="365760" indent="-914400"/>
            <a:r>
              <a:rPr lang="en-US" sz="1600" i="1" dirty="0" err="1" smtClean="0">
                <a:latin typeface="Helvetica"/>
                <a:cs typeface="Helvetica"/>
              </a:rPr>
              <a:t>q</a:t>
            </a:r>
            <a:r>
              <a:rPr lang="en-US" sz="1600" i="1" baseline="-25000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: the probability to have a degree </a:t>
            </a:r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 node at the end of a link.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486379" y="1573603"/>
          <a:ext cx="705554" cy="45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3" imgW="571500" imgH="368300" progId="Equation.3">
                  <p:embed/>
                </p:oleObj>
              </mc:Choice>
              <mc:Fallback>
                <p:oleObj name="Equation" r:id="rId3" imgW="571500" imgH="368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379" y="1573603"/>
                        <a:ext cx="705554" cy="454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94131" y="1581117"/>
          <a:ext cx="800325" cy="45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5" imgW="647700" imgH="368300" progId="Equation.3">
                  <p:embed/>
                </p:oleObj>
              </mc:Choice>
              <mc:Fallback>
                <p:oleObj name="Equation" r:id="rId5" imgW="647700" imgH="368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1" y="1581117"/>
                        <a:ext cx="800325" cy="45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63014" y="3665416"/>
            <a:ext cx="251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If the network has no  degree </a:t>
            </a:r>
            <a:r>
              <a:rPr lang="en-US" sz="1600" dirty="0">
                <a:latin typeface="Helvetica"/>
                <a:cs typeface="Helvetica"/>
              </a:rPr>
              <a:t>c</a:t>
            </a:r>
            <a:r>
              <a:rPr lang="en-US" sz="1600" dirty="0" smtClean="0">
                <a:latin typeface="Helvetica"/>
                <a:cs typeface="Helvetica"/>
              </a:rPr>
              <a:t>orrelations:</a:t>
            </a:r>
            <a:endParaRPr lang="en-US" sz="1600" dirty="0">
              <a:latin typeface="Helvetica"/>
              <a:cs typeface="Helvetica"/>
            </a:endParaRPr>
          </a:p>
        </p:txBody>
      </p:sp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2557535" y="3872364"/>
          <a:ext cx="8874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7" imgW="596900" imgH="203200" progId="Equation.3">
                  <p:embed/>
                </p:oleObj>
              </mc:Choice>
              <mc:Fallback>
                <p:oleObj name="Equation" r:id="rId7" imgW="596900" imgH="203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535" y="3872364"/>
                        <a:ext cx="887412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88412" y="2574832"/>
            <a:ext cx="1974850" cy="598488"/>
            <a:chOff x="1371769" y="5076825"/>
            <a:chExt cx="1974850" cy="598488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2514769" y="5076825"/>
            <a:ext cx="831850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6" name="Equation" r:id="rId9" imgW="546100" imgH="393700" progId="Equation.3">
                    <p:embed/>
                  </p:oleObj>
                </mc:Choice>
                <mc:Fallback>
                  <p:oleObj name="Equation" r:id="rId9" imgW="546100" imgH="3937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769" y="5076825"/>
                          <a:ext cx="831850" cy="598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1371769" y="5181600"/>
              <a:ext cx="846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Where:</a:t>
              </a:r>
              <a:endParaRPr lang="en-US" sz="1600" dirty="0">
                <a:latin typeface="Helvetica"/>
                <a:cs typeface="Helvetic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225" y="5346044"/>
            <a:ext cx="4990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76092"/>
                </a:solidFill>
              </a:rPr>
              <a:t>M. E. J. Newman, Phys. Rev. </a:t>
            </a:r>
            <a:r>
              <a:rPr lang="en-US" sz="1200" dirty="0" err="1" smtClean="0">
                <a:solidFill>
                  <a:srgbClr val="376092"/>
                </a:solidFill>
              </a:rPr>
              <a:t>Lett</a:t>
            </a:r>
            <a:r>
              <a:rPr lang="en-US" sz="1200" dirty="0" smtClean="0">
                <a:solidFill>
                  <a:srgbClr val="376092"/>
                </a:solidFill>
              </a:rPr>
              <a:t>. </a:t>
            </a:r>
            <a:r>
              <a:rPr lang="en-US" sz="1200" b="1" dirty="0" smtClean="0">
                <a:solidFill>
                  <a:srgbClr val="376092"/>
                </a:solidFill>
              </a:rPr>
              <a:t>89,</a:t>
            </a:r>
            <a:r>
              <a:rPr lang="en-US" sz="1200" dirty="0" smtClean="0">
                <a:solidFill>
                  <a:srgbClr val="376092"/>
                </a:solidFill>
              </a:rPr>
              <a:t> 208701 (2002)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79734" y="2594733"/>
            <a:ext cx="579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Probability to find a node at the end of a link is biased towards the more connected nodes, i.e.  </a:t>
            </a:r>
            <a:r>
              <a:rPr lang="en-US" sz="1200" dirty="0" err="1" smtClean="0">
                <a:latin typeface="Helvetica"/>
                <a:cs typeface="Helvetica"/>
              </a:rPr>
              <a:t>q</a:t>
            </a:r>
            <a:r>
              <a:rPr lang="en-US" sz="1200" baseline="-25000" dirty="0" err="1" smtClean="0">
                <a:latin typeface="Helvetica"/>
                <a:cs typeface="Helvetica"/>
              </a:rPr>
              <a:t>k</a:t>
            </a:r>
            <a:r>
              <a:rPr lang="en-US" sz="1200" dirty="0" smtClean="0">
                <a:latin typeface="Helvetica"/>
                <a:cs typeface="Helvetica"/>
              </a:rPr>
              <a:t>=</a:t>
            </a:r>
            <a:r>
              <a:rPr lang="en-US" sz="1200" dirty="0" err="1" smtClean="0">
                <a:latin typeface="Helvetica"/>
                <a:cs typeface="Helvetica"/>
              </a:rPr>
              <a:t>Ckp</a:t>
            </a:r>
            <a:r>
              <a:rPr lang="en-US" sz="1200" baseline="-25000" dirty="0" err="1" smtClean="0">
                <a:latin typeface="Helvetica"/>
                <a:cs typeface="Helvetica"/>
              </a:rPr>
              <a:t>k</a:t>
            </a:r>
            <a:r>
              <a:rPr lang="en-US" sz="1200" baseline="-25000" dirty="0" smtClean="0">
                <a:latin typeface="Helvetica"/>
                <a:cs typeface="Helvetica"/>
              </a:rPr>
              <a:t>,</a:t>
            </a:r>
            <a:r>
              <a:rPr lang="en-US" sz="1200" dirty="0" smtClean="0">
                <a:latin typeface="Helvetica"/>
                <a:cs typeface="Helvetica"/>
              </a:rPr>
              <a:t> where C is a normalization constant . After normalization we find C=1/&lt;</a:t>
            </a:r>
            <a:r>
              <a:rPr lang="en-US" sz="1200" dirty="0" err="1" smtClean="0">
                <a:latin typeface="Helvetica"/>
                <a:cs typeface="Helvetica"/>
              </a:rPr>
              <a:t>k</a:t>
            </a:r>
            <a:r>
              <a:rPr lang="en-US" sz="1200" dirty="0" smtClean="0">
                <a:latin typeface="Helvetica"/>
                <a:cs typeface="Helvetica"/>
              </a:rPr>
              <a:t>&gt;, or </a:t>
            </a:r>
            <a:r>
              <a:rPr lang="en-US" sz="1200" dirty="0" err="1" smtClean="0">
                <a:latin typeface="Helvetica"/>
                <a:cs typeface="Helvetica"/>
              </a:rPr>
              <a:t>q</a:t>
            </a:r>
            <a:r>
              <a:rPr lang="en-US" sz="1200" baseline="-25000" dirty="0" err="1" smtClean="0">
                <a:latin typeface="Helvetica"/>
                <a:cs typeface="Helvetica"/>
              </a:rPr>
              <a:t>k</a:t>
            </a:r>
            <a:r>
              <a:rPr lang="en-US" sz="1200" dirty="0" smtClean="0">
                <a:latin typeface="Helvetica"/>
                <a:cs typeface="Helvetica"/>
              </a:rPr>
              <a:t>=</a:t>
            </a:r>
            <a:r>
              <a:rPr lang="en-US" sz="1200" dirty="0" err="1" smtClean="0">
                <a:latin typeface="Helvetica"/>
                <a:cs typeface="Helvetica"/>
              </a:rPr>
              <a:t>kp</a:t>
            </a:r>
            <a:r>
              <a:rPr lang="en-US" sz="1200" baseline="-25000" dirty="0" err="1" smtClean="0">
                <a:latin typeface="Helvetica"/>
                <a:cs typeface="Helvetica"/>
              </a:rPr>
              <a:t>k</a:t>
            </a:r>
            <a:r>
              <a:rPr lang="en-US" sz="1200" dirty="0" smtClean="0">
                <a:latin typeface="Helvetica"/>
                <a:cs typeface="Helvetica"/>
              </a:rPr>
              <a:t>/&lt;</a:t>
            </a:r>
            <a:r>
              <a:rPr lang="en-US" sz="1200" dirty="0" err="1" smtClean="0">
                <a:latin typeface="Helvetica"/>
                <a:cs typeface="Helvetica"/>
              </a:rPr>
              <a:t>k</a:t>
            </a:r>
            <a:r>
              <a:rPr lang="en-US" sz="1200" dirty="0" smtClean="0">
                <a:latin typeface="Helvetica"/>
                <a:cs typeface="Helvetica"/>
              </a:rPr>
              <a:t>&gt;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5374" y="3673883"/>
            <a:ext cx="310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Helvetica"/>
                <a:cs typeface="Helvetica"/>
              </a:rPr>
              <a:t>Deviations from this prediction are a signature of </a:t>
            </a:r>
            <a:r>
              <a:rPr lang="en-US" sz="1400" i="1" dirty="0" smtClean="0">
                <a:solidFill>
                  <a:srgbClr val="0000FF"/>
                </a:solidFill>
                <a:latin typeface="Helvetica"/>
                <a:cs typeface="Helvetica"/>
              </a:rPr>
              <a:t>degree </a:t>
            </a:r>
            <a:r>
              <a:rPr lang="en-US" sz="1400" i="1" dirty="0">
                <a:solidFill>
                  <a:srgbClr val="0000FF"/>
                </a:solidFill>
                <a:latin typeface="Helvetica"/>
                <a:cs typeface="Helvetica"/>
              </a:rPr>
              <a:t>c</a:t>
            </a:r>
            <a:r>
              <a:rPr lang="en-US" sz="1400" i="1" dirty="0" smtClean="0">
                <a:solidFill>
                  <a:srgbClr val="0000FF"/>
                </a:solidFill>
                <a:latin typeface="Helvetica"/>
                <a:cs typeface="Helvetica"/>
              </a:rPr>
              <a:t>orrelation.</a:t>
            </a:r>
            <a:endParaRPr lang="en-US" sz="1400" i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EXAMPLE: </a:t>
            </a:r>
            <a:r>
              <a:rPr lang="en-US" sz="2000" b="1" i="1" dirty="0" err="1" smtClean="0">
                <a:solidFill>
                  <a:schemeClr val="bg1"/>
                </a:solidFill>
                <a:latin typeface="Helvetica"/>
                <a:cs typeface="Helvetica"/>
              </a:rPr>
              <a:t>e</a:t>
            </a:r>
            <a:r>
              <a:rPr lang="en-US" sz="2000" b="1" i="1" baseline="-25000" dirty="0" err="1" smtClean="0">
                <a:solidFill>
                  <a:schemeClr val="bg1"/>
                </a:solidFill>
                <a:latin typeface="Helvetica"/>
                <a:cs typeface="Helvetica"/>
              </a:rPr>
              <a:t>jk</a:t>
            </a:r>
            <a:r>
              <a:rPr lang="en-US" sz="2000" b="1" i="1" baseline="-25000" dirty="0" smtClean="0">
                <a:solidFill>
                  <a:schemeClr val="bg1"/>
                </a:solidFill>
                <a:latin typeface="Helvetica"/>
                <a:cs typeface="Helvetica"/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FOR A SCALE-FREE NETWORK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059780" y="1731159"/>
          <a:ext cx="2841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5" name="Equation" r:id="rId3" imgW="190500" imgH="203200" progId="Equation.3">
                  <p:embed/>
                </p:oleObj>
              </mc:Choice>
              <mc:Fallback>
                <p:oleObj name="Equation" r:id="rId3" imgW="1905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780" y="1731159"/>
                        <a:ext cx="2841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8524938" y="1579554"/>
          <a:ext cx="2841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6" name="Equation" r:id="rId5" imgW="190500" imgH="203200" progId="Equation.3">
                  <p:embed/>
                </p:oleObj>
              </mc:Choice>
              <mc:Fallback>
                <p:oleObj name="Equation" r:id="rId5" imgW="1905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938" y="1579554"/>
                        <a:ext cx="2841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48174" y="3120492"/>
            <a:ext cx="1864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Disassortative</a:t>
            </a:r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Hubs tend to connect to small nodes.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13" name="Picture 12" descr="scalefree_neutral2.eps"/>
          <p:cNvPicPr>
            <a:picLocks noChangeAspect="1"/>
          </p:cNvPicPr>
          <p:nvPr/>
        </p:nvPicPr>
        <p:blipFill>
          <a:blip r:embed="rId7"/>
          <a:srcRect l="17970" r="15574"/>
          <a:stretch>
            <a:fillRect/>
          </a:stretch>
        </p:blipFill>
        <p:spPr>
          <a:xfrm>
            <a:off x="264615" y="714623"/>
            <a:ext cx="2829020" cy="2443692"/>
          </a:xfrm>
          <a:prstGeom prst="rect">
            <a:avLst/>
          </a:prstGeom>
        </p:spPr>
      </p:pic>
      <p:pic>
        <p:nvPicPr>
          <p:cNvPr id="14" name="Picture 13" descr="scalefree_assort2.eps"/>
          <p:cNvPicPr>
            <a:picLocks noChangeAspect="1"/>
          </p:cNvPicPr>
          <p:nvPr/>
        </p:nvPicPr>
        <p:blipFill>
          <a:blip r:embed="rId8"/>
          <a:srcRect l="15574" r="17970"/>
          <a:stretch>
            <a:fillRect/>
          </a:stretch>
        </p:blipFill>
        <p:spPr>
          <a:xfrm>
            <a:off x="5563163" y="579967"/>
            <a:ext cx="2941124" cy="2540527"/>
          </a:xfrm>
          <a:prstGeom prst="rect">
            <a:avLst/>
          </a:prstGeom>
        </p:spPr>
      </p:pic>
      <p:pic>
        <p:nvPicPr>
          <p:cNvPr id="15" name="Picture 14" descr="scalefree_disassort2.eps"/>
          <p:cNvPicPr>
            <a:picLocks noChangeAspect="1"/>
          </p:cNvPicPr>
          <p:nvPr/>
        </p:nvPicPr>
        <p:blipFill>
          <a:blip r:embed="rId9"/>
          <a:srcRect l="15574" r="16772"/>
          <a:stretch>
            <a:fillRect/>
          </a:stretch>
        </p:blipFill>
        <p:spPr>
          <a:xfrm>
            <a:off x="5712420" y="2930529"/>
            <a:ext cx="2744768" cy="2443691"/>
          </a:xfrm>
          <a:prstGeom prst="rect">
            <a:avLst/>
          </a:prstGeom>
        </p:spPr>
      </p:pic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8524938" y="4018744"/>
          <a:ext cx="2841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7" name="Equation" r:id="rId10" imgW="190500" imgH="203200" progId="Equation.3">
                  <p:embed/>
                </p:oleObj>
              </mc:Choice>
              <mc:Fallback>
                <p:oleObj name="Equation" r:id="rId10" imgW="190500" imgH="20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938" y="4018744"/>
                        <a:ext cx="2841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9405" y="3018952"/>
            <a:ext cx="891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Neutral</a:t>
            </a:r>
            <a:endParaRPr lang="en-US" sz="1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408" y="4798287"/>
            <a:ext cx="590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Each matrix is the average of a 100 independent scale-free networks, generated using the static model with N=10</a:t>
            </a:r>
            <a:r>
              <a:rPr lang="en-US" sz="1400" baseline="30000" dirty="0" smtClean="0">
                <a:latin typeface="Helvetica"/>
                <a:cs typeface="Helvetica"/>
              </a:rPr>
              <a:t>4</a:t>
            </a:r>
            <a:r>
              <a:rPr lang="en-US" sz="1400" dirty="0" smtClean="0">
                <a:latin typeface="Helvetica"/>
                <a:cs typeface="Helvetica"/>
              </a:rPr>
              <a:t>, </a:t>
            </a:r>
            <a:r>
              <a:rPr lang="en-US" sz="1400" dirty="0" err="1" smtClean="0">
                <a:latin typeface="Helvetica"/>
                <a:cs typeface="Helvetica"/>
              </a:rPr>
              <a:t>γ</a:t>
            </a:r>
            <a:r>
              <a:rPr lang="en-US" sz="1400" dirty="0" smtClean="0">
                <a:latin typeface="Helvetica"/>
                <a:cs typeface="Helvetica"/>
              </a:rPr>
              <a:t>=2.5 and &lt;</a:t>
            </a:r>
            <a:r>
              <a:rPr lang="en-US" sz="1400" dirty="0" err="1" smtClean="0">
                <a:latin typeface="Helvetica"/>
                <a:cs typeface="Helvetica"/>
              </a:rPr>
              <a:t>k</a:t>
            </a:r>
            <a:r>
              <a:rPr lang="en-US" sz="1400" dirty="0" smtClean="0">
                <a:latin typeface="Helvetica"/>
                <a:cs typeface="Helvetica"/>
              </a:rPr>
              <a:t>&gt;=3.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8188" y="917838"/>
            <a:ext cx="188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Assortative</a:t>
            </a:r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More strength in the diagonal,  hubs tend to link to each other.</a:t>
            </a:r>
            <a:endParaRPr lang="en-US" sz="1600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EXAMPLE: </a:t>
            </a:r>
            <a:r>
              <a:rPr lang="en-US" sz="2000" b="1" i="1" dirty="0" err="1" smtClean="0">
                <a:solidFill>
                  <a:schemeClr val="bg1"/>
                </a:solidFill>
                <a:latin typeface="Helvetica"/>
                <a:cs typeface="Helvetica"/>
              </a:rPr>
              <a:t>e</a:t>
            </a:r>
            <a:r>
              <a:rPr lang="en-US" sz="2000" b="1" i="1" baseline="-25000" dirty="0" err="1" smtClean="0">
                <a:solidFill>
                  <a:schemeClr val="bg1"/>
                </a:solidFill>
                <a:latin typeface="Helvetica"/>
                <a:cs typeface="Helvetica"/>
              </a:rPr>
              <a:t>jk</a:t>
            </a:r>
            <a:r>
              <a:rPr lang="en-US" sz="2000" b="1" i="1" baseline="-25000" dirty="0" smtClean="0">
                <a:solidFill>
                  <a:schemeClr val="bg1"/>
                </a:solidFill>
                <a:latin typeface="Helvetica"/>
                <a:cs typeface="Helvetica"/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FOR A SCALE-FREE NETWORK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8524938" y="1579554"/>
          <a:ext cx="2841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2" name="Equation" r:id="rId3" imgW="190500" imgH="203200" progId="Equation.3">
                  <p:embed/>
                </p:oleObj>
              </mc:Choice>
              <mc:Fallback>
                <p:oleObj name="Equation" r:id="rId3" imgW="1905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938" y="1579554"/>
                        <a:ext cx="2841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48174" y="3120492"/>
            <a:ext cx="1864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Disassortative</a:t>
            </a:r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Hubs tend to connect to small nodes.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14" name="Picture 13" descr="scalefree_assort2.eps"/>
          <p:cNvPicPr>
            <a:picLocks noChangeAspect="1"/>
          </p:cNvPicPr>
          <p:nvPr/>
        </p:nvPicPr>
        <p:blipFill>
          <a:blip r:embed="rId5"/>
          <a:srcRect l="15574" r="17970"/>
          <a:stretch>
            <a:fillRect/>
          </a:stretch>
        </p:blipFill>
        <p:spPr>
          <a:xfrm>
            <a:off x="5563163" y="579967"/>
            <a:ext cx="2941124" cy="2540527"/>
          </a:xfrm>
          <a:prstGeom prst="rect">
            <a:avLst/>
          </a:prstGeom>
        </p:spPr>
      </p:pic>
      <p:pic>
        <p:nvPicPr>
          <p:cNvPr id="15" name="Picture 14" descr="scalefree_disassort2.eps"/>
          <p:cNvPicPr>
            <a:picLocks noChangeAspect="1"/>
          </p:cNvPicPr>
          <p:nvPr/>
        </p:nvPicPr>
        <p:blipFill>
          <a:blip r:embed="rId6"/>
          <a:srcRect l="15574" r="16772"/>
          <a:stretch>
            <a:fillRect/>
          </a:stretch>
        </p:blipFill>
        <p:spPr>
          <a:xfrm>
            <a:off x="5712420" y="2930529"/>
            <a:ext cx="2744768" cy="2443691"/>
          </a:xfrm>
          <a:prstGeom prst="rect">
            <a:avLst/>
          </a:prstGeom>
        </p:spPr>
      </p:pic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8524938" y="4018744"/>
          <a:ext cx="2841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3" name="Equation" r:id="rId7" imgW="190500" imgH="203200" progId="Equation.3">
                  <p:embed/>
                </p:oleObj>
              </mc:Choice>
              <mc:Fallback>
                <p:oleObj name="Equation" r:id="rId7" imgW="190500" imgH="20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938" y="4018744"/>
                        <a:ext cx="2841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5408" y="4798287"/>
            <a:ext cx="590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Each matrix is the average of a 100 independent scale-free networks, generated using the static model with N=10</a:t>
            </a:r>
            <a:r>
              <a:rPr lang="en-US" sz="1400" baseline="30000" dirty="0" smtClean="0">
                <a:latin typeface="Helvetica"/>
                <a:cs typeface="Helvetica"/>
              </a:rPr>
              <a:t>4</a:t>
            </a:r>
            <a:r>
              <a:rPr lang="en-US" sz="1400" dirty="0" smtClean="0">
                <a:latin typeface="Helvetica"/>
                <a:cs typeface="Helvetica"/>
              </a:rPr>
              <a:t>, </a:t>
            </a:r>
            <a:r>
              <a:rPr lang="en-US" sz="1400" dirty="0" err="1" smtClean="0">
                <a:latin typeface="Helvetica"/>
                <a:cs typeface="Helvetica"/>
              </a:rPr>
              <a:t>γ</a:t>
            </a:r>
            <a:r>
              <a:rPr lang="en-US" sz="1400" dirty="0" smtClean="0">
                <a:latin typeface="Helvetica"/>
                <a:cs typeface="Helvetica"/>
              </a:rPr>
              <a:t>=2.5 and &lt;</a:t>
            </a:r>
            <a:r>
              <a:rPr lang="en-US" sz="1400" dirty="0" err="1" smtClean="0">
                <a:latin typeface="Helvetica"/>
                <a:cs typeface="Helvetica"/>
              </a:rPr>
              <a:t>k</a:t>
            </a:r>
            <a:r>
              <a:rPr lang="en-US" sz="1400" dirty="0" smtClean="0">
                <a:latin typeface="Helvetica"/>
                <a:cs typeface="Helvetica"/>
              </a:rPr>
              <a:t>&gt;=3.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8188" y="917838"/>
            <a:ext cx="188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Assortative</a:t>
            </a:r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More strength in the diagonal,  hubs tend to link to each other.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490" y="1035542"/>
            <a:ext cx="2294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Helvetica"/>
                <a:cs typeface="Helvetica"/>
              </a:rPr>
              <a:t>Perfectly </a:t>
            </a:r>
            <a:r>
              <a:rPr lang="en-US" i="1" dirty="0" err="1" smtClean="0">
                <a:solidFill>
                  <a:srgbClr val="0000FF"/>
                </a:solidFill>
                <a:latin typeface="Helvetica"/>
                <a:cs typeface="Helvetica"/>
              </a:rPr>
              <a:t>assortative</a:t>
            </a:r>
            <a:r>
              <a:rPr lang="en-US" i="1" dirty="0" smtClean="0">
                <a:solidFill>
                  <a:srgbClr val="0000FF"/>
                </a:solidFill>
                <a:latin typeface="Helvetica"/>
                <a:cs typeface="Helvetica"/>
              </a:rPr>
              <a:t> network</a:t>
            </a: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: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i="1" dirty="0" err="1" smtClean="0">
                <a:latin typeface="Helvetica"/>
                <a:cs typeface="Helvetica"/>
              </a:rPr>
              <a:t>e</a:t>
            </a:r>
            <a:r>
              <a:rPr lang="en-US" i="1" baseline="-25000" dirty="0" err="1" smtClean="0">
                <a:latin typeface="Helvetica"/>
                <a:cs typeface="Helvetica"/>
              </a:rPr>
              <a:t>jk</a:t>
            </a:r>
            <a:r>
              <a:rPr lang="en-US" i="1" dirty="0" smtClean="0">
                <a:latin typeface="Helvetica"/>
                <a:cs typeface="Helvetica"/>
              </a:rPr>
              <a:t>=</a:t>
            </a:r>
            <a:r>
              <a:rPr lang="en-US" i="1" dirty="0" err="1" smtClean="0">
                <a:latin typeface="Helvetica"/>
                <a:cs typeface="Helvetica"/>
              </a:rPr>
              <a:t>q</a:t>
            </a:r>
            <a:r>
              <a:rPr lang="en-US" i="1" baseline="-25000" dirty="0" err="1" smtClean="0">
                <a:latin typeface="Helvetica"/>
                <a:cs typeface="Helvetica"/>
              </a:rPr>
              <a:t>k</a:t>
            </a:r>
            <a:r>
              <a:rPr lang="en-US" i="1" dirty="0" err="1" smtClean="0">
                <a:latin typeface="Helvetica"/>
                <a:cs typeface="Helvetica"/>
              </a:rPr>
              <a:t>δ</a:t>
            </a:r>
            <a:r>
              <a:rPr lang="en-US" i="1" baseline="-25000" dirty="0" err="1" smtClean="0">
                <a:latin typeface="Helvetica"/>
                <a:cs typeface="Helvetica"/>
              </a:rPr>
              <a:t>jk</a:t>
            </a:r>
            <a:r>
              <a:rPr lang="en-US" dirty="0" smtClean="0">
                <a:latin typeface="Helvetica"/>
                <a:cs typeface="Helvetica"/>
              </a:rPr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5987965" y="905389"/>
            <a:ext cx="1971282" cy="1957096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6890" y="3283748"/>
            <a:ext cx="2294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Helvetica"/>
                <a:cs typeface="Helvetica"/>
              </a:rPr>
              <a:t>Perfectly </a:t>
            </a:r>
            <a:r>
              <a:rPr lang="en-US" i="1" dirty="0" err="1" smtClean="0">
                <a:solidFill>
                  <a:srgbClr val="0000FF"/>
                </a:solidFill>
                <a:latin typeface="Helvetica"/>
                <a:cs typeface="Helvetica"/>
              </a:rPr>
              <a:t>disassortative</a:t>
            </a:r>
            <a:r>
              <a:rPr lang="en-US" i="1" dirty="0" smtClean="0">
                <a:solidFill>
                  <a:srgbClr val="0000FF"/>
                </a:solidFill>
                <a:latin typeface="Helvetica"/>
                <a:cs typeface="Helvetica"/>
              </a:rPr>
              <a:t> network</a:t>
            </a: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: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014604" y="3179108"/>
            <a:ext cx="1957097" cy="1588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outerShdw blurRad="193675" dist="20000" dir="5400000" sx="98000" sy="98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5166727" y="4126263"/>
            <a:ext cx="1812973" cy="1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REAL-WORLD EXAMPLES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pic>
        <p:nvPicPr>
          <p:cNvPr id="5" name="Picture 4" descr="astroph_ejk.eps"/>
          <p:cNvPicPr>
            <a:picLocks noChangeAspect="1"/>
          </p:cNvPicPr>
          <p:nvPr/>
        </p:nvPicPr>
        <p:blipFill>
          <a:blip r:embed="rId3"/>
          <a:srcRect l="16772" r="17970"/>
          <a:stretch>
            <a:fillRect/>
          </a:stretch>
        </p:blipFill>
        <p:spPr>
          <a:xfrm>
            <a:off x="295391" y="1047620"/>
            <a:ext cx="3732377" cy="3283193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56205" y="2571567"/>
          <a:ext cx="261290" cy="27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1" name="Equation" r:id="rId4" imgW="190500" imgH="203200" progId="Equation.3">
                  <p:embed/>
                </p:oleObj>
              </mc:Choice>
              <mc:Fallback>
                <p:oleObj name="Equation" r:id="rId4" imgW="1905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205" y="2571567"/>
                        <a:ext cx="261290" cy="278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yeast_ejk.eps"/>
          <p:cNvPicPr>
            <a:picLocks noChangeAspect="1"/>
          </p:cNvPicPr>
          <p:nvPr/>
        </p:nvPicPr>
        <p:blipFill>
          <a:blip r:embed="rId6"/>
          <a:srcRect l="17970" r="16772"/>
          <a:stretch>
            <a:fillRect/>
          </a:stretch>
        </p:blipFill>
        <p:spPr>
          <a:xfrm>
            <a:off x="4747893" y="1084991"/>
            <a:ext cx="3893006" cy="3245829"/>
          </a:xfrm>
          <a:prstGeom prst="rect">
            <a:avLst/>
          </a:prstGeom>
        </p:spPr>
      </p:pic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8500780" y="2505288"/>
          <a:ext cx="261289" cy="27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2" name="Equation" r:id="rId7" imgW="190500" imgH="203200" progId="Equation.3">
                  <p:embed/>
                </p:oleObj>
              </mc:Choice>
              <mc:Fallback>
                <p:oleObj name="Equation" r:id="rId7" imgW="1905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0780" y="2505288"/>
                        <a:ext cx="261289" cy="278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6100" y="747474"/>
            <a:ext cx="3753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Astrophysics co-authorship network</a:t>
            </a:r>
            <a:endParaRPr lang="en-US" sz="1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2958" y="747474"/>
            <a:ext cx="110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Yeast PPI</a:t>
            </a:r>
            <a:endParaRPr lang="en-US" sz="1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11" name="Picture 10" descr="scalefree_assort2.eps"/>
          <p:cNvPicPr>
            <a:picLocks noChangeAspect="1"/>
          </p:cNvPicPr>
          <p:nvPr/>
        </p:nvPicPr>
        <p:blipFill>
          <a:blip r:embed="rId9"/>
          <a:srcRect l="15574" r="17970"/>
          <a:stretch>
            <a:fillRect/>
          </a:stretch>
        </p:blipFill>
        <p:spPr>
          <a:xfrm>
            <a:off x="1972724" y="3993247"/>
            <a:ext cx="1705674" cy="1473352"/>
          </a:xfrm>
          <a:prstGeom prst="rect">
            <a:avLst/>
          </a:prstGeom>
        </p:spPr>
      </p:pic>
      <p:pic>
        <p:nvPicPr>
          <p:cNvPr id="12" name="Picture 11" descr="scalefree_disassort2.eps"/>
          <p:cNvPicPr>
            <a:picLocks noChangeAspect="1"/>
          </p:cNvPicPr>
          <p:nvPr/>
        </p:nvPicPr>
        <p:blipFill>
          <a:blip r:embed="rId10"/>
          <a:srcRect l="15574" r="16772"/>
          <a:stretch>
            <a:fillRect/>
          </a:stretch>
        </p:blipFill>
        <p:spPr>
          <a:xfrm>
            <a:off x="6502342" y="4072085"/>
            <a:ext cx="1566334" cy="13945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270" y="4072078"/>
            <a:ext cx="14730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Helvetica"/>
                <a:cs typeface="Helvetica"/>
              </a:rPr>
              <a:t>Assortative</a:t>
            </a:r>
            <a:r>
              <a:rPr lang="en-US" sz="1600" b="1" dirty="0" smtClean="0"/>
              <a:t>: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More strength in the diagonal,  hubs tend to link to each other.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0266" y="4072079"/>
            <a:ext cx="16557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Helvetica"/>
                <a:cs typeface="Helvetica"/>
              </a:rPr>
              <a:t>Disassortative</a:t>
            </a:r>
            <a:r>
              <a:rPr lang="en-US" sz="1600" dirty="0" smtClean="0"/>
              <a:t>: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Hubs tend to connect to small nodes.</a:t>
            </a:r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0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PROBLEM WITH THE FULL STATISTICAL DESCRIPTION</a:t>
            </a:r>
            <a:endParaRPr lang="en-US" sz="2000" b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83" y="5371444"/>
            <a:ext cx="443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M. E. J. Newman, Phys. Rev.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Lett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.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89,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 208701 (2002)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0131" y="3393959"/>
            <a:ext cx="20583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U</a:t>
            </a:r>
            <a:r>
              <a:rPr lang="en-US" sz="1600" i="1" dirty="0" smtClean="0"/>
              <a:t>ndirected network:  </a:t>
            </a:r>
          </a:p>
          <a:p>
            <a:pPr algn="ctr"/>
            <a:r>
              <a:rPr lang="en-US" sz="1600" dirty="0" smtClean="0"/>
              <a:t> </a:t>
            </a:r>
            <a:r>
              <a:rPr lang="en-US" sz="1600" i="1" dirty="0" err="1" smtClean="0"/>
              <a:t>k</a:t>
            </a:r>
            <a:r>
              <a:rPr lang="en-US" sz="1600" i="1" baseline="-25000" dirty="0" err="1" smtClean="0"/>
              <a:t>max</a:t>
            </a:r>
            <a:r>
              <a:rPr lang="en-US" sz="1600" i="1" baseline="-25000" dirty="0" smtClean="0"/>
              <a:t> </a:t>
            </a:r>
            <a:r>
              <a:rPr lang="en-US" sz="1600" i="1" dirty="0" err="1" smtClean="0"/>
              <a:t>x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</a:t>
            </a:r>
            <a:r>
              <a:rPr lang="en-US" sz="1600" i="1" baseline="-25000" dirty="0" err="1" smtClean="0"/>
              <a:t>max</a:t>
            </a:r>
            <a:r>
              <a:rPr lang="en-US" sz="1600" dirty="0" smtClean="0"/>
              <a:t>  matrix           </a:t>
            </a:r>
            <a:r>
              <a:rPr lang="en-US" sz="16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752972" y="2411051"/>
            <a:ext cx="1650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Helvetica"/>
                <a:cs typeface="Helvetica"/>
              </a:rPr>
              <a:t>Nr. of independent elements</a:t>
            </a:r>
            <a:endParaRPr lang="en-US" sz="1600" i="1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2309" y="4071065"/>
            <a:ext cx="127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Constraints</a:t>
            </a:r>
            <a:endParaRPr lang="en-US" sz="1600" i="1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382862" y="2495076"/>
          <a:ext cx="2984500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3" name="Equation" r:id="rId3" imgW="1422400" imgH="406400" progId="Equation.3">
                  <p:embed/>
                </p:oleObj>
              </mc:Choice>
              <mc:Fallback>
                <p:oleObj name="Equation" r:id="rId3" imgW="14224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862" y="2495076"/>
                        <a:ext cx="2984500" cy="852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6076209" y="3492601"/>
          <a:ext cx="8509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4" name="Equation" r:id="rId5" imgW="571500" imgH="368300" progId="Equation.3">
                  <p:embed/>
                </p:oleObj>
              </mc:Choice>
              <mc:Fallback>
                <p:oleObj name="Equation" r:id="rId5" imgW="5715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209" y="3492601"/>
                        <a:ext cx="8509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7428759" y="3491013"/>
          <a:ext cx="10985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5" name="Equation" r:id="rId7" imgW="736600" imgH="368300" progId="Equation.3">
                  <p:embed/>
                </p:oleObj>
              </mc:Choice>
              <mc:Fallback>
                <p:oleObj name="Equation" r:id="rId7" imgW="736600" imgH="368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759" y="3491013"/>
                        <a:ext cx="10985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31739" y="1126866"/>
            <a:ext cx="4097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(2) </a:t>
            </a:r>
            <a:r>
              <a:rPr lang="en-US" sz="1600" dirty="0" smtClean="0">
                <a:latin typeface="Helvetica"/>
                <a:cs typeface="Helvetica"/>
              </a:rPr>
              <a:t>Based on </a:t>
            </a:r>
            <a:r>
              <a:rPr lang="en-US" sz="1600" i="1" dirty="0" err="1" smtClean="0">
                <a:latin typeface="Helvetica"/>
                <a:cs typeface="Helvetica"/>
              </a:rPr>
              <a:t>e</a:t>
            </a:r>
            <a:r>
              <a:rPr lang="en-US" sz="1600" i="1" baseline="-25000" dirty="0" err="1" smtClean="0">
                <a:latin typeface="Helvetica"/>
                <a:cs typeface="Helvetica"/>
              </a:rPr>
              <a:t>jk</a:t>
            </a:r>
            <a:r>
              <a:rPr lang="en-US" sz="1600" i="1" baseline="-25000" dirty="0" smtClean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and hence requires a large number of elements to inspect: 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501" y="1126866"/>
            <a:ext cx="2620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(1) </a:t>
            </a:r>
            <a:r>
              <a:rPr lang="en-US" sz="1600" dirty="0" smtClean="0">
                <a:latin typeface="Helvetica"/>
                <a:cs typeface="Helvetica"/>
              </a:rPr>
              <a:t>Difficult to extract information from a visual inspection of a matrix.</a:t>
            </a:r>
          </a:p>
          <a:p>
            <a:endParaRPr lang="en-US" sz="1600" dirty="0" smtClean="0">
              <a:latin typeface="Helvetica"/>
              <a:cs typeface="Helvetica"/>
            </a:endParaRPr>
          </a:p>
        </p:txBody>
      </p:sp>
      <p:pic>
        <p:nvPicPr>
          <p:cNvPr id="14" name="Picture 13" descr="astroph_ejk.eps"/>
          <p:cNvPicPr>
            <a:picLocks noChangeAspect="1"/>
          </p:cNvPicPr>
          <p:nvPr/>
        </p:nvPicPr>
        <p:blipFill>
          <a:blip r:embed="rId9"/>
          <a:srcRect l="16772" r="17970"/>
          <a:stretch>
            <a:fillRect/>
          </a:stretch>
        </p:blipFill>
        <p:spPr>
          <a:xfrm>
            <a:off x="122767" y="2104397"/>
            <a:ext cx="2620615" cy="23052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5159" y="4767636"/>
            <a:ext cx="6417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We need to find a way to reduce the information contained in </a:t>
            </a:r>
            <a:r>
              <a:rPr lang="en-US" sz="1600" b="1" i="1" dirty="0" err="1" smtClean="0">
                <a:solidFill>
                  <a:srgbClr val="FF0000"/>
                </a:solidFill>
                <a:latin typeface="Helvetica"/>
                <a:cs typeface="Helvetica"/>
              </a:rPr>
              <a:t>e</a:t>
            </a:r>
            <a:r>
              <a:rPr lang="en-US" sz="1600" b="1" i="1" baseline="-25000" dirty="0" err="1" smtClean="0">
                <a:solidFill>
                  <a:srgbClr val="FF0000"/>
                </a:solidFill>
                <a:latin typeface="Helvetica"/>
                <a:cs typeface="Helvetica"/>
              </a:rPr>
              <a:t>jk</a:t>
            </a:r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37370" y="3125888"/>
            <a:ext cx="579953" cy="29810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6338343" y="3260637"/>
            <a:ext cx="417120" cy="15081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7128389" y="3242758"/>
            <a:ext cx="417121" cy="3624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152400"/>
            <a:ext cx="9144000" cy="419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2000" b="1" u="sng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A</a:t>
            </a:r>
            <a:r>
              <a:rPr lang="en-US" sz="20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verage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</a:t>
            </a:r>
            <a:r>
              <a:rPr lang="en-US" sz="2000" b="1" u="sng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</a:t>
            </a:r>
            <a:r>
              <a:rPr lang="en-US" sz="20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ext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</a:t>
            </a:r>
            <a:r>
              <a:rPr lang="en-US" sz="2000" b="1" u="sng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</a:t>
            </a:r>
            <a:r>
              <a:rPr lang="en-US" sz="20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eighbor</a:t>
            </a:r>
            <a:r>
              <a:rPr lang="en-US" sz="2000" b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</a:t>
            </a:r>
            <a:r>
              <a:rPr lang="en-US" sz="2000" b="1" u="sng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d</a:t>
            </a:r>
            <a:r>
              <a:rPr lang="en-US" sz="2000" b="1" i="1" dirty="0" smtClean="0">
                <a:solidFill>
                  <a:schemeClr val="bg1"/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egree</a:t>
            </a:r>
            <a:endParaRPr lang="en-US" sz="2000" b="1" i="1" dirty="0">
              <a:solidFill>
                <a:schemeClr val="bg1"/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5638800" y="5400675"/>
            <a:ext cx="3429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b="1" dirty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Network Science: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 Degree Correlations 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Helvetica" pitchFamily="-111" charset="0"/>
                <a:ea typeface="Helvetica" pitchFamily="-111" charset="0"/>
                <a:cs typeface="Helvetica" pitchFamily="-111" charset="0"/>
              </a:rPr>
              <a:t>2015</a:t>
            </a:r>
            <a:endParaRPr lang="en-US" sz="600" i="1" dirty="0">
              <a:solidFill>
                <a:schemeClr val="bg1">
                  <a:lumMod val="65000"/>
                </a:schemeClr>
              </a:solidFill>
              <a:latin typeface="Helvetica" pitchFamily="-111" charset="0"/>
              <a:ea typeface="Helvetica" pitchFamily="-111" charset="0"/>
              <a:cs typeface="Helvetica" pitchFamily="-111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39094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R. Pastor-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Satorras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A.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Vázquez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A.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Vespignani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Phys. Rev. E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65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Helvetica"/>
                <a:cs typeface="Helvetica"/>
              </a:rPr>
              <a:t>, 066130 (2001)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00" y="4759281"/>
            <a:ext cx="629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If there are no degree correlations, </a:t>
            </a:r>
            <a:r>
              <a:rPr lang="en-US" sz="1600" b="1" i="1" dirty="0" err="1" smtClean="0">
                <a:solidFill>
                  <a:srgbClr val="FF0000"/>
                </a:solidFill>
                <a:latin typeface="Helvetica"/>
                <a:cs typeface="Helvetica"/>
              </a:rPr>
              <a:t>k</a:t>
            </a:r>
            <a:r>
              <a:rPr lang="en-US" sz="1600" b="1" i="1" baseline="-25000" dirty="0" err="1" smtClean="0">
                <a:solidFill>
                  <a:srgbClr val="FF0000"/>
                </a:solidFill>
                <a:latin typeface="Helvetica"/>
                <a:cs typeface="Helvetica"/>
              </a:rPr>
              <a:t>annd</a:t>
            </a:r>
            <a:r>
              <a:rPr lang="en-US" sz="1600" b="1" i="1" dirty="0" smtClean="0">
                <a:solidFill>
                  <a:srgbClr val="FF0000"/>
                </a:solidFill>
                <a:latin typeface="Helvetica"/>
                <a:cs typeface="Helvetica"/>
              </a:rPr>
              <a:t>(k) </a:t>
            </a:r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is independent of </a:t>
            </a:r>
            <a:r>
              <a:rPr lang="en-US" sz="1600" b="1" i="1" dirty="0" smtClean="0">
                <a:solidFill>
                  <a:srgbClr val="FF0000"/>
                </a:solidFill>
                <a:latin typeface="Helvetica"/>
                <a:cs typeface="Helvetica"/>
              </a:rPr>
              <a:t>k.</a:t>
            </a:r>
            <a:endParaRPr lang="en-US" sz="1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7085" y="3487452"/>
            <a:ext cx="7878645" cy="1109662"/>
            <a:chOff x="324085" y="3962401"/>
            <a:chExt cx="7878645" cy="1109662"/>
          </a:xfrm>
        </p:grpSpPr>
        <p:sp>
          <p:nvSpPr>
            <p:cNvPr id="13" name="TextBox 12"/>
            <p:cNvSpPr txBox="1"/>
            <p:nvPr/>
          </p:nvSpPr>
          <p:spPr>
            <a:xfrm>
              <a:off x="324085" y="4197132"/>
              <a:ext cx="17064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Helvetica"/>
                  <a:cs typeface="Helvetica"/>
                </a:rPr>
                <a:t>No degree </a:t>
              </a:r>
              <a:r>
                <a:rPr lang="en-US" sz="1600" dirty="0">
                  <a:latin typeface="Helvetica"/>
                  <a:cs typeface="Helvetica"/>
                </a:rPr>
                <a:t>c</a:t>
              </a:r>
              <a:r>
                <a:rPr lang="en-US" sz="1600" dirty="0" smtClean="0">
                  <a:latin typeface="Helvetica"/>
                  <a:cs typeface="Helvetica"/>
                </a:rPr>
                <a:t>orrelations: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2171817" y="3962401"/>
            <a:ext cx="6030913" cy="1109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52" name="Equation" r:id="rId3" imgW="3797300" imgH="698500" progId="Equation.3">
                    <p:embed/>
                  </p:oleObj>
                </mc:Choice>
                <mc:Fallback>
                  <p:oleObj name="Equation" r:id="rId3" imgW="3797300" imgH="6985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817" y="3962401"/>
                          <a:ext cx="6030913" cy="1109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27014" y="1048694"/>
            <a:ext cx="3505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i="1" baseline="-25000" dirty="0" err="1" smtClean="0">
                <a:latin typeface="Helvetica"/>
                <a:cs typeface="Helvetica"/>
              </a:rPr>
              <a:t>annd</a:t>
            </a:r>
            <a:r>
              <a:rPr lang="en-US" sz="1600" i="1" baseline="-25000" dirty="0" smtClean="0">
                <a:latin typeface="Helvetica"/>
                <a:cs typeface="Helvetica"/>
              </a:rPr>
              <a:t> </a:t>
            </a:r>
            <a:r>
              <a:rPr lang="en-US" sz="1600" i="1" dirty="0" smtClean="0">
                <a:latin typeface="Helvetica"/>
                <a:cs typeface="Helvetica"/>
              </a:rPr>
              <a:t>(</a:t>
            </a:r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i="1" dirty="0" smtClean="0">
                <a:latin typeface="Helvetica"/>
                <a:cs typeface="Helvetica"/>
              </a:rPr>
              <a:t>)</a:t>
            </a:r>
            <a:r>
              <a:rPr lang="en-US" sz="1600" dirty="0" smtClean="0">
                <a:latin typeface="Helvetica"/>
                <a:cs typeface="Helvetica"/>
              </a:rPr>
              <a:t>: average degree of the first neighbors of nodes with degree </a:t>
            </a:r>
            <a:r>
              <a:rPr lang="en-US" sz="1600" i="1" dirty="0" err="1" smtClean="0">
                <a:latin typeface="Helvetica"/>
                <a:cs typeface="Helvetica"/>
              </a:rPr>
              <a:t>k</a:t>
            </a:r>
            <a:r>
              <a:rPr lang="en-US" sz="1600" dirty="0" smtClean="0">
                <a:latin typeface="Helvetica"/>
                <a:cs typeface="Helvetica"/>
              </a:rPr>
              <a:t>.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16" name="Picture 15" descr="annd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97" y="1082663"/>
            <a:ext cx="2938780" cy="1997710"/>
          </a:xfrm>
          <a:prstGeom prst="rect">
            <a:avLst/>
          </a:prstGeom>
        </p:spPr>
      </p:pic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7139908" y="2347872"/>
          <a:ext cx="14176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3" name="Equation" r:id="rId6" imgW="1181100" imgH="355600" progId="Equation.3">
                  <p:embed/>
                </p:oleObj>
              </mc:Choice>
              <mc:Fallback>
                <p:oleObj name="Equation" r:id="rId6" imgW="1181100" imgH="355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9908" y="2347872"/>
                        <a:ext cx="141763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214935" y="2211370"/>
          <a:ext cx="2826279" cy="94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4" name="Equation" r:id="rId8" imgW="2044700" imgH="685800" progId="Equation.3">
                  <p:embed/>
                </p:oleObj>
              </mc:Choice>
              <mc:Fallback>
                <p:oleObj name="Equation" r:id="rId8" imgW="2044700" imgH="685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35" y="2211370"/>
                        <a:ext cx="2826279" cy="947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1600212</TotalTime>
  <Words>2118</Words>
  <Application>Microsoft Office PowerPoint</Application>
  <PresentationFormat>On-screen Show (16:10)</PresentationFormat>
  <Paragraphs>265</Paragraphs>
  <Slides>35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1_Office Theme</vt:lpstr>
      <vt:lpstr>Photo Editor Photo</vt:lpstr>
      <vt:lpstr>Equation</vt:lpstr>
      <vt:lpstr>PowerPoint Presentation</vt:lpstr>
      <vt:lpstr>Prot P(k)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Structural cut-off</vt:lpstr>
      <vt:lpstr>Structural cut-off</vt:lpstr>
      <vt:lpstr>Structural cut-off for uncorrelated networks</vt:lpstr>
      <vt:lpstr>PowerPoint Presentation</vt:lpstr>
      <vt:lpstr>PowerPoint Presentation</vt:lpstr>
      <vt:lpstr>PowerPoint Presentation</vt:lpstr>
      <vt:lpstr>PowerPoint Presentation</vt:lpstr>
      <vt:lpstr>Structural cut-off for uncorrelated networks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Science</dc:title>
  <dc:creator>Albert-László Barabási</dc:creator>
  <cp:lastModifiedBy>szymansk</cp:lastModifiedBy>
  <cp:revision>629</cp:revision>
  <dcterms:created xsi:type="dcterms:W3CDTF">2012-04-09T15:24:55Z</dcterms:created>
  <dcterms:modified xsi:type="dcterms:W3CDTF">2015-11-02T20:16:32Z</dcterms:modified>
</cp:coreProperties>
</file>