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611" r:id="rId3"/>
    <p:sldId id="575" r:id="rId4"/>
    <p:sldId id="853" r:id="rId5"/>
    <p:sldId id="862" r:id="rId6"/>
    <p:sldId id="861" r:id="rId7"/>
    <p:sldId id="779" r:id="rId8"/>
    <p:sldId id="8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E8BB8-4365-694C-9CD2-76EA61551CB0}" v="1" dt="2024-11-02T16:53:34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3"/>
    <p:restoredTop sz="89438"/>
  </p:normalViewPr>
  <p:slideViewPr>
    <p:cSldViewPr snapToGrid="0" snapToObjects="1">
      <p:cViewPr varScale="1">
        <p:scale>
          <a:sx n="135" d="100"/>
          <a:sy n="135" d="100"/>
        </p:scale>
        <p:origin x="1368" y="176"/>
      </p:cViewPr>
      <p:guideLst/>
    </p:cSldViewPr>
  </p:slideViewPr>
  <p:outlineViewPr>
    <p:cViewPr>
      <p:scale>
        <a:sx n="33" d="100"/>
        <a:sy n="33" d="100"/>
      </p:scale>
      <p:origin x="0" y="-438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77396-2216-084F-8A20-BC97C2088E88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0A897-4F4C-6045-AD48-FBAEF9C6DA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65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seen at the beginning of today’s summary…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9E6D-B575-F542-AB56-2EF473BC904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76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example we imagine that the method deposit applies an interest rate before adding the amount to the balance attribute.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bank account object is created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9E6D-B575-F542-AB56-2EF473BC90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5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8CA5B-519E-CCF3-8184-C6D0A70BE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B6464-EAE3-798E-DCA5-F6CFBFE81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8D614-334F-AAB4-0E8C-15BDCD5CE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example we imagine that the method deposit applies an interest rate before adding the amount to the balance attribute.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bank account object is created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88252-C765-3CFE-6966-1F1F1DDA8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9E6D-B575-F542-AB56-2EF473BC90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93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deposit method is invoked and an area at the top (LIFO) of the stack is created for its execution. </a:t>
            </a:r>
          </a:p>
          <a:p>
            <a:r>
              <a:rPr lang="en-GB" dirty="0"/>
              <a:t>Because the default parameter passing in Java is pass by value, the content of the argument used during the invocation (money = 100.50) is copied inside the variable amount, allocated in the stack area of deposit.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9E6D-B575-F542-AB56-2EF473BC904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56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Now, what happens when reference-type variables are passed as arguments to methods?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Imagine we now have this new class </a:t>
            </a:r>
            <a:r>
              <a:rPr lang="en-GB" dirty="0" err="1"/>
              <a:t>SavingAccount</a:t>
            </a:r>
            <a:r>
              <a:rPr lang="en-GB" dirty="0"/>
              <a:t>. A savings account is a type of </a:t>
            </a:r>
            <a:r>
              <a:rPr lang="en-GB" dirty="0" err="1"/>
              <a:t>BankAccount</a:t>
            </a:r>
            <a:r>
              <a:rPr lang="en-GB" dirty="0"/>
              <a:t> where you deposit money for a long-term and get some interest on the money.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imagine in </a:t>
            </a:r>
            <a:r>
              <a:rPr lang="en-GB" dirty="0" err="1"/>
              <a:t>BankAccount</a:t>
            </a:r>
            <a:r>
              <a:rPr lang="en-GB" dirty="0"/>
              <a:t> we have a method </a:t>
            </a:r>
            <a:r>
              <a:rPr lang="en-GB" dirty="0" err="1"/>
              <a:t>moveAccount</a:t>
            </a:r>
            <a:r>
              <a:rPr lang="en-GB" dirty="0"/>
              <a:t> that transfers all the money from the normal bank account to the savings account and then closes the original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9E6D-B575-F542-AB56-2EF473BC90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1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we know, the objects for the </a:t>
            </a:r>
            <a:r>
              <a:rPr lang="en-GB" dirty="0" err="1"/>
              <a:t>BankAccount</a:t>
            </a:r>
            <a:r>
              <a:rPr lang="en-GB" dirty="0"/>
              <a:t> and </a:t>
            </a:r>
            <a:r>
              <a:rPr lang="en-GB" dirty="0" err="1"/>
              <a:t>SavingAccount</a:t>
            </a:r>
            <a:r>
              <a:rPr lang="en-GB" dirty="0"/>
              <a:t> are allocated on the heap, and references to them are stored inside the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9E6D-B575-F542-AB56-2EF473BC90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9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</a:t>
            </a:r>
            <a:r>
              <a:rPr lang="en-GB" dirty="0" err="1"/>
              <a:t>moveAccount</a:t>
            </a:r>
            <a:r>
              <a:rPr lang="en-GB" dirty="0"/>
              <a:t> method defined in </a:t>
            </a:r>
            <a:r>
              <a:rPr lang="en-GB" dirty="0" err="1"/>
              <a:t>BankAccount</a:t>
            </a:r>
            <a:r>
              <a:rPr lang="en-GB" dirty="0"/>
              <a:t> transfers the balance from the account on which it is invoked to the </a:t>
            </a:r>
            <a:r>
              <a:rPr lang="en-GB" dirty="0" err="1"/>
              <a:t>SavingAccount</a:t>
            </a:r>
            <a:r>
              <a:rPr lang="en-GB" dirty="0"/>
              <a:t> object provided as a parameter.</a:t>
            </a:r>
          </a:p>
          <a:p>
            <a:endParaRPr lang="en-GB" dirty="0"/>
          </a:p>
          <a:p>
            <a:r>
              <a:rPr lang="en-GB" dirty="0"/>
              <a:t>When the method is executed, space is allocated for the parameter </a:t>
            </a:r>
            <a:r>
              <a:rPr lang="en-GB" dirty="0" err="1"/>
              <a:t>dstAccount</a:t>
            </a:r>
            <a:r>
              <a:rPr lang="en-GB" dirty="0"/>
              <a:t> in the associated area of the stack.</a:t>
            </a:r>
          </a:p>
          <a:p>
            <a:endParaRPr lang="en-GB" dirty="0"/>
          </a:p>
          <a:p>
            <a:r>
              <a:rPr lang="en-GB" dirty="0"/>
              <a:t>Again, C# default mechanism is pass-by-value, so a copy of the argument is stored inside </a:t>
            </a:r>
            <a:r>
              <a:rPr lang="en-GB" dirty="0" err="1"/>
              <a:t>dstAccount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9E6D-B575-F542-AB56-2EF473BC90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8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7BD2-A094-FA48-A069-46299DC49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C4E47-E6B0-A44A-8308-E38622202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38B6-63CB-C743-849D-A3E17174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3A86-63E0-A54D-AED1-C6221BDF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8946-ECFB-B94E-85A3-70A5C04F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4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FC6D-6A01-4B43-8E24-5986C651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09D51-C4E6-1045-82C7-6F2208F07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E538-709B-FA44-B01B-00E1E41A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9F71-2673-334A-B91A-1779D453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89B5-1AA6-0247-99A1-06F1DD42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72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6D185-0DDE-0D4A-B65D-B94F67D79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60A37-D7DE-B04E-9CED-CFDB25866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BB3A-AFA5-C04A-A453-B3842593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E724-9C03-5649-9D04-03D9E76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FE0B-87A7-A145-9DAE-E735F8EA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91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1695-188D-4C48-B1CF-B46DB92E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9273-11A7-C84A-B97E-98A954B7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2684-F1CE-1B42-8412-3E3AEAEC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F00B-5435-6240-A388-D656A4E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51BC-1501-9247-8169-C392DD9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62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BA8E-BBBA-8C4A-918C-691EE0D5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FBE1-6AB0-2243-A336-940DF6AE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E81D-398C-BD43-8C98-CC74C689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00BA9-116A-1F4D-A1BE-6827182D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8349-FA8B-8D4F-A51C-3536261A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07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7C2F-187B-A34E-9E47-E8E7C404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8C60-7348-BC4F-8165-723B55A7D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61C9C-BEB7-4A4E-A8F0-BF1D5EACA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641EE-AEC0-6944-89CF-23E50CAE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37C9-8887-5643-B577-7A14EA56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BB9F8-4F3D-7B40-B4A9-BEA1F3A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22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47C5-7B12-0949-8888-E2788163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E4BF8-B288-7F46-BCA4-D67FC68A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C8351-985C-2243-9577-DC58CA2BC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3FE98-0E3B-1B4D-97F1-34951E71A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FEF80-C5A4-2F47-B950-E6FB0C324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B3212-08CA-DD4B-B9B2-69FECD3D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32005-D345-0D45-93B6-2C02FA24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7E51D-A55A-A745-8F2E-0D3123F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11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9EA9-697E-BE49-830A-30B6CBC2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AE51E-5E41-FC48-8110-7EBE740F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E1196-73BE-D844-AC49-FB8239E3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C81DF-ECCC-1847-8234-5222438A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7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D5B7E-5F1B-8649-83B6-DCC17458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3E48D-69C6-AC40-95FA-11572AF5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D744E-2659-524C-B844-B9DADA83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3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0DF7-E266-5644-8EF8-86A5E4E3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822F-6811-B94F-9F23-CF44984C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66610-9EE0-F642-8DB4-4421BCC9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70287-213E-BE46-852E-1582CCB0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D164A-FE23-8E44-9838-160BB2E8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9E4E4-AB9F-7A4B-BF48-6896AB5A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22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11F4-BBFD-6644-9F1D-7BE254F7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F427A-5903-724A-BE6D-231409FF1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9028F-55BA-0B4F-AB96-E7C2F8F2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9CDF2-7805-154E-82A2-4B6E48B2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7AD5-DEB6-D040-91EE-D3F8602B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D2C6A-0243-DE49-85A9-2FC270B1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4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8D9D8-B11F-DB40-B02E-CC9BD66F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E633E-8A5D-0849-A4CA-AACAE7E9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E426-2885-FF43-954B-2F07DA01E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9E9E-31A5-C44E-8ED5-EE0728531EA3}" type="datetimeFigureOut">
              <a:rPr lang="en-GB" smtClean="0"/>
              <a:t>02/11/2024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1D6A2-7754-CD4E-AF9C-968B4F1D4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0B8F5-5E89-7845-A5AF-B4B78103F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DB2D-9CAB-D74B-93FD-0A851D1ECF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43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619-1788-5B4B-824B-6ED05CE2C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7SENG011W </a:t>
            </a:r>
            <a:br>
              <a:rPr lang="en-GB" dirty="0"/>
            </a:br>
            <a:r>
              <a:rPr lang="en-GB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8862A-DCA4-2543-9A97-BAED3D43D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42202"/>
          </a:xfrm>
        </p:spPr>
        <p:txBody>
          <a:bodyPr>
            <a:normAutofit/>
          </a:bodyPr>
          <a:lstStyle/>
          <a:p>
            <a:r>
              <a:rPr lang="en-GB" i="1" dirty="0"/>
              <a:t>Java Memory Management: Value Types and Reference Types, </a:t>
            </a:r>
          </a:p>
          <a:p>
            <a:r>
              <a:rPr lang="en-GB" i="1" dirty="0"/>
              <a:t>Stack and Heap</a:t>
            </a:r>
          </a:p>
          <a:p>
            <a:endParaRPr lang="en-GB" i="1" dirty="0"/>
          </a:p>
          <a:p>
            <a:r>
              <a:rPr lang="en-GB" b="1" i="1" dirty="0"/>
              <a:t>Tutorial's Diagrams</a:t>
            </a:r>
          </a:p>
          <a:p>
            <a:endParaRPr lang="en-GB" b="1" dirty="0"/>
          </a:p>
          <a:p>
            <a:r>
              <a:rPr lang="en-GB" b="1" dirty="0"/>
              <a:t>Dr Francesco Tusa</a:t>
            </a:r>
          </a:p>
        </p:txBody>
      </p:sp>
    </p:spTree>
    <p:extLst>
      <p:ext uri="{BB962C8B-B14F-4D97-AF65-F5344CB8AC3E}">
        <p14:creationId xmlns:p14="http://schemas.microsoft.com/office/powerpoint/2010/main" val="53362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66D7-B998-AD44-ADEB-E07C9403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Reminder: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3CE3-17EC-424C-BE5D-07DA44BA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new method is invoked, a memory area—the </a:t>
            </a:r>
            <a:r>
              <a:rPr lang="en-GB" i="1" dirty="0"/>
              <a:t>local variable frame</a:t>
            </a:r>
            <a:r>
              <a:rPr lang="en-GB" dirty="0"/>
              <a:t>—is </a:t>
            </a:r>
            <a:r>
              <a:rPr lang="en-GB" b="1" dirty="0"/>
              <a:t>reserved</a:t>
            </a:r>
            <a:r>
              <a:rPr lang="en-GB" dirty="0"/>
              <a:t> for it at the </a:t>
            </a:r>
            <a:r>
              <a:rPr lang="en-GB" b="1" dirty="0"/>
              <a:t>top</a:t>
            </a:r>
            <a:r>
              <a:rPr lang="en-GB" dirty="0"/>
              <a:t> of the </a:t>
            </a:r>
            <a:r>
              <a:rPr lang="en-GB" b="1" dirty="0"/>
              <a:t>stack</a:t>
            </a:r>
            <a:r>
              <a:rPr lang="en-GB" dirty="0"/>
              <a:t> </a:t>
            </a:r>
            <a:endParaRPr lang="en-GB" b="1" dirty="0"/>
          </a:p>
          <a:p>
            <a:r>
              <a:rPr lang="en-GB" dirty="0"/>
              <a:t>The method </a:t>
            </a:r>
            <a:r>
              <a:rPr lang="en-GB" b="1" dirty="0"/>
              <a:t>arguments</a:t>
            </a:r>
            <a:r>
              <a:rPr lang="en-GB" dirty="0"/>
              <a:t> and the </a:t>
            </a:r>
            <a:r>
              <a:rPr lang="en-GB" b="1" dirty="0"/>
              <a:t>variables</a:t>
            </a:r>
            <a:r>
              <a:rPr lang="en-GB" dirty="0"/>
              <a:t> declared inside the method will be allocated on the frame</a:t>
            </a:r>
          </a:p>
          <a:p>
            <a:r>
              <a:rPr lang="en-GB" b="1" dirty="0"/>
              <a:t>Pass-by-value</a:t>
            </a:r>
            <a:r>
              <a:rPr lang="en-GB" dirty="0"/>
              <a:t>: a </a:t>
            </a:r>
            <a:r>
              <a:rPr lang="en-GB" b="1" dirty="0"/>
              <a:t>copy</a:t>
            </a:r>
            <a:r>
              <a:rPr lang="en-GB" dirty="0"/>
              <a:t> of the arguments is passed to the method</a:t>
            </a:r>
          </a:p>
          <a:p>
            <a:r>
              <a:rPr lang="en-GB" dirty="0"/>
              <a:t>The above stack area is </a:t>
            </a:r>
            <a:r>
              <a:rPr lang="en-GB" b="1" dirty="0"/>
              <a:t>deallocated</a:t>
            </a:r>
            <a:r>
              <a:rPr lang="en-GB" dirty="0"/>
              <a:t> when the method </a:t>
            </a:r>
            <a:r>
              <a:rPr lang="en-GB" b="1" dirty="0"/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401616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29AB-AB67-1545-B8DE-F233EF47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 parameters: value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4E6F6-D33D-C640-B4B6-3CB142AC85D7}"/>
              </a:ext>
            </a:extLst>
          </p:cNvPr>
          <p:cNvSpPr/>
          <p:nvPr/>
        </p:nvSpPr>
        <p:spPr>
          <a:xfrm>
            <a:off x="838200" y="4747141"/>
            <a:ext cx="6302477" cy="1952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>
                <a:solidFill>
                  <a:srgbClr val="9AC8D6"/>
                </a:solidFill>
              </a:rPr>
              <a:t>Program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 static void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lang="en-GB" i="1" dirty="0"/>
              <a:t>()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money = </a:t>
            </a:r>
            <a:r>
              <a:rPr lang="en-GB" dirty="0"/>
              <a:t>100.50;</a:t>
            </a: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>
                <a:solidFill>
                  <a:srgbClr val="9AC8D6"/>
                </a:solidFill>
              </a:rPr>
              <a:t>BankAccount</a:t>
            </a:r>
            <a:r>
              <a:rPr lang="en-GB" i="1" dirty="0"/>
              <a:t>  account1 = new </a:t>
            </a:r>
            <a:r>
              <a:rPr lang="en-GB" i="1" dirty="0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rgbClr val="C00000"/>
                </a:solidFill>
              </a:rPr>
              <a:t>"A0123"</a:t>
            </a:r>
            <a:r>
              <a:rPr lang="en-GB" i="1" dirty="0"/>
              <a:t>, 500.5);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A9F5B-155B-534D-AB9E-D21F85EC4ACE}"/>
              </a:ext>
            </a:extLst>
          </p:cNvPr>
          <p:cNvSpPr/>
          <p:nvPr/>
        </p:nvSpPr>
        <p:spPr>
          <a:xfrm>
            <a:off x="838200" y="1786411"/>
            <a:ext cx="4894006" cy="297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endParaRPr lang="en-GB" i="1" dirty="0">
              <a:solidFill>
                <a:srgbClr val="9AC8D6"/>
              </a:solidFill>
            </a:endParaRP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String </a:t>
            </a:r>
            <a:r>
              <a:rPr lang="en-GB" i="1" dirty="0"/>
              <a:t>number;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double </a:t>
            </a:r>
            <a:r>
              <a:rPr lang="en-GB" i="1" dirty="0"/>
              <a:t>balance;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String</a:t>
            </a:r>
            <a:r>
              <a:rPr lang="en-GB" i="1" dirty="0"/>
              <a:t> </a:t>
            </a:r>
            <a:r>
              <a:rPr lang="en-GB" i="1" dirty="0" err="1"/>
              <a:t>num</a:t>
            </a:r>
            <a:r>
              <a:rPr lang="en-GB" i="1" dirty="0"/>
              <a:t>,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</a:t>
            </a:r>
            <a:r>
              <a:rPr lang="en-GB" i="1" dirty="0" err="1"/>
              <a:t>bal</a:t>
            </a:r>
            <a:r>
              <a:rPr lang="en-GB" i="1" dirty="0"/>
              <a:t>) { ...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1"/>
                </a:solidFill>
              </a:rPr>
              <a:t>void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deposit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double </a:t>
            </a:r>
            <a:r>
              <a:rPr lang="en-GB" i="1" dirty="0"/>
              <a:t>amount)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amount *= 1.05; </a:t>
            </a:r>
            <a:r>
              <a:rPr lang="en-GB" i="1" dirty="0">
                <a:solidFill>
                  <a:schemeClr val="accent6"/>
                </a:solidFill>
              </a:rPr>
              <a:t>// 5% interest rate</a:t>
            </a: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balance += amount;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34E0-CBDD-37A8-44C7-3013FEC80C8C}"/>
              </a:ext>
            </a:extLst>
          </p:cNvPr>
          <p:cNvSpPr txBox="1"/>
          <p:nvPr/>
        </p:nvSpPr>
        <p:spPr>
          <a:xfrm>
            <a:off x="7041823" y="1786411"/>
            <a:ext cx="382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following examples we use a simplified version of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r>
              <a:rPr lang="en-GB" dirty="0"/>
              <a:t> with no error handling.</a:t>
            </a:r>
          </a:p>
          <a:p>
            <a:endParaRPr lang="en-GB" dirty="0"/>
          </a:p>
          <a:p>
            <a:r>
              <a:rPr lang="en-GB" dirty="0"/>
              <a:t>Here, the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deposit </a:t>
            </a:r>
            <a:r>
              <a:rPr lang="en-GB" dirty="0"/>
              <a:t>method accepts one parameter and always applies a fixed interest of 5%.</a:t>
            </a:r>
          </a:p>
        </p:txBody>
      </p:sp>
    </p:spTree>
    <p:extLst>
      <p:ext uri="{BB962C8B-B14F-4D97-AF65-F5344CB8AC3E}">
        <p14:creationId xmlns:p14="http://schemas.microsoft.com/office/powerpoint/2010/main" val="376053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6BC8F-42C5-9C54-EEFD-7B90559A4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CCFA-6C8D-4442-DECF-8C2D9C12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 parameters: value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2A1E0-D62A-B22F-89FB-751C86A98A6C}"/>
              </a:ext>
            </a:extLst>
          </p:cNvPr>
          <p:cNvSpPr/>
          <p:nvPr/>
        </p:nvSpPr>
        <p:spPr>
          <a:xfrm>
            <a:off x="838200" y="4747141"/>
            <a:ext cx="6302477" cy="1952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>
                <a:solidFill>
                  <a:srgbClr val="9AC8D6"/>
                </a:solidFill>
              </a:rPr>
              <a:t>Program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 static void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lang="en-GB" i="1" dirty="0"/>
              <a:t>()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money = </a:t>
            </a:r>
            <a:r>
              <a:rPr lang="en-GB" dirty="0"/>
              <a:t>100.50;</a:t>
            </a: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>
                <a:solidFill>
                  <a:srgbClr val="9AC8D6"/>
                </a:solidFill>
              </a:rPr>
              <a:t>BankAccount</a:t>
            </a:r>
            <a:r>
              <a:rPr lang="en-GB" i="1" dirty="0"/>
              <a:t>  account1 = new </a:t>
            </a:r>
            <a:r>
              <a:rPr lang="en-GB" i="1" dirty="0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rgbClr val="C00000"/>
                </a:solidFill>
              </a:rPr>
              <a:t>"A0123"</a:t>
            </a:r>
            <a:r>
              <a:rPr lang="en-GB" i="1" dirty="0"/>
              <a:t>, 500.5);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051FAF-763D-ACDD-7C45-6ADEB66E73C4}"/>
              </a:ext>
            </a:extLst>
          </p:cNvPr>
          <p:cNvSpPr/>
          <p:nvPr/>
        </p:nvSpPr>
        <p:spPr>
          <a:xfrm>
            <a:off x="838200" y="1786411"/>
            <a:ext cx="4894006" cy="297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endParaRPr lang="en-GB" i="1" dirty="0">
              <a:solidFill>
                <a:srgbClr val="9AC8D6"/>
              </a:solidFill>
            </a:endParaRP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String </a:t>
            </a:r>
            <a:r>
              <a:rPr lang="en-GB" i="1" dirty="0"/>
              <a:t>number;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double </a:t>
            </a:r>
            <a:r>
              <a:rPr lang="en-GB" i="1" dirty="0"/>
              <a:t>balance;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String</a:t>
            </a:r>
            <a:r>
              <a:rPr lang="en-GB" i="1" dirty="0"/>
              <a:t> </a:t>
            </a:r>
            <a:r>
              <a:rPr lang="en-GB" i="1" dirty="0" err="1"/>
              <a:t>num</a:t>
            </a:r>
            <a:r>
              <a:rPr lang="en-GB" i="1" dirty="0"/>
              <a:t>,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</a:t>
            </a:r>
            <a:r>
              <a:rPr lang="en-GB" i="1" dirty="0" err="1"/>
              <a:t>bal</a:t>
            </a:r>
            <a:r>
              <a:rPr lang="en-GB" i="1" dirty="0"/>
              <a:t>) { ...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1"/>
                </a:solidFill>
              </a:rPr>
              <a:t>void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deposit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double </a:t>
            </a:r>
            <a:r>
              <a:rPr lang="en-GB" i="1" dirty="0"/>
              <a:t>amount)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amount *= 1.05;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balance += amount;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14EA7-E8FF-34CA-7612-3FEF6525732F}"/>
              </a:ext>
            </a:extLst>
          </p:cNvPr>
          <p:cNvSpPr/>
          <p:nvPr/>
        </p:nvSpPr>
        <p:spPr>
          <a:xfrm>
            <a:off x="7423355" y="1690689"/>
            <a:ext cx="1445342" cy="3323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635C-523E-1223-2436-4D7E38A1ABD3}"/>
              </a:ext>
            </a:extLst>
          </p:cNvPr>
          <p:cNvSpPr/>
          <p:nvPr/>
        </p:nvSpPr>
        <p:spPr>
          <a:xfrm>
            <a:off x="7423355" y="4709652"/>
            <a:ext cx="1445342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100.50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E22EB-04AC-88ED-9CD4-E1B3B1E1A255}"/>
              </a:ext>
            </a:extLst>
          </p:cNvPr>
          <p:cNvSpPr txBox="1"/>
          <p:nvPr/>
        </p:nvSpPr>
        <p:spPr>
          <a:xfrm>
            <a:off x="6597443" y="4670324"/>
            <a:ext cx="83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money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B21235-47C8-389F-71FB-7E0913462928}"/>
              </a:ext>
            </a:extLst>
          </p:cNvPr>
          <p:cNvSpPr/>
          <p:nvPr/>
        </p:nvSpPr>
        <p:spPr>
          <a:xfrm>
            <a:off x="7423355" y="4404850"/>
            <a:ext cx="1445342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8D3CFE-CEC3-56E2-52FF-B3A6D7B59CD5}"/>
              </a:ext>
            </a:extLst>
          </p:cNvPr>
          <p:cNvSpPr/>
          <p:nvPr/>
        </p:nvSpPr>
        <p:spPr>
          <a:xfrm>
            <a:off x="8527074" y="4524402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B0788-200E-A959-F45D-55FD493F8352}"/>
              </a:ext>
            </a:extLst>
          </p:cNvPr>
          <p:cNvSpPr/>
          <p:nvPr/>
        </p:nvSpPr>
        <p:spPr>
          <a:xfrm>
            <a:off x="10013626" y="1690689"/>
            <a:ext cx="1445343" cy="3312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439F9-CDD7-5F52-48AB-C96D73485322}"/>
              </a:ext>
            </a:extLst>
          </p:cNvPr>
          <p:cNvSpPr/>
          <p:nvPr/>
        </p:nvSpPr>
        <p:spPr>
          <a:xfrm>
            <a:off x="10014154" y="3915601"/>
            <a:ext cx="1445342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0DDD2-FBE5-8491-8741-2E3484F809F8}"/>
              </a:ext>
            </a:extLst>
          </p:cNvPr>
          <p:cNvSpPr/>
          <p:nvPr/>
        </p:nvSpPr>
        <p:spPr>
          <a:xfrm>
            <a:off x="10014152" y="4191729"/>
            <a:ext cx="1445343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500.5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454E8-E851-F4B2-D272-7D13223F35A7}"/>
              </a:ext>
            </a:extLst>
          </p:cNvPr>
          <p:cNvSpPr/>
          <p:nvPr/>
        </p:nvSpPr>
        <p:spPr>
          <a:xfrm>
            <a:off x="10014154" y="4464726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910FC-72EE-07B1-E01F-A9D604A1B142}"/>
              </a:ext>
            </a:extLst>
          </p:cNvPr>
          <p:cNvSpPr/>
          <p:nvPr/>
        </p:nvSpPr>
        <p:spPr>
          <a:xfrm>
            <a:off x="10012043" y="3911534"/>
            <a:ext cx="1445341" cy="1102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3C998-0812-5C57-F3FC-D66F146FD5D2}"/>
              </a:ext>
            </a:extLst>
          </p:cNvPr>
          <p:cNvSpPr txBox="1"/>
          <p:nvPr/>
        </p:nvSpPr>
        <p:spPr>
          <a:xfrm>
            <a:off x="6390971" y="4372583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account1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2BE2A6-92B1-7CAE-9E45-3A40CD3575F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>
          <a:xfrm>
            <a:off x="8635229" y="4578480"/>
            <a:ext cx="1377870" cy="28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84E950-5106-E253-C8A6-D7D2A3D6244D}"/>
              </a:ext>
            </a:extLst>
          </p:cNvPr>
          <p:cNvSpPr txBox="1"/>
          <p:nvPr/>
        </p:nvSpPr>
        <p:spPr>
          <a:xfrm>
            <a:off x="7807438" y="1296154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35F27-BF7B-C0D4-C582-EDF8BB36381B}"/>
              </a:ext>
            </a:extLst>
          </p:cNvPr>
          <p:cNvSpPr txBox="1"/>
          <p:nvPr/>
        </p:nvSpPr>
        <p:spPr>
          <a:xfrm>
            <a:off x="10397710" y="132135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D699E-6E55-4CB8-D628-F7B9EC743822}"/>
              </a:ext>
            </a:extLst>
          </p:cNvPr>
          <p:cNvSpPr/>
          <p:nvPr/>
        </p:nvSpPr>
        <p:spPr>
          <a:xfrm>
            <a:off x="10013099" y="4733782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91CB7F-FDAE-34E2-C309-C1E0D322D4A4}"/>
              </a:ext>
            </a:extLst>
          </p:cNvPr>
          <p:cNvSpPr/>
          <p:nvPr/>
        </p:nvSpPr>
        <p:spPr>
          <a:xfrm>
            <a:off x="10012043" y="1836071"/>
            <a:ext cx="1445341" cy="308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>
                <a:solidFill>
                  <a:srgbClr val="C00000"/>
                </a:solidFill>
              </a:rPr>
              <a:t>"A0123"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33F4F0-1380-E131-0CC9-B52EE15E11A2}"/>
              </a:ext>
            </a:extLst>
          </p:cNvPr>
          <p:cNvSpPr/>
          <p:nvPr/>
        </p:nvSpPr>
        <p:spPr>
          <a:xfrm>
            <a:off x="11167034" y="4002514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36E0771-2510-0192-C52A-973F9999A8AA}"/>
              </a:ext>
            </a:extLst>
          </p:cNvPr>
          <p:cNvCxnSpPr>
            <a:cxnSpLocks/>
            <a:stCxn id="34" idx="6"/>
            <a:endCxn id="31" idx="3"/>
          </p:cNvCxnSpPr>
          <p:nvPr/>
        </p:nvCxnSpPr>
        <p:spPr>
          <a:xfrm flipV="1">
            <a:off x="11275189" y="1990536"/>
            <a:ext cx="182195" cy="2066056"/>
          </a:xfrm>
          <a:prstGeom prst="bentConnector3">
            <a:avLst>
              <a:gd name="adj1" fmla="val 306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6F14CF-D6A2-CED7-CBFD-401180FDCFD8}"/>
              </a:ext>
            </a:extLst>
          </p:cNvPr>
          <p:cNvSpPr txBox="1"/>
          <p:nvPr/>
        </p:nvSpPr>
        <p:spPr>
          <a:xfrm>
            <a:off x="5024591" y="4547213"/>
            <a:ext cx="73317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56DFFFD-8414-DF59-DE06-553589B39628}"/>
              </a:ext>
            </a:extLst>
          </p:cNvPr>
          <p:cNvSpPr/>
          <p:nvPr/>
        </p:nvSpPr>
        <p:spPr>
          <a:xfrm>
            <a:off x="5759350" y="4429628"/>
            <a:ext cx="206472" cy="573210"/>
          </a:xfrm>
          <a:prstGeom prst="leftBrac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7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29AB-AB67-1545-B8DE-F233EF47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 parameters: value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4E6F6-D33D-C640-B4B6-3CB142AC85D7}"/>
              </a:ext>
            </a:extLst>
          </p:cNvPr>
          <p:cNvSpPr/>
          <p:nvPr/>
        </p:nvSpPr>
        <p:spPr>
          <a:xfrm>
            <a:off x="838200" y="4747141"/>
            <a:ext cx="6302477" cy="1952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>
                <a:solidFill>
                  <a:srgbClr val="9AC8D6"/>
                </a:solidFill>
              </a:rPr>
              <a:t>Program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 static void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lang="en-GB" i="1" dirty="0"/>
              <a:t>()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money = </a:t>
            </a:r>
            <a:r>
              <a:rPr lang="en-GB" dirty="0"/>
              <a:t>100.50;</a:t>
            </a: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>
                <a:solidFill>
                  <a:srgbClr val="9AC8D6"/>
                </a:solidFill>
              </a:rPr>
              <a:t>BankAccount</a:t>
            </a:r>
            <a:r>
              <a:rPr lang="en-GB" i="1" dirty="0"/>
              <a:t>  account1 = </a:t>
            </a:r>
            <a:r>
              <a:rPr lang="en-GB" i="1" dirty="0">
                <a:solidFill>
                  <a:schemeClr val="accent1"/>
                </a:solidFill>
              </a:rPr>
              <a:t>new</a:t>
            </a:r>
            <a:r>
              <a:rPr lang="en-GB" i="1" dirty="0"/>
              <a:t> </a:t>
            </a:r>
            <a:r>
              <a:rPr lang="en-GB" i="1" dirty="0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rgbClr val="C00000"/>
                </a:solidFill>
              </a:rPr>
              <a:t>"A0123"</a:t>
            </a:r>
            <a:r>
              <a:rPr lang="en-GB" i="1" dirty="0"/>
              <a:t>, 500.5);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account1.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deposit</a:t>
            </a:r>
            <a:r>
              <a:rPr lang="en-GB" i="1" dirty="0"/>
              <a:t>(money);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...     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A9F5B-155B-534D-AB9E-D21F85EC4ACE}"/>
              </a:ext>
            </a:extLst>
          </p:cNvPr>
          <p:cNvSpPr/>
          <p:nvPr/>
        </p:nvSpPr>
        <p:spPr>
          <a:xfrm>
            <a:off x="838200" y="1786411"/>
            <a:ext cx="4894006" cy="297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endParaRPr lang="en-GB" i="1" dirty="0">
              <a:solidFill>
                <a:srgbClr val="9AC8D6"/>
              </a:solidFill>
            </a:endParaRP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String </a:t>
            </a:r>
            <a:r>
              <a:rPr lang="en-GB" i="1" dirty="0"/>
              <a:t>number;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double </a:t>
            </a:r>
            <a:r>
              <a:rPr lang="en-GB" i="1" dirty="0"/>
              <a:t>balance;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String</a:t>
            </a:r>
            <a:r>
              <a:rPr lang="en-GB" i="1" dirty="0"/>
              <a:t> </a:t>
            </a:r>
            <a:r>
              <a:rPr lang="en-GB" i="1" dirty="0" err="1"/>
              <a:t>num</a:t>
            </a:r>
            <a:r>
              <a:rPr lang="en-GB" i="1" dirty="0"/>
              <a:t>,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</a:t>
            </a:r>
            <a:r>
              <a:rPr lang="en-GB" i="1" dirty="0" err="1"/>
              <a:t>bal</a:t>
            </a:r>
            <a:r>
              <a:rPr lang="en-GB" i="1" dirty="0"/>
              <a:t>) { ...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1"/>
                </a:solidFill>
              </a:rPr>
              <a:t>void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deposit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double </a:t>
            </a:r>
            <a:r>
              <a:rPr lang="en-GB" i="1" dirty="0"/>
              <a:t>amount)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amount *= 1.05;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balance += amount;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0A052-A6D8-444B-B3FB-8D1C82D3F8A6}"/>
              </a:ext>
            </a:extLst>
          </p:cNvPr>
          <p:cNvSpPr/>
          <p:nvPr/>
        </p:nvSpPr>
        <p:spPr>
          <a:xfrm>
            <a:off x="7423355" y="1690689"/>
            <a:ext cx="1445342" cy="3323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788F4-F611-1441-B0A6-23B947B3F61B}"/>
              </a:ext>
            </a:extLst>
          </p:cNvPr>
          <p:cNvSpPr/>
          <p:nvPr/>
        </p:nvSpPr>
        <p:spPr>
          <a:xfrm>
            <a:off x="7423355" y="4709652"/>
            <a:ext cx="1445342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100.50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01599-15E6-F640-B51C-E7E67F091CA8}"/>
              </a:ext>
            </a:extLst>
          </p:cNvPr>
          <p:cNvSpPr txBox="1"/>
          <p:nvPr/>
        </p:nvSpPr>
        <p:spPr>
          <a:xfrm>
            <a:off x="6597443" y="4670324"/>
            <a:ext cx="83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money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539EA-4B92-EC43-94C9-D099493AD431}"/>
              </a:ext>
            </a:extLst>
          </p:cNvPr>
          <p:cNvSpPr/>
          <p:nvPr/>
        </p:nvSpPr>
        <p:spPr>
          <a:xfrm>
            <a:off x="7423355" y="4404850"/>
            <a:ext cx="1445342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40DD82-28BA-D54D-BBEF-1CF3F16CEE5F}"/>
              </a:ext>
            </a:extLst>
          </p:cNvPr>
          <p:cNvSpPr/>
          <p:nvPr/>
        </p:nvSpPr>
        <p:spPr>
          <a:xfrm>
            <a:off x="8527074" y="4524402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FF33A-1E2A-9C43-8AE7-F03D176FB51A}"/>
              </a:ext>
            </a:extLst>
          </p:cNvPr>
          <p:cNvSpPr/>
          <p:nvPr/>
        </p:nvSpPr>
        <p:spPr>
          <a:xfrm>
            <a:off x="10013626" y="1690689"/>
            <a:ext cx="1445343" cy="3312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AD955-C649-E740-B7F6-97A7B15A2E66}"/>
              </a:ext>
            </a:extLst>
          </p:cNvPr>
          <p:cNvSpPr/>
          <p:nvPr/>
        </p:nvSpPr>
        <p:spPr>
          <a:xfrm>
            <a:off x="10014154" y="3915601"/>
            <a:ext cx="1445342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A30E5-EDA2-9544-84B9-88567051BE49}"/>
              </a:ext>
            </a:extLst>
          </p:cNvPr>
          <p:cNvSpPr/>
          <p:nvPr/>
        </p:nvSpPr>
        <p:spPr>
          <a:xfrm>
            <a:off x="10014152" y="4191729"/>
            <a:ext cx="1445343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500.5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4CF087-2101-4947-B177-7329B859576D}"/>
              </a:ext>
            </a:extLst>
          </p:cNvPr>
          <p:cNvSpPr/>
          <p:nvPr/>
        </p:nvSpPr>
        <p:spPr>
          <a:xfrm>
            <a:off x="10014154" y="4464726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1AE20-41BE-F746-96AF-C62FFD197D12}"/>
              </a:ext>
            </a:extLst>
          </p:cNvPr>
          <p:cNvSpPr/>
          <p:nvPr/>
        </p:nvSpPr>
        <p:spPr>
          <a:xfrm>
            <a:off x="10012043" y="3911534"/>
            <a:ext cx="1445341" cy="1102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CCB60-D370-4646-A036-2C99FDEF8293}"/>
              </a:ext>
            </a:extLst>
          </p:cNvPr>
          <p:cNvSpPr txBox="1"/>
          <p:nvPr/>
        </p:nvSpPr>
        <p:spPr>
          <a:xfrm>
            <a:off x="6390971" y="4372583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account1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C406A8-8963-6C47-8E09-44B6F3CC1F79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>
          <a:xfrm>
            <a:off x="8635229" y="4578480"/>
            <a:ext cx="1377870" cy="28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7BEB73-0C81-5C44-A1ED-B93E158076C1}"/>
              </a:ext>
            </a:extLst>
          </p:cNvPr>
          <p:cNvSpPr txBox="1"/>
          <p:nvPr/>
        </p:nvSpPr>
        <p:spPr>
          <a:xfrm>
            <a:off x="7807438" y="1296154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B36E3-F0EE-F343-955D-0237092C01F1}"/>
              </a:ext>
            </a:extLst>
          </p:cNvPr>
          <p:cNvSpPr txBox="1"/>
          <p:nvPr/>
        </p:nvSpPr>
        <p:spPr>
          <a:xfrm>
            <a:off x="10397710" y="132135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1FF27-A09E-9348-A118-6B1B34CC79D9}"/>
              </a:ext>
            </a:extLst>
          </p:cNvPr>
          <p:cNvSpPr/>
          <p:nvPr/>
        </p:nvSpPr>
        <p:spPr>
          <a:xfrm>
            <a:off x="10013099" y="4733782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44AE7A-1E65-4D41-98E1-57CCD1E31C09}"/>
              </a:ext>
            </a:extLst>
          </p:cNvPr>
          <p:cNvSpPr/>
          <p:nvPr/>
        </p:nvSpPr>
        <p:spPr>
          <a:xfrm>
            <a:off x="10012043" y="1836071"/>
            <a:ext cx="1445341" cy="308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>
                <a:solidFill>
                  <a:srgbClr val="C00000"/>
                </a:solidFill>
              </a:rPr>
              <a:t>"A0123"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55DDB0-78F9-DE4E-9314-81CBDD3465E2}"/>
              </a:ext>
            </a:extLst>
          </p:cNvPr>
          <p:cNvSpPr/>
          <p:nvPr/>
        </p:nvSpPr>
        <p:spPr>
          <a:xfrm>
            <a:off x="11167034" y="4002514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7DE3A41-B7B9-224B-A137-091900D645DB}"/>
              </a:ext>
            </a:extLst>
          </p:cNvPr>
          <p:cNvCxnSpPr>
            <a:cxnSpLocks/>
            <a:stCxn id="34" idx="6"/>
            <a:endCxn id="31" idx="3"/>
          </p:cNvCxnSpPr>
          <p:nvPr/>
        </p:nvCxnSpPr>
        <p:spPr>
          <a:xfrm flipV="1">
            <a:off x="11275189" y="1990536"/>
            <a:ext cx="182195" cy="2066056"/>
          </a:xfrm>
          <a:prstGeom prst="bentConnector3">
            <a:avLst>
              <a:gd name="adj1" fmla="val 306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DA2E49-2B56-354E-A939-85DE6F48BFFA}"/>
              </a:ext>
            </a:extLst>
          </p:cNvPr>
          <p:cNvSpPr txBox="1"/>
          <p:nvPr/>
        </p:nvSpPr>
        <p:spPr>
          <a:xfrm>
            <a:off x="7421770" y="5271894"/>
            <a:ext cx="4346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happens on the stack and heap memory when the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deposit </a:t>
            </a:r>
            <a:r>
              <a:rPr lang="en-GB" dirty="0"/>
              <a:t>method is called on </a:t>
            </a:r>
            <a:r>
              <a:rPr lang="en-GB" i="1" dirty="0"/>
              <a:t>account1</a:t>
            </a:r>
            <a:r>
              <a:rPr lang="en-GB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will be the content of </a:t>
            </a:r>
            <a:r>
              <a:rPr lang="en-GB" i="1" dirty="0"/>
              <a:t>money</a:t>
            </a:r>
            <a:r>
              <a:rPr lang="en-GB" dirty="0"/>
              <a:t> after 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deposit </a:t>
            </a:r>
            <a:r>
              <a:rPr lang="en-GB" dirty="0"/>
              <a:t>terminates? </a:t>
            </a:r>
            <a:endParaRPr lang="en-GB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D9FA15-DAF6-7A4D-AAD2-3CA991BA7F86}"/>
              </a:ext>
            </a:extLst>
          </p:cNvPr>
          <p:cNvCxnSpPr>
            <a:cxnSpLocks/>
          </p:cNvCxnSpPr>
          <p:nvPr/>
        </p:nvCxnSpPr>
        <p:spPr>
          <a:xfrm>
            <a:off x="838200" y="6106324"/>
            <a:ext cx="4203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AF579D-5439-1646-83DE-EA90AD8B7EA4}"/>
              </a:ext>
            </a:extLst>
          </p:cNvPr>
          <p:cNvSpPr txBox="1"/>
          <p:nvPr/>
        </p:nvSpPr>
        <p:spPr>
          <a:xfrm>
            <a:off x="5024591" y="4547213"/>
            <a:ext cx="73317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06E0946-4EF4-544A-83C2-2DEB83AF562E}"/>
              </a:ext>
            </a:extLst>
          </p:cNvPr>
          <p:cNvSpPr/>
          <p:nvPr/>
        </p:nvSpPr>
        <p:spPr>
          <a:xfrm>
            <a:off x="5759350" y="4429628"/>
            <a:ext cx="206472" cy="573210"/>
          </a:xfrm>
          <a:prstGeom prst="leftBrac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554D6F-C75F-FD4D-8263-CA0A3FDEF16D}"/>
              </a:ext>
            </a:extLst>
          </p:cNvPr>
          <p:cNvSpPr txBox="1"/>
          <p:nvPr/>
        </p:nvSpPr>
        <p:spPr>
          <a:xfrm>
            <a:off x="4933439" y="4096282"/>
            <a:ext cx="824326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deposit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69A10AAC-57A0-D44C-907D-7FE8A0D310CE}"/>
              </a:ext>
            </a:extLst>
          </p:cNvPr>
          <p:cNvSpPr/>
          <p:nvPr/>
        </p:nvSpPr>
        <p:spPr>
          <a:xfrm>
            <a:off x="5759350" y="4093498"/>
            <a:ext cx="206472" cy="307777"/>
          </a:xfrm>
          <a:prstGeom prst="leftBrac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7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29AB-AB67-1545-B8DE-F233EF47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parameters: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4E6F6-D33D-C640-B4B6-3CB142AC85D7}"/>
              </a:ext>
            </a:extLst>
          </p:cNvPr>
          <p:cNvSpPr/>
          <p:nvPr/>
        </p:nvSpPr>
        <p:spPr>
          <a:xfrm>
            <a:off x="338119" y="4747141"/>
            <a:ext cx="6962775" cy="1952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>
                <a:solidFill>
                  <a:srgbClr val="9AC8D6"/>
                </a:solidFill>
              </a:rPr>
              <a:t>Program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 static void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lang="en-GB" i="1" dirty="0"/>
              <a:t>()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rgbClr val="9AC8D6"/>
                </a:solidFill>
              </a:rPr>
              <a:t>        BankAccount</a:t>
            </a:r>
            <a:r>
              <a:rPr lang="en-GB" i="1" dirty="0"/>
              <a:t>  account1 = </a:t>
            </a:r>
            <a:r>
              <a:rPr lang="en-GB" i="1" dirty="0">
                <a:solidFill>
                  <a:schemeClr val="accent1"/>
                </a:solidFill>
              </a:rPr>
              <a:t>new</a:t>
            </a:r>
            <a:r>
              <a:rPr lang="en-GB" i="1" dirty="0"/>
              <a:t> </a:t>
            </a:r>
            <a:r>
              <a:rPr lang="en-GB" i="1" dirty="0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rgbClr val="C00000"/>
                </a:solidFill>
              </a:rPr>
              <a:t>"A0123"</a:t>
            </a:r>
            <a:r>
              <a:rPr lang="en-GB" i="1" dirty="0"/>
              <a:t>, 500.5);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rgbClr val="9AC8D6"/>
                </a:solidFill>
              </a:rPr>
              <a:t>        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r>
              <a:rPr lang="en-GB" i="1" dirty="0"/>
              <a:t>  account2 = </a:t>
            </a:r>
            <a:r>
              <a:rPr lang="en-GB" i="1" dirty="0">
                <a:solidFill>
                  <a:schemeClr val="accent1"/>
                </a:solidFill>
              </a:rPr>
              <a:t>new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r>
              <a:rPr lang="en-GB" i="1" dirty="0"/>
              <a:t>(</a:t>
            </a:r>
            <a:r>
              <a:rPr lang="en-GB" i="1" dirty="0">
                <a:solidFill>
                  <a:srgbClr val="C00000"/>
                </a:solidFill>
              </a:rPr>
              <a:t>"BD324"</a:t>
            </a:r>
            <a:r>
              <a:rPr lang="en-GB" i="1" dirty="0"/>
              <a:t>, 100.0, 6.8);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...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A9F5B-155B-534D-AB9E-D21F85EC4ACE}"/>
              </a:ext>
            </a:extLst>
          </p:cNvPr>
          <p:cNvSpPr/>
          <p:nvPr/>
        </p:nvSpPr>
        <p:spPr>
          <a:xfrm>
            <a:off x="338119" y="1786411"/>
            <a:ext cx="5319303" cy="2779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endParaRPr lang="en-GB" i="1" dirty="0">
              <a:solidFill>
                <a:srgbClr val="9AC8D6"/>
              </a:solidFill>
            </a:endParaRP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String </a:t>
            </a:r>
            <a:r>
              <a:rPr lang="en-GB" i="1" dirty="0"/>
              <a:t>number;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double </a:t>
            </a:r>
            <a:r>
              <a:rPr lang="en-GB" i="1" dirty="0"/>
              <a:t>balance;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String</a:t>
            </a:r>
            <a:r>
              <a:rPr lang="en-GB" i="1" dirty="0"/>
              <a:t> </a:t>
            </a:r>
            <a:r>
              <a:rPr lang="en-GB" i="1" dirty="0" err="1"/>
              <a:t>num</a:t>
            </a:r>
            <a:r>
              <a:rPr lang="en-GB" i="1" dirty="0"/>
              <a:t>,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</a:t>
            </a:r>
            <a:r>
              <a:rPr lang="en-GB" i="1" dirty="0" err="1"/>
              <a:t>bal</a:t>
            </a:r>
            <a:r>
              <a:rPr lang="en-GB" i="1" dirty="0"/>
              <a:t>) { ...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1"/>
                </a:solidFill>
              </a:rPr>
              <a:t>void</a:t>
            </a:r>
            <a:r>
              <a:rPr lang="en-GB" i="1" dirty="0"/>
              <a:t> </a:t>
            </a:r>
            <a:r>
              <a:rPr lang="en-GB" i="1" dirty="0" err="1">
                <a:solidFill>
                  <a:schemeClr val="accent4">
                    <a:lumMod val="75000"/>
                  </a:schemeClr>
                </a:solidFill>
              </a:rPr>
              <a:t>moveAccount</a:t>
            </a:r>
            <a:r>
              <a:rPr lang="en-GB" i="1" dirty="0"/>
              <a:t>(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i="1" dirty="0" err="1"/>
              <a:t>dstAccount</a:t>
            </a:r>
            <a:r>
              <a:rPr lang="en-GB" i="1" dirty="0"/>
              <a:t>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 err="1"/>
              <a:t>dstAccount.</a:t>
            </a:r>
            <a:r>
              <a:rPr lang="en-GB" i="1" dirty="0" err="1">
                <a:solidFill>
                  <a:schemeClr val="accent4">
                    <a:lumMod val="75000"/>
                  </a:schemeClr>
                </a:solidFill>
              </a:rPr>
              <a:t>save</a:t>
            </a:r>
            <a:r>
              <a:rPr lang="en-GB" i="1" dirty="0"/>
              <a:t>(balance);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GB" i="1" dirty="0"/>
              <a:t>();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0F8C8-AA2E-2C76-74B5-8ECFF61AD985}"/>
              </a:ext>
            </a:extLst>
          </p:cNvPr>
          <p:cNvSpPr/>
          <p:nvPr/>
        </p:nvSpPr>
        <p:spPr>
          <a:xfrm>
            <a:off x="5805458" y="1786410"/>
            <a:ext cx="5924560" cy="298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endParaRPr lang="en-GB" i="1" dirty="0">
              <a:solidFill>
                <a:srgbClr val="9AC8D6"/>
              </a:solidFill>
            </a:endParaRP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String </a:t>
            </a:r>
            <a:r>
              <a:rPr lang="en-GB" i="1" dirty="0"/>
              <a:t>number;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double </a:t>
            </a:r>
            <a:r>
              <a:rPr lang="en-GB" i="1" dirty="0"/>
              <a:t>balance;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</a:t>
            </a:r>
            <a:r>
              <a:rPr lang="en-GB" i="1" dirty="0">
                <a:solidFill>
                  <a:schemeClr val="accent1"/>
                </a:solidFill>
              </a:rPr>
              <a:t>private double </a:t>
            </a:r>
            <a:r>
              <a:rPr lang="en-GB" i="1" dirty="0"/>
              <a:t>interest;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String</a:t>
            </a:r>
            <a:r>
              <a:rPr lang="en-GB" i="1" dirty="0"/>
              <a:t> </a:t>
            </a:r>
            <a:r>
              <a:rPr lang="en-GB" i="1" dirty="0" err="1"/>
              <a:t>num</a:t>
            </a:r>
            <a:r>
              <a:rPr lang="en-GB" i="1" dirty="0"/>
              <a:t>,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</a:t>
            </a:r>
            <a:r>
              <a:rPr lang="en-GB" i="1" dirty="0" err="1"/>
              <a:t>bal</a:t>
            </a:r>
            <a:r>
              <a:rPr lang="en-GB" i="1" dirty="0"/>
              <a:t>,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r>
              <a:rPr lang="en-GB" i="1" dirty="0"/>
              <a:t>) { ...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1"/>
                </a:solidFill>
              </a:rPr>
              <a:t>void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save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amount)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>
                <a:solidFill>
                  <a:schemeClr val="accent6"/>
                </a:solidFill>
              </a:rPr>
              <a:t>// deposit amount and calculate interest rate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6"/>
                </a:solidFill>
              </a:rPr>
              <a:t>        // e.g., amount=500.5 with 6.8% interest =&gt; 534.534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F848E-700E-E60A-2418-603DE599FF30}"/>
              </a:ext>
            </a:extLst>
          </p:cNvPr>
          <p:cNvSpPr txBox="1"/>
          <p:nvPr/>
        </p:nvSpPr>
        <p:spPr>
          <a:xfrm>
            <a:off x="7746166" y="4772484"/>
            <a:ext cx="4371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object </a:t>
            </a:r>
            <a:r>
              <a:rPr lang="en-GB" sz="1600" i="1" dirty="0"/>
              <a:t>account2</a:t>
            </a:r>
            <a:r>
              <a:rPr lang="en-GB" sz="1600" dirty="0"/>
              <a:t> is of the class </a:t>
            </a:r>
            <a:r>
              <a:rPr lang="en-GB" sz="1600" i="1" dirty="0" err="1">
                <a:solidFill>
                  <a:srgbClr val="9AC8D6"/>
                </a:solidFill>
              </a:rPr>
              <a:t>SavingAccount</a:t>
            </a:r>
            <a:endParaRPr lang="en-GB" sz="1600" i="1" dirty="0">
              <a:solidFill>
                <a:srgbClr val="9AC8D6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A new method </a:t>
            </a:r>
            <a:r>
              <a:rPr lang="en-GB" sz="1600" i="1" dirty="0" err="1">
                <a:solidFill>
                  <a:schemeClr val="accent4">
                    <a:lumMod val="75000"/>
                  </a:schemeClr>
                </a:solidFill>
              </a:rPr>
              <a:t>moveAccount</a:t>
            </a:r>
            <a:r>
              <a:rPr lang="en-GB" sz="16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600" dirty="0"/>
              <a:t>in </a:t>
            </a:r>
            <a:r>
              <a:rPr lang="en-GB" sz="1600" i="1" dirty="0" err="1">
                <a:solidFill>
                  <a:srgbClr val="9AC8D6"/>
                </a:solidFill>
              </a:rPr>
              <a:t>BankAccount</a:t>
            </a:r>
            <a:r>
              <a:rPr lang="en-GB" sz="1600" dirty="0"/>
              <a:t> moves the balance to the </a:t>
            </a:r>
            <a:r>
              <a:rPr lang="en-GB" sz="1600" i="1" dirty="0" err="1">
                <a:solidFill>
                  <a:srgbClr val="9AC8D6"/>
                </a:solidFill>
              </a:rPr>
              <a:t>SavingAccount</a:t>
            </a:r>
            <a:r>
              <a:rPr lang="en-GB" sz="1600" dirty="0"/>
              <a:t> object passed as the argument and closes the account</a:t>
            </a:r>
          </a:p>
        </p:txBody>
      </p:sp>
    </p:spTree>
    <p:extLst>
      <p:ext uri="{BB962C8B-B14F-4D97-AF65-F5344CB8AC3E}">
        <p14:creationId xmlns:p14="http://schemas.microsoft.com/office/powerpoint/2010/main" val="36342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29AB-AB67-1545-B8DE-F233EF47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 parameters: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4E6F6-D33D-C640-B4B6-3CB142AC85D7}"/>
              </a:ext>
            </a:extLst>
          </p:cNvPr>
          <p:cNvSpPr/>
          <p:nvPr/>
        </p:nvSpPr>
        <p:spPr>
          <a:xfrm>
            <a:off x="338120" y="4747141"/>
            <a:ext cx="7905184" cy="1952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>
                <a:solidFill>
                  <a:srgbClr val="9AC8D6"/>
                </a:solidFill>
              </a:rPr>
              <a:t>Program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 static void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lang="en-GB" i="1" dirty="0"/>
              <a:t>()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rgbClr val="9AC8D6"/>
                </a:solidFill>
              </a:rPr>
              <a:t>        BankAccount</a:t>
            </a:r>
            <a:r>
              <a:rPr lang="en-GB" i="1" dirty="0"/>
              <a:t>  account1 = </a:t>
            </a:r>
            <a:r>
              <a:rPr lang="en-GB" i="1" dirty="0">
                <a:solidFill>
                  <a:schemeClr val="accent1"/>
                </a:solidFill>
              </a:rPr>
              <a:t>new</a:t>
            </a:r>
            <a:r>
              <a:rPr lang="en-GB" i="1" dirty="0"/>
              <a:t> </a:t>
            </a:r>
            <a:r>
              <a:rPr lang="en-GB" i="1" dirty="0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rgbClr val="C00000"/>
                </a:solidFill>
              </a:rPr>
              <a:t>"A0123"</a:t>
            </a:r>
            <a:r>
              <a:rPr lang="en-GB" i="1" dirty="0"/>
              <a:t>, 500.5);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rgbClr val="9AC8D6"/>
                </a:solidFill>
              </a:rPr>
              <a:t>        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r>
              <a:rPr lang="en-GB" i="1" dirty="0"/>
              <a:t>  account2 = </a:t>
            </a:r>
            <a:r>
              <a:rPr lang="en-GB" i="1" dirty="0">
                <a:solidFill>
                  <a:schemeClr val="accent1"/>
                </a:solidFill>
              </a:rPr>
              <a:t>new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r>
              <a:rPr lang="en-GB" i="1" dirty="0"/>
              <a:t>(</a:t>
            </a:r>
            <a:r>
              <a:rPr lang="en-GB" i="1" dirty="0">
                <a:solidFill>
                  <a:srgbClr val="C00000"/>
                </a:solidFill>
              </a:rPr>
              <a:t>"BD324"</a:t>
            </a:r>
            <a:r>
              <a:rPr lang="en-GB" i="1" dirty="0"/>
              <a:t>, 100.0, 6.8);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...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A9F5B-155B-534D-AB9E-D21F85EC4ACE}"/>
              </a:ext>
            </a:extLst>
          </p:cNvPr>
          <p:cNvSpPr/>
          <p:nvPr/>
        </p:nvSpPr>
        <p:spPr>
          <a:xfrm>
            <a:off x="338119" y="1786411"/>
            <a:ext cx="5319303" cy="2779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endParaRPr lang="en-GB" i="1" dirty="0">
              <a:solidFill>
                <a:srgbClr val="9AC8D6"/>
              </a:solidFill>
            </a:endParaRP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String </a:t>
            </a:r>
            <a:r>
              <a:rPr lang="en-GB" i="1" dirty="0"/>
              <a:t>number;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double </a:t>
            </a:r>
            <a:r>
              <a:rPr lang="en-GB" i="1" dirty="0"/>
              <a:t>balance;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String</a:t>
            </a:r>
            <a:r>
              <a:rPr lang="en-GB" i="1" dirty="0"/>
              <a:t> </a:t>
            </a:r>
            <a:r>
              <a:rPr lang="en-GB" i="1" dirty="0" err="1"/>
              <a:t>num</a:t>
            </a:r>
            <a:r>
              <a:rPr lang="en-GB" i="1" dirty="0"/>
              <a:t>,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</a:t>
            </a:r>
            <a:r>
              <a:rPr lang="en-GB" i="1" dirty="0" err="1"/>
              <a:t>bal</a:t>
            </a:r>
            <a:r>
              <a:rPr lang="en-GB" i="1" dirty="0"/>
              <a:t>) { ...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1"/>
                </a:solidFill>
              </a:rPr>
              <a:t>void</a:t>
            </a:r>
            <a:r>
              <a:rPr lang="en-GB" i="1" dirty="0"/>
              <a:t> </a:t>
            </a:r>
            <a:r>
              <a:rPr lang="en-GB" i="1" dirty="0" err="1">
                <a:solidFill>
                  <a:schemeClr val="accent4">
                    <a:lumMod val="75000"/>
                  </a:schemeClr>
                </a:solidFill>
              </a:rPr>
              <a:t>moveAccount</a:t>
            </a:r>
            <a:r>
              <a:rPr lang="en-GB" i="1" dirty="0"/>
              <a:t>(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i="1" dirty="0" err="1"/>
              <a:t>dstAccount</a:t>
            </a:r>
            <a:r>
              <a:rPr lang="en-GB" i="1" dirty="0"/>
              <a:t>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 err="1"/>
              <a:t>dstAccount.</a:t>
            </a:r>
            <a:r>
              <a:rPr lang="en-GB" i="1" dirty="0" err="1">
                <a:solidFill>
                  <a:schemeClr val="accent4">
                    <a:lumMod val="75000"/>
                  </a:schemeClr>
                </a:solidFill>
              </a:rPr>
              <a:t>save</a:t>
            </a:r>
            <a:r>
              <a:rPr lang="en-GB" i="1" dirty="0"/>
              <a:t>(balance);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GB" i="1" dirty="0"/>
              <a:t>();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0A052-A6D8-444B-B3FB-8D1C82D3F8A6}"/>
              </a:ext>
            </a:extLst>
          </p:cNvPr>
          <p:cNvSpPr/>
          <p:nvPr/>
        </p:nvSpPr>
        <p:spPr>
          <a:xfrm>
            <a:off x="7423355" y="1690689"/>
            <a:ext cx="1445342" cy="3323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539EA-4B92-EC43-94C9-D099493AD431}"/>
              </a:ext>
            </a:extLst>
          </p:cNvPr>
          <p:cNvSpPr/>
          <p:nvPr/>
        </p:nvSpPr>
        <p:spPr>
          <a:xfrm>
            <a:off x="7423355" y="4715125"/>
            <a:ext cx="1445342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40DD82-28BA-D54D-BBEF-1CF3F16CEE5F}"/>
              </a:ext>
            </a:extLst>
          </p:cNvPr>
          <p:cNvSpPr/>
          <p:nvPr/>
        </p:nvSpPr>
        <p:spPr>
          <a:xfrm>
            <a:off x="8527074" y="4829202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FF33A-1E2A-9C43-8AE7-F03D176FB51A}"/>
              </a:ext>
            </a:extLst>
          </p:cNvPr>
          <p:cNvSpPr/>
          <p:nvPr/>
        </p:nvSpPr>
        <p:spPr>
          <a:xfrm>
            <a:off x="10013626" y="1690689"/>
            <a:ext cx="1445343" cy="3312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AD955-C649-E740-B7F6-97A7B15A2E66}"/>
              </a:ext>
            </a:extLst>
          </p:cNvPr>
          <p:cNvSpPr/>
          <p:nvPr/>
        </p:nvSpPr>
        <p:spPr>
          <a:xfrm>
            <a:off x="10014154" y="3915601"/>
            <a:ext cx="1445342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A30E5-EDA2-9544-84B9-88567051BE49}"/>
              </a:ext>
            </a:extLst>
          </p:cNvPr>
          <p:cNvSpPr/>
          <p:nvPr/>
        </p:nvSpPr>
        <p:spPr>
          <a:xfrm>
            <a:off x="10014152" y="4191729"/>
            <a:ext cx="1445343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500.5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4CF087-2101-4947-B177-7329B859576D}"/>
              </a:ext>
            </a:extLst>
          </p:cNvPr>
          <p:cNvSpPr/>
          <p:nvPr/>
        </p:nvSpPr>
        <p:spPr>
          <a:xfrm>
            <a:off x="10014154" y="4464726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1AE20-41BE-F746-96AF-C62FFD197D12}"/>
              </a:ext>
            </a:extLst>
          </p:cNvPr>
          <p:cNvSpPr/>
          <p:nvPr/>
        </p:nvSpPr>
        <p:spPr>
          <a:xfrm>
            <a:off x="10012043" y="3911534"/>
            <a:ext cx="1445341" cy="1102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CCB60-D370-4646-A036-2C99FDEF8293}"/>
              </a:ext>
            </a:extLst>
          </p:cNvPr>
          <p:cNvSpPr txBox="1"/>
          <p:nvPr/>
        </p:nvSpPr>
        <p:spPr>
          <a:xfrm>
            <a:off x="6390971" y="4710040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account1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C406A8-8963-6C47-8E09-44B6F3CC1F79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>
          <a:xfrm flipV="1">
            <a:off x="8635229" y="4868310"/>
            <a:ext cx="1377870" cy="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7BEB73-0C81-5C44-A1ED-B93E158076C1}"/>
              </a:ext>
            </a:extLst>
          </p:cNvPr>
          <p:cNvSpPr txBox="1"/>
          <p:nvPr/>
        </p:nvSpPr>
        <p:spPr>
          <a:xfrm>
            <a:off x="7807438" y="1296154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B36E3-F0EE-F343-955D-0237092C01F1}"/>
              </a:ext>
            </a:extLst>
          </p:cNvPr>
          <p:cNvSpPr txBox="1"/>
          <p:nvPr/>
        </p:nvSpPr>
        <p:spPr>
          <a:xfrm>
            <a:off x="10397710" y="132135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1FF27-A09E-9348-A118-6B1B34CC79D9}"/>
              </a:ext>
            </a:extLst>
          </p:cNvPr>
          <p:cNvSpPr/>
          <p:nvPr/>
        </p:nvSpPr>
        <p:spPr>
          <a:xfrm>
            <a:off x="10013099" y="4733782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44AE7A-1E65-4D41-98E1-57CCD1E31C09}"/>
              </a:ext>
            </a:extLst>
          </p:cNvPr>
          <p:cNvSpPr/>
          <p:nvPr/>
        </p:nvSpPr>
        <p:spPr>
          <a:xfrm>
            <a:off x="10012043" y="1836071"/>
            <a:ext cx="1445341" cy="308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>
                <a:solidFill>
                  <a:srgbClr val="C00000"/>
                </a:solidFill>
              </a:rPr>
              <a:t>"A0123"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55DDB0-78F9-DE4E-9314-81CBDD3465E2}"/>
              </a:ext>
            </a:extLst>
          </p:cNvPr>
          <p:cNvSpPr/>
          <p:nvPr/>
        </p:nvSpPr>
        <p:spPr>
          <a:xfrm>
            <a:off x="11167034" y="4002514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7DE3A41-B7B9-224B-A137-091900D645DB}"/>
              </a:ext>
            </a:extLst>
          </p:cNvPr>
          <p:cNvCxnSpPr>
            <a:cxnSpLocks/>
            <a:stCxn id="34" idx="6"/>
            <a:endCxn id="31" idx="3"/>
          </p:cNvCxnSpPr>
          <p:nvPr/>
        </p:nvCxnSpPr>
        <p:spPr>
          <a:xfrm flipV="1">
            <a:off x="11275189" y="1990536"/>
            <a:ext cx="182195" cy="2066056"/>
          </a:xfrm>
          <a:prstGeom prst="bentConnector3">
            <a:avLst>
              <a:gd name="adj1" fmla="val 306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A532470-3FA4-354E-B0A1-650AA1AE5569}"/>
              </a:ext>
            </a:extLst>
          </p:cNvPr>
          <p:cNvSpPr/>
          <p:nvPr/>
        </p:nvSpPr>
        <p:spPr>
          <a:xfrm>
            <a:off x="10014154" y="2743005"/>
            <a:ext cx="1445342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CFE73F-1AF1-9245-9A27-F49646A9CCCB}"/>
              </a:ext>
            </a:extLst>
          </p:cNvPr>
          <p:cNvSpPr/>
          <p:nvPr/>
        </p:nvSpPr>
        <p:spPr>
          <a:xfrm>
            <a:off x="10014152" y="3019133"/>
            <a:ext cx="1445343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100.0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0A8CB4-CCF0-E246-A17D-4ED571DE4100}"/>
              </a:ext>
            </a:extLst>
          </p:cNvPr>
          <p:cNvSpPr/>
          <p:nvPr/>
        </p:nvSpPr>
        <p:spPr>
          <a:xfrm>
            <a:off x="10014154" y="3292130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6.8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5D2612-5916-1A4B-9E61-945FF658F917}"/>
              </a:ext>
            </a:extLst>
          </p:cNvPr>
          <p:cNvSpPr/>
          <p:nvPr/>
        </p:nvSpPr>
        <p:spPr>
          <a:xfrm>
            <a:off x="10012043" y="2738938"/>
            <a:ext cx="1445341" cy="1102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027554-DA5F-9E42-84C8-5AD1C0A6D64B}"/>
              </a:ext>
            </a:extLst>
          </p:cNvPr>
          <p:cNvSpPr/>
          <p:nvPr/>
        </p:nvSpPr>
        <p:spPr>
          <a:xfrm>
            <a:off x="10013099" y="3561186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E19DE6-202F-C44C-BF94-7EC1ED059CF0}"/>
              </a:ext>
            </a:extLst>
          </p:cNvPr>
          <p:cNvSpPr/>
          <p:nvPr/>
        </p:nvSpPr>
        <p:spPr>
          <a:xfrm>
            <a:off x="10012043" y="2249026"/>
            <a:ext cx="1445341" cy="308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>
                <a:solidFill>
                  <a:srgbClr val="C00000"/>
                </a:solidFill>
              </a:rPr>
              <a:t>"BD324"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46AE0B-8B85-4540-A0EC-BEE0F8B98624}"/>
              </a:ext>
            </a:extLst>
          </p:cNvPr>
          <p:cNvSpPr/>
          <p:nvPr/>
        </p:nvSpPr>
        <p:spPr>
          <a:xfrm>
            <a:off x="11167035" y="2830527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6B60A47-CD63-874C-946F-18DFBA6C4A50}"/>
              </a:ext>
            </a:extLst>
          </p:cNvPr>
          <p:cNvCxnSpPr>
            <a:stCxn id="30" idx="6"/>
            <a:endCxn id="29" idx="3"/>
          </p:cNvCxnSpPr>
          <p:nvPr/>
        </p:nvCxnSpPr>
        <p:spPr>
          <a:xfrm flipV="1">
            <a:off x="11275190" y="2403491"/>
            <a:ext cx="182194" cy="481114"/>
          </a:xfrm>
          <a:prstGeom prst="bentConnector3">
            <a:avLst>
              <a:gd name="adj1" fmla="val 225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E5DAD87-FADE-7D4D-A8B0-EEC01C71BB4F}"/>
              </a:ext>
            </a:extLst>
          </p:cNvPr>
          <p:cNvSpPr/>
          <p:nvPr/>
        </p:nvSpPr>
        <p:spPr>
          <a:xfrm>
            <a:off x="8527074" y="4540742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8D7D80-453E-9842-9EC3-9B84276579E7}"/>
              </a:ext>
            </a:extLst>
          </p:cNvPr>
          <p:cNvCxnSpPr>
            <a:cxnSpLocks/>
            <a:stCxn id="35" idx="7"/>
            <a:endCxn id="28" idx="1"/>
          </p:cNvCxnSpPr>
          <p:nvPr/>
        </p:nvCxnSpPr>
        <p:spPr>
          <a:xfrm flipV="1">
            <a:off x="8619390" y="3695714"/>
            <a:ext cx="1393709" cy="86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10E2A9D-D661-1149-A75C-F88783622A90}"/>
              </a:ext>
            </a:extLst>
          </p:cNvPr>
          <p:cNvSpPr txBox="1"/>
          <p:nvPr/>
        </p:nvSpPr>
        <p:spPr>
          <a:xfrm>
            <a:off x="6389386" y="4389086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account2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236AE-4A4D-834F-AB92-1D6858744812}"/>
              </a:ext>
            </a:extLst>
          </p:cNvPr>
          <p:cNvSpPr txBox="1"/>
          <p:nvPr/>
        </p:nvSpPr>
        <p:spPr>
          <a:xfrm>
            <a:off x="5024591" y="4547213"/>
            <a:ext cx="73317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010C282B-BEEE-3040-9FB7-91875F12DD14}"/>
              </a:ext>
            </a:extLst>
          </p:cNvPr>
          <p:cNvSpPr/>
          <p:nvPr/>
        </p:nvSpPr>
        <p:spPr>
          <a:xfrm>
            <a:off x="5759350" y="4429628"/>
            <a:ext cx="206472" cy="573210"/>
          </a:xfrm>
          <a:prstGeom prst="leftBrac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D8094-906B-60B7-B09B-7C79462016FE}"/>
              </a:ext>
            </a:extLst>
          </p:cNvPr>
          <p:cNvSpPr/>
          <p:nvPr/>
        </p:nvSpPr>
        <p:spPr>
          <a:xfrm>
            <a:off x="7426504" y="4404604"/>
            <a:ext cx="1440608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1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29AB-AB67-1545-B8DE-F233EF47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 parameters: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4E6F6-D33D-C640-B4B6-3CB142AC85D7}"/>
              </a:ext>
            </a:extLst>
          </p:cNvPr>
          <p:cNvSpPr/>
          <p:nvPr/>
        </p:nvSpPr>
        <p:spPr>
          <a:xfrm>
            <a:off x="338120" y="4747141"/>
            <a:ext cx="6969238" cy="1952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>
                <a:solidFill>
                  <a:srgbClr val="9AC8D6"/>
                </a:solidFill>
              </a:rPr>
              <a:t>Program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 static void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main</a:t>
            </a:r>
            <a:r>
              <a:rPr lang="en-GB" i="1" dirty="0"/>
              <a:t>()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rgbClr val="9AC8D6"/>
                </a:solidFill>
              </a:rPr>
              <a:t>        BankAccount</a:t>
            </a:r>
            <a:r>
              <a:rPr lang="en-GB" i="1" dirty="0"/>
              <a:t>  account1 = </a:t>
            </a:r>
            <a:r>
              <a:rPr lang="en-GB" i="1" dirty="0">
                <a:solidFill>
                  <a:schemeClr val="accent1"/>
                </a:solidFill>
              </a:rPr>
              <a:t>new</a:t>
            </a:r>
            <a:r>
              <a:rPr lang="en-GB" i="1" dirty="0"/>
              <a:t> </a:t>
            </a:r>
            <a:r>
              <a:rPr lang="en-GB" i="1" dirty="0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rgbClr val="C00000"/>
                </a:solidFill>
              </a:rPr>
              <a:t>"A0123"</a:t>
            </a:r>
            <a:r>
              <a:rPr lang="en-GB" i="1" dirty="0"/>
              <a:t>, 500.5);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rgbClr val="9AC8D6"/>
                </a:solidFill>
              </a:rPr>
              <a:t>        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r>
              <a:rPr lang="en-GB" i="1" dirty="0"/>
              <a:t>  account2 = </a:t>
            </a:r>
            <a:r>
              <a:rPr lang="en-GB" i="1" dirty="0">
                <a:solidFill>
                  <a:schemeClr val="accent1"/>
                </a:solidFill>
              </a:rPr>
              <a:t>new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r>
              <a:rPr lang="en-GB" i="1" dirty="0"/>
              <a:t>(</a:t>
            </a:r>
            <a:r>
              <a:rPr lang="en-GB" i="1" dirty="0">
                <a:solidFill>
                  <a:srgbClr val="C00000"/>
                </a:solidFill>
              </a:rPr>
              <a:t>"BD324"</a:t>
            </a:r>
            <a:r>
              <a:rPr lang="en-GB" i="1" dirty="0"/>
              <a:t>, 100.0, 6.8);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account1.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moveAccount</a:t>
            </a:r>
            <a:r>
              <a:rPr lang="en-GB" i="1" dirty="0"/>
              <a:t>(account2);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...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A9F5B-155B-534D-AB9E-D21F85EC4ACE}"/>
              </a:ext>
            </a:extLst>
          </p:cNvPr>
          <p:cNvSpPr/>
          <p:nvPr/>
        </p:nvSpPr>
        <p:spPr>
          <a:xfrm>
            <a:off x="338120" y="1786411"/>
            <a:ext cx="5396476" cy="2779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class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endParaRPr lang="en-GB" i="1" dirty="0">
              <a:solidFill>
                <a:srgbClr val="9AC8D6"/>
              </a:solidFill>
            </a:endParaRP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String </a:t>
            </a:r>
            <a:r>
              <a:rPr lang="en-GB" i="1" dirty="0"/>
              <a:t>number;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private double </a:t>
            </a:r>
            <a:r>
              <a:rPr lang="en-GB" i="1" dirty="0"/>
              <a:t>balance;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9AC8D6"/>
                </a:solidFill>
              </a:rPr>
              <a:t>BankAccount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1"/>
                </a:solidFill>
              </a:rPr>
              <a:t>String</a:t>
            </a:r>
            <a:r>
              <a:rPr lang="en-GB" i="1" dirty="0"/>
              <a:t> </a:t>
            </a:r>
            <a:r>
              <a:rPr lang="en-GB" i="1" dirty="0" err="1"/>
              <a:t>num</a:t>
            </a:r>
            <a:r>
              <a:rPr lang="en-GB" i="1" dirty="0"/>
              <a:t>, </a:t>
            </a:r>
            <a:r>
              <a:rPr lang="en-GB" i="1" dirty="0">
                <a:solidFill>
                  <a:schemeClr val="accent1"/>
                </a:solidFill>
              </a:rPr>
              <a:t>double</a:t>
            </a:r>
            <a:r>
              <a:rPr lang="en-GB" i="1" dirty="0"/>
              <a:t> </a:t>
            </a:r>
            <a:r>
              <a:rPr lang="en-GB" i="1" dirty="0" err="1"/>
              <a:t>bal</a:t>
            </a:r>
            <a:r>
              <a:rPr lang="en-GB" i="1" dirty="0"/>
              <a:t>) { ...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endParaRPr lang="en-GB" i="1" dirty="0"/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>
                <a:solidFill>
                  <a:schemeClr val="accent1"/>
                </a:solidFill>
              </a:rPr>
              <a:t>    public</a:t>
            </a:r>
            <a:r>
              <a:rPr lang="en-GB" i="1" dirty="0"/>
              <a:t> </a:t>
            </a:r>
            <a:r>
              <a:rPr lang="en-GB" i="1" dirty="0">
                <a:solidFill>
                  <a:schemeClr val="accent1"/>
                </a:solidFill>
              </a:rPr>
              <a:t>void</a:t>
            </a:r>
            <a:r>
              <a:rPr lang="en-GB" i="1" dirty="0"/>
              <a:t> </a:t>
            </a:r>
            <a:r>
              <a:rPr lang="en-GB" i="1" dirty="0" err="1">
                <a:solidFill>
                  <a:schemeClr val="accent4">
                    <a:lumMod val="75000"/>
                  </a:schemeClr>
                </a:solidFill>
              </a:rPr>
              <a:t>moveAccount</a:t>
            </a:r>
            <a:r>
              <a:rPr lang="en-GB" i="1" dirty="0"/>
              <a:t>(</a:t>
            </a:r>
            <a:r>
              <a:rPr lang="en-GB" i="1" dirty="0" err="1">
                <a:solidFill>
                  <a:srgbClr val="9AC8D6"/>
                </a:solidFill>
              </a:rPr>
              <a:t>SavingAccount</a:t>
            </a:r>
            <a:r>
              <a:rPr lang="en-GB" i="1" dirty="0">
                <a:solidFill>
                  <a:schemeClr val="accent1"/>
                </a:solidFill>
              </a:rPr>
              <a:t> </a:t>
            </a:r>
            <a:r>
              <a:rPr lang="en-GB" i="1" dirty="0" err="1"/>
              <a:t>dstAccount</a:t>
            </a:r>
            <a:r>
              <a:rPr lang="en-GB" i="1" dirty="0"/>
              <a:t>) 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{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 err="1"/>
              <a:t>dstAccount.</a:t>
            </a:r>
            <a:r>
              <a:rPr lang="en-GB" i="1" dirty="0" err="1">
                <a:solidFill>
                  <a:schemeClr val="accent4">
                    <a:lumMod val="75000"/>
                  </a:schemeClr>
                </a:solidFill>
              </a:rPr>
              <a:t>save</a:t>
            </a:r>
            <a:r>
              <a:rPr lang="en-GB" i="1" dirty="0"/>
              <a:t>(balance);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    </a:t>
            </a:r>
            <a:r>
              <a:rPr lang="en-GB" i="1" dirty="0">
                <a:solidFill>
                  <a:schemeClr val="accent4">
                    <a:lumMod val="75000"/>
                  </a:schemeClr>
                </a:solidFill>
              </a:rPr>
              <a:t>close</a:t>
            </a:r>
            <a:r>
              <a:rPr lang="en-GB" i="1" dirty="0"/>
              <a:t>();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    }</a:t>
            </a:r>
          </a:p>
          <a:p>
            <a:pPr>
              <a:lnSpc>
                <a:spcPct val="70000"/>
              </a:lnSpc>
              <a:spcBef>
                <a:spcPts val="100"/>
              </a:spcBef>
            </a:pPr>
            <a:r>
              <a:rPr lang="en-GB" i="1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0A052-A6D8-444B-B3FB-8D1C82D3F8A6}"/>
              </a:ext>
            </a:extLst>
          </p:cNvPr>
          <p:cNvSpPr/>
          <p:nvPr/>
        </p:nvSpPr>
        <p:spPr>
          <a:xfrm>
            <a:off x="7423355" y="1690689"/>
            <a:ext cx="1445342" cy="3323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FFF33A-1E2A-9C43-8AE7-F03D176FB51A}"/>
              </a:ext>
            </a:extLst>
          </p:cNvPr>
          <p:cNvSpPr/>
          <p:nvPr/>
        </p:nvSpPr>
        <p:spPr>
          <a:xfrm>
            <a:off x="10013626" y="1690689"/>
            <a:ext cx="1445343" cy="3312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AD955-C649-E740-B7F6-97A7B15A2E66}"/>
              </a:ext>
            </a:extLst>
          </p:cNvPr>
          <p:cNvSpPr/>
          <p:nvPr/>
        </p:nvSpPr>
        <p:spPr>
          <a:xfrm>
            <a:off x="10014154" y="3915601"/>
            <a:ext cx="1445342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A30E5-EDA2-9544-84B9-88567051BE49}"/>
              </a:ext>
            </a:extLst>
          </p:cNvPr>
          <p:cNvSpPr/>
          <p:nvPr/>
        </p:nvSpPr>
        <p:spPr>
          <a:xfrm>
            <a:off x="10014152" y="4191729"/>
            <a:ext cx="1445343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500.5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4CF087-2101-4947-B177-7329B859576D}"/>
              </a:ext>
            </a:extLst>
          </p:cNvPr>
          <p:cNvSpPr/>
          <p:nvPr/>
        </p:nvSpPr>
        <p:spPr>
          <a:xfrm>
            <a:off x="10014154" y="4464726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C1AE20-41BE-F746-96AF-C62FFD197D12}"/>
              </a:ext>
            </a:extLst>
          </p:cNvPr>
          <p:cNvSpPr/>
          <p:nvPr/>
        </p:nvSpPr>
        <p:spPr>
          <a:xfrm>
            <a:off x="10012043" y="3911534"/>
            <a:ext cx="1445341" cy="1102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7BEB73-0C81-5C44-A1ED-B93E158076C1}"/>
              </a:ext>
            </a:extLst>
          </p:cNvPr>
          <p:cNvSpPr txBox="1"/>
          <p:nvPr/>
        </p:nvSpPr>
        <p:spPr>
          <a:xfrm>
            <a:off x="7807438" y="1296154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B36E3-F0EE-F343-955D-0237092C01F1}"/>
              </a:ext>
            </a:extLst>
          </p:cNvPr>
          <p:cNvSpPr txBox="1"/>
          <p:nvPr/>
        </p:nvSpPr>
        <p:spPr>
          <a:xfrm>
            <a:off x="10397710" y="132135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1FF27-A09E-9348-A118-6B1B34CC79D9}"/>
              </a:ext>
            </a:extLst>
          </p:cNvPr>
          <p:cNvSpPr/>
          <p:nvPr/>
        </p:nvSpPr>
        <p:spPr>
          <a:xfrm>
            <a:off x="10013099" y="4733782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44AE7A-1E65-4D41-98E1-57CCD1E31C09}"/>
              </a:ext>
            </a:extLst>
          </p:cNvPr>
          <p:cNvSpPr/>
          <p:nvPr/>
        </p:nvSpPr>
        <p:spPr>
          <a:xfrm>
            <a:off x="10012043" y="1836071"/>
            <a:ext cx="1445341" cy="308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>
                <a:solidFill>
                  <a:srgbClr val="C00000"/>
                </a:solidFill>
              </a:rPr>
              <a:t>"A0123"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55DDB0-78F9-DE4E-9314-81CBDD3465E2}"/>
              </a:ext>
            </a:extLst>
          </p:cNvPr>
          <p:cNvSpPr/>
          <p:nvPr/>
        </p:nvSpPr>
        <p:spPr>
          <a:xfrm>
            <a:off x="11167034" y="4002514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7DE3A41-B7B9-224B-A137-091900D645DB}"/>
              </a:ext>
            </a:extLst>
          </p:cNvPr>
          <p:cNvCxnSpPr>
            <a:cxnSpLocks/>
            <a:stCxn id="34" idx="6"/>
            <a:endCxn id="31" idx="3"/>
          </p:cNvCxnSpPr>
          <p:nvPr/>
        </p:nvCxnSpPr>
        <p:spPr>
          <a:xfrm flipV="1">
            <a:off x="11275189" y="1990536"/>
            <a:ext cx="182195" cy="2066056"/>
          </a:xfrm>
          <a:prstGeom prst="bentConnector3">
            <a:avLst>
              <a:gd name="adj1" fmla="val 306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A532470-3FA4-354E-B0A1-650AA1AE5569}"/>
              </a:ext>
            </a:extLst>
          </p:cNvPr>
          <p:cNvSpPr/>
          <p:nvPr/>
        </p:nvSpPr>
        <p:spPr>
          <a:xfrm>
            <a:off x="10014154" y="2743005"/>
            <a:ext cx="1445342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CFE73F-1AF1-9245-9A27-F49646A9CCCB}"/>
              </a:ext>
            </a:extLst>
          </p:cNvPr>
          <p:cNvSpPr/>
          <p:nvPr/>
        </p:nvSpPr>
        <p:spPr>
          <a:xfrm>
            <a:off x="10014152" y="3019133"/>
            <a:ext cx="1445343" cy="2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100.0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0A8CB4-CCF0-E246-A17D-4ED571DE4100}"/>
              </a:ext>
            </a:extLst>
          </p:cNvPr>
          <p:cNvSpPr/>
          <p:nvPr/>
        </p:nvSpPr>
        <p:spPr>
          <a:xfrm>
            <a:off x="10014154" y="3292130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6.8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5D2612-5916-1A4B-9E61-945FF658F917}"/>
              </a:ext>
            </a:extLst>
          </p:cNvPr>
          <p:cNvSpPr/>
          <p:nvPr/>
        </p:nvSpPr>
        <p:spPr>
          <a:xfrm>
            <a:off x="10012043" y="2738938"/>
            <a:ext cx="1445341" cy="11029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027554-DA5F-9E42-84C8-5AD1C0A6D64B}"/>
              </a:ext>
            </a:extLst>
          </p:cNvPr>
          <p:cNvSpPr/>
          <p:nvPr/>
        </p:nvSpPr>
        <p:spPr>
          <a:xfrm>
            <a:off x="10013099" y="3561186"/>
            <a:ext cx="1444814" cy="26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E19DE6-202F-C44C-BF94-7EC1ED059CF0}"/>
              </a:ext>
            </a:extLst>
          </p:cNvPr>
          <p:cNvSpPr/>
          <p:nvPr/>
        </p:nvSpPr>
        <p:spPr>
          <a:xfrm>
            <a:off x="10012043" y="2249026"/>
            <a:ext cx="1445341" cy="3089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>
                <a:solidFill>
                  <a:srgbClr val="C00000"/>
                </a:solidFill>
              </a:rPr>
              <a:t>"BD324"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46AE0B-8B85-4540-A0EC-BEE0F8B98624}"/>
              </a:ext>
            </a:extLst>
          </p:cNvPr>
          <p:cNvSpPr/>
          <p:nvPr/>
        </p:nvSpPr>
        <p:spPr>
          <a:xfrm>
            <a:off x="11167035" y="2830527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6B60A47-CD63-874C-946F-18DFBA6C4A50}"/>
              </a:ext>
            </a:extLst>
          </p:cNvPr>
          <p:cNvCxnSpPr>
            <a:stCxn id="30" idx="6"/>
            <a:endCxn id="29" idx="3"/>
          </p:cNvCxnSpPr>
          <p:nvPr/>
        </p:nvCxnSpPr>
        <p:spPr>
          <a:xfrm flipV="1">
            <a:off x="11275190" y="2403491"/>
            <a:ext cx="182194" cy="481114"/>
          </a:xfrm>
          <a:prstGeom prst="bentConnector3">
            <a:avLst>
              <a:gd name="adj1" fmla="val 225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2EF06F5-5CF9-DF4E-8710-2390A412FC97}"/>
              </a:ext>
            </a:extLst>
          </p:cNvPr>
          <p:cNvSpPr/>
          <p:nvPr/>
        </p:nvSpPr>
        <p:spPr>
          <a:xfrm>
            <a:off x="7427033" y="4100749"/>
            <a:ext cx="1445342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???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CA9231-6568-864D-B691-2F80324F6357}"/>
              </a:ext>
            </a:extLst>
          </p:cNvPr>
          <p:cNvSpPr txBox="1"/>
          <p:nvPr/>
        </p:nvSpPr>
        <p:spPr>
          <a:xfrm>
            <a:off x="6189386" y="4068855"/>
            <a:ext cx="123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dstAccount</a:t>
            </a:r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026F01-7C33-6F49-BD3D-E5C27D950BB0}"/>
              </a:ext>
            </a:extLst>
          </p:cNvPr>
          <p:cNvCxnSpPr>
            <a:cxnSpLocks/>
          </p:cNvCxnSpPr>
          <p:nvPr/>
        </p:nvCxnSpPr>
        <p:spPr>
          <a:xfrm>
            <a:off x="338120" y="6110134"/>
            <a:ext cx="4203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C0A5ED6-4F2C-1A44-A7CB-D761CD181355}"/>
              </a:ext>
            </a:extLst>
          </p:cNvPr>
          <p:cNvSpPr/>
          <p:nvPr/>
        </p:nvSpPr>
        <p:spPr>
          <a:xfrm>
            <a:off x="7423355" y="4715125"/>
            <a:ext cx="1445342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A20E1B-569F-004F-938A-AE5C24CB458F}"/>
              </a:ext>
            </a:extLst>
          </p:cNvPr>
          <p:cNvSpPr/>
          <p:nvPr/>
        </p:nvSpPr>
        <p:spPr>
          <a:xfrm>
            <a:off x="8527074" y="4829202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C61228-FD2D-814E-9399-044EEC22C5FA}"/>
              </a:ext>
            </a:extLst>
          </p:cNvPr>
          <p:cNvSpPr txBox="1"/>
          <p:nvPr/>
        </p:nvSpPr>
        <p:spPr>
          <a:xfrm>
            <a:off x="6390971" y="4710040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account1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6E0891-2FEE-1A48-9CDE-2B0D39321C7C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8635229" y="4868310"/>
            <a:ext cx="1377870" cy="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C4F3395-E74F-0641-BD00-DC76BAE61EE6}"/>
              </a:ext>
            </a:extLst>
          </p:cNvPr>
          <p:cNvSpPr/>
          <p:nvPr/>
        </p:nvSpPr>
        <p:spPr>
          <a:xfrm>
            <a:off x="7426504" y="4404604"/>
            <a:ext cx="1440608" cy="304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9134B26-C49B-164C-952A-27C244F652B4}"/>
              </a:ext>
            </a:extLst>
          </p:cNvPr>
          <p:cNvSpPr/>
          <p:nvPr/>
        </p:nvSpPr>
        <p:spPr>
          <a:xfrm>
            <a:off x="8527074" y="4540742"/>
            <a:ext cx="108155" cy="10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E37DFD-90ED-3E42-934C-9A6A63AA17E0}"/>
              </a:ext>
            </a:extLst>
          </p:cNvPr>
          <p:cNvCxnSpPr>
            <a:cxnSpLocks/>
            <a:stCxn id="59" idx="7"/>
          </p:cNvCxnSpPr>
          <p:nvPr/>
        </p:nvCxnSpPr>
        <p:spPr>
          <a:xfrm flipV="1">
            <a:off x="8619390" y="3695714"/>
            <a:ext cx="1393709" cy="86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023F6FF-56A7-3841-AB5C-51E4EFFD4568}"/>
              </a:ext>
            </a:extLst>
          </p:cNvPr>
          <p:cNvSpPr txBox="1"/>
          <p:nvPr/>
        </p:nvSpPr>
        <p:spPr>
          <a:xfrm>
            <a:off x="6389386" y="4389086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account2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D35F35-97C5-6541-A331-94D57465C68B}"/>
              </a:ext>
            </a:extLst>
          </p:cNvPr>
          <p:cNvSpPr txBox="1"/>
          <p:nvPr/>
        </p:nvSpPr>
        <p:spPr>
          <a:xfrm>
            <a:off x="5024591" y="4547213"/>
            <a:ext cx="73317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main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6D7373BD-8913-2247-B2CF-4908D4539857}"/>
              </a:ext>
            </a:extLst>
          </p:cNvPr>
          <p:cNvSpPr/>
          <p:nvPr/>
        </p:nvSpPr>
        <p:spPr>
          <a:xfrm>
            <a:off x="5759350" y="4429628"/>
            <a:ext cx="206472" cy="573210"/>
          </a:xfrm>
          <a:prstGeom prst="leftBrac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02CDE2-6754-FC4C-910F-86E2D659ED49}"/>
              </a:ext>
            </a:extLst>
          </p:cNvPr>
          <p:cNvSpPr txBox="1"/>
          <p:nvPr/>
        </p:nvSpPr>
        <p:spPr>
          <a:xfrm>
            <a:off x="4566993" y="4096282"/>
            <a:ext cx="119077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GB" sz="1400" dirty="0" err="1">
                <a:solidFill>
                  <a:schemeClr val="accent4">
                    <a:lumMod val="75000"/>
                  </a:schemeClr>
                </a:solidFill>
              </a:rPr>
              <a:t>moveAccount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811A2708-E0EF-C440-8220-654B686758ED}"/>
              </a:ext>
            </a:extLst>
          </p:cNvPr>
          <p:cNvSpPr/>
          <p:nvPr/>
        </p:nvSpPr>
        <p:spPr>
          <a:xfrm>
            <a:off x="5759350" y="4093498"/>
            <a:ext cx="206472" cy="307777"/>
          </a:xfrm>
          <a:prstGeom prst="leftBrac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598E6-A54E-FD9F-D2D7-D25262226084}"/>
              </a:ext>
            </a:extLst>
          </p:cNvPr>
          <p:cNvSpPr txBox="1"/>
          <p:nvPr/>
        </p:nvSpPr>
        <p:spPr>
          <a:xfrm>
            <a:off x="7421770" y="5271894"/>
            <a:ext cx="4346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happens on the stack and heap memory when the </a:t>
            </a:r>
            <a:r>
              <a:rPr lang="en-GB" i="1" dirty="0" err="1">
                <a:solidFill>
                  <a:schemeClr val="accent4">
                    <a:lumMod val="75000"/>
                  </a:schemeClr>
                </a:solidFill>
              </a:rPr>
              <a:t>moveAccount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/>
              <a:t>method is called on </a:t>
            </a:r>
            <a:r>
              <a:rPr lang="en-GB" i="1" dirty="0"/>
              <a:t>account1</a:t>
            </a:r>
            <a:r>
              <a:rPr lang="en-GB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will be the status of </a:t>
            </a:r>
            <a:r>
              <a:rPr lang="en-GB" i="1" dirty="0"/>
              <a:t>account1 and account2</a:t>
            </a:r>
            <a:r>
              <a:rPr lang="en-GB" dirty="0"/>
              <a:t> after </a:t>
            </a:r>
            <a:r>
              <a:rPr lang="en-GB" i="1" dirty="0" err="1">
                <a:solidFill>
                  <a:schemeClr val="accent4">
                    <a:lumMod val="75000"/>
                  </a:schemeClr>
                </a:solidFill>
              </a:rPr>
              <a:t>moveAccount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dirty="0"/>
              <a:t>terminates?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7356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40119</TotalTime>
  <Words>1205</Words>
  <Application>Microsoft Macintosh PowerPoint</Application>
  <PresentationFormat>Widescreen</PresentationFormat>
  <Paragraphs>247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7SENG011W  Object Oriented Programming</vt:lpstr>
      <vt:lpstr>Reminder: Method invocation</vt:lpstr>
      <vt:lpstr>Methods parameters: value types</vt:lpstr>
      <vt:lpstr>Methods parameters: value types</vt:lpstr>
      <vt:lpstr>Methods parameters: value types</vt:lpstr>
      <vt:lpstr>Methods parameters: reference types</vt:lpstr>
      <vt:lpstr>Methods parameters: reference types</vt:lpstr>
      <vt:lpstr>Methods parameters: reference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7SENG011W  Object Oriented Programming</dc:title>
  <dc:creator>Tusa, Francesco</dc:creator>
  <cp:lastModifiedBy>Tusa, Francesco</cp:lastModifiedBy>
  <cp:revision>829</cp:revision>
  <cp:lastPrinted>2022-10-22T10:45:11Z</cp:lastPrinted>
  <dcterms:created xsi:type="dcterms:W3CDTF">2021-09-13T10:31:05Z</dcterms:created>
  <dcterms:modified xsi:type="dcterms:W3CDTF">2024-11-02T17:00:57Z</dcterms:modified>
</cp:coreProperties>
</file>