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 showGuides="1">
      <p:cViewPr varScale="1">
        <p:scale>
          <a:sx n="102" d="100"/>
          <a:sy n="102" d="100"/>
        </p:scale>
        <p:origin x="192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B8FD3-FD0A-6242-8B29-6FB7D9153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BB74F8-7D30-8841-8ED8-17703EA46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67165F-D8D5-FC47-B359-FA97BA54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C923-F588-0C4C-B12F-580011ED7737}" type="datetimeFigureOut">
              <a:rPr lang="de-DE" smtClean="0"/>
              <a:t>03.12.18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443D39-91D2-FF4F-A5E4-1620BCEC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30585-D2C4-6C43-8720-4BADF6BB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DD7-C691-3149-B452-B6F8007828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78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72913-CD14-F147-8021-FD8E614A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CAFC03-C3F9-1548-A766-DF086D495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67E210-68DB-7640-84B2-C5982453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C923-F588-0C4C-B12F-580011ED7737}" type="datetimeFigureOut">
              <a:rPr lang="de-DE" smtClean="0"/>
              <a:t>03.12.18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8DA4E-1A42-814C-9C29-84BBEEE7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D77CF9-5A39-CB48-8D53-99764E5F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DD7-C691-3149-B452-B6F8007828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4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8A72E7-7CB5-F249-B3A3-8EA58CF33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A16D22-3ABD-5141-B8E4-B5C3220C2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5D9CC-495D-E04D-97E2-F4848DA4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C923-F588-0C4C-B12F-580011ED7737}" type="datetimeFigureOut">
              <a:rPr lang="de-DE" smtClean="0"/>
              <a:t>03.12.18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8E2DD-8D14-8C41-9C9B-9E0088C5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4DF0-9559-3A48-9962-3BB1D552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DD7-C691-3149-B452-B6F8007828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49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E2842-744B-7843-BA48-9E949835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97B3ED-765E-854F-AF38-319EFACB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182C53-FF07-CF44-8F7B-7F008F69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C923-F588-0C4C-B12F-580011ED7737}" type="datetimeFigureOut">
              <a:rPr lang="de-DE" smtClean="0"/>
              <a:t>03.12.18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D0482-B61C-BC4E-9F1D-27D8800A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D62A3-7676-304A-9473-EEA167DC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DD7-C691-3149-B452-B6F8007828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4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C48CF-B131-DE48-ADA7-AED24A57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7C8D54-915E-2A4B-B24B-0A4FF2F2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255B6-9AA8-3846-9B9A-9382183E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C923-F588-0C4C-B12F-580011ED7737}" type="datetimeFigureOut">
              <a:rPr lang="de-DE" smtClean="0"/>
              <a:t>03.12.18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15826-7C3C-CF49-90F2-87ED1F39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54127-C24D-6D47-8A17-1CFD9968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DD7-C691-3149-B452-B6F8007828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39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100BD-AEAD-3846-BA6B-0302D317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3991A-2B67-6949-94B0-246C2DF45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31A627-AA5B-7A49-80A7-9C5DFC984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076BC3-61A1-1049-91FE-30502B39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C923-F588-0C4C-B12F-580011ED7737}" type="datetimeFigureOut">
              <a:rPr lang="de-DE" smtClean="0"/>
              <a:t>03.12.18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43D2B3-8FE1-0D49-AF97-BD56F81F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36035-704C-FE4D-AE34-FF404101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DD7-C691-3149-B452-B6F8007828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37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05CB2-0786-AD47-94D3-C450423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041667-B0B3-774B-8794-358F9F03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9BA104-7155-6949-8573-FE7B230AC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A46F18-C264-6742-86E3-A11835548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4387E4-4336-694C-8015-76DF1855D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BC9F77-D08C-7941-A4CF-8B5432D3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C923-F588-0C4C-B12F-580011ED7737}" type="datetimeFigureOut">
              <a:rPr lang="de-DE" smtClean="0"/>
              <a:t>03.12.18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67C7B7-560E-CA46-A025-CD21FF0B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6E689A-EF32-B945-B7DD-DFADC4E2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DD7-C691-3149-B452-B6F8007828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78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6D181-0506-0949-B7CC-8A3E0ECC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5C2720-FA4B-9C44-90BB-C42AA64F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C923-F588-0C4C-B12F-580011ED7737}" type="datetimeFigureOut">
              <a:rPr lang="de-DE" smtClean="0"/>
              <a:t>03.12.18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E41B66-DC51-CC42-8BFE-923AFBC3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7E5908-7DED-9F44-BE3A-D7BF8726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DD7-C691-3149-B452-B6F8007828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6250F1-C509-AD41-B11B-E25C42E6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C923-F588-0C4C-B12F-580011ED7737}" type="datetimeFigureOut">
              <a:rPr lang="de-DE" smtClean="0"/>
              <a:t>03.12.18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F4384D-B48F-D840-8902-407FD634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E61966-BB35-744E-861E-F02A89E5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DD7-C691-3149-B452-B6F8007828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09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51EB4-6FCB-AB41-8D54-80E697C4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4690D-E1DC-E545-85A0-AEF578EC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D71249-0209-8744-B26D-A6ADA0DC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FD8F40-1020-564E-BF2A-20FF8786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C923-F588-0C4C-B12F-580011ED7737}" type="datetimeFigureOut">
              <a:rPr lang="de-DE" smtClean="0"/>
              <a:t>03.12.18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5CBB93-69DE-F04D-AAB3-613857B6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512720-6498-814F-B531-E59C4077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DD7-C691-3149-B452-B6F8007828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2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70B1E-D688-A14E-A3B0-05C1231D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60FC0B-FDA8-514D-A371-CA6683A8F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9A7E29-1A40-434E-8B49-A87E0E931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2445E3-6371-FF4F-B7E2-C35367DC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C923-F588-0C4C-B12F-580011ED7737}" type="datetimeFigureOut">
              <a:rPr lang="de-DE" smtClean="0"/>
              <a:t>03.12.18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76A0E8-2251-C246-90AA-0649F818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4D0F11-2FA5-7545-9836-BC2F6565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6DD7-C691-3149-B452-B6F8007828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46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455D9E-D3F0-8647-A9A7-E276808D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C40D3C-9B65-2A4E-9C59-FF1CDF686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6ECCF2-4261-3342-AB2C-525748371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C923-F588-0C4C-B12F-580011ED7737}" type="datetimeFigureOut">
              <a:rPr lang="de-DE" smtClean="0"/>
              <a:t>03.12.18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464A5-86C7-2A49-B599-031000403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96F450-FAF2-A749-ACA4-5A29FDB6E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6DD7-C691-3149-B452-B6F8007828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51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2C935-CB0B-CC44-9456-A0D4DCCDE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Bilder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B1062B-66DC-8E4B-A589-DA22E193DC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80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B861AA0-EBD4-0947-A0B3-CE23B09B3FF8}"/>
              </a:ext>
            </a:extLst>
          </p:cNvPr>
          <p:cNvSpPr/>
          <p:nvPr/>
        </p:nvSpPr>
        <p:spPr>
          <a:xfrm>
            <a:off x="600010" y="993150"/>
            <a:ext cx="5400516" cy="5400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Mann">
            <a:extLst>
              <a:ext uri="{FF2B5EF4-FFF2-40B4-BE49-F238E27FC236}">
                <a16:creationId xmlns:a16="http://schemas.microsoft.com/office/drawing/2014/main" id="{5188D984-B924-E643-9581-A1BFF66D5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721" y="1165260"/>
            <a:ext cx="829510" cy="829510"/>
          </a:xfrm>
          <a:prstGeom prst="rect">
            <a:avLst/>
          </a:prstGeom>
        </p:spPr>
      </p:pic>
      <p:pic>
        <p:nvPicPr>
          <p:cNvPr id="8" name="Grafik 7" descr="Frau">
            <a:extLst>
              <a:ext uri="{FF2B5EF4-FFF2-40B4-BE49-F238E27FC236}">
                <a16:creationId xmlns:a16="http://schemas.microsoft.com/office/drawing/2014/main" id="{97C1E698-0351-774B-95F3-592C5862A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9798" y="1403255"/>
            <a:ext cx="829510" cy="829510"/>
          </a:xfrm>
          <a:prstGeom prst="rect">
            <a:avLst/>
          </a:prstGeom>
        </p:spPr>
      </p:pic>
      <p:pic>
        <p:nvPicPr>
          <p:cNvPr id="9" name="Grafik 8" descr="Frau">
            <a:extLst>
              <a:ext uri="{FF2B5EF4-FFF2-40B4-BE49-F238E27FC236}">
                <a16:creationId xmlns:a16="http://schemas.microsoft.com/office/drawing/2014/main" id="{8A7B81EE-1B7F-AF46-85F4-310CAC45B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8187" y="2281144"/>
            <a:ext cx="829510" cy="829510"/>
          </a:xfrm>
          <a:prstGeom prst="rect">
            <a:avLst/>
          </a:prstGeom>
        </p:spPr>
      </p:pic>
      <p:pic>
        <p:nvPicPr>
          <p:cNvPr id="10" name="Grafik 9" descr="Frau">
            <a:extLst>
              <a:ext uri="{FF2B5EF4-FFF2-40B4-BE49-F238E27FC236}">
                <a16:creationId xmlns:a16="http://schemas.microsoft.com/office/drawing/2014/main" id="{A90342A5-3749-044A-9D08-4661B8CF4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1293" y="2281144"/>
            <a:ext cx="829510" cy="829510"/>
          </a:xfrm>
          <a:prstGeom prst="rect">
            <a:avLst/>
          </a:prstGeom>
        </p:spPr>
      </p:pic>
      <p:pic>
        <p:nvPicPr>
          <p:cNvPr id="11" name="Grafik 10" descr="Frau">
            <a:extLst>
              <a:ext uri="{FF2B5EF4-FFF2-40B4-BE49-F238E27FC236}">
                <a16:creationId xmlns:a16="http://schemas.microsoft.com/office/drawing/2014/main" id="{64F11E0B-E8C6-094A-9D73-0A0BD940D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2058" y="3139487"/>
            <a:ext cx="829510" cy="829510"/>
          </a:xfrm>
          <a:prstGeom prst="rect">
            <a:avLst/>
          </a:prstGeom>
        </p:spPr>
      </p:pic>
      <p:pic>
        <p:nvPicPr>
          <p:cNvPr id="12" name="Grafik 11" descr="Frau">
            <a:extLst>
              <a:ext uri="{FF2B5EF4-FFF2-40B4-BE49-F238E27FC236}">
                <a16:creationId xmlns:a16="http://schemas.microsoft.com/office/drawing/2014/main" id="{701149BD-36B8-114A-8320-6D06EC7DF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9958" y="3237384"/>
            <a:ext cx="829510" cy="829510"/>
          </a:xfrm>
          <a:prstGeom prst="rect">
            <a:avLst/>
          </a:prstGeom>
        </p:spPr>
      </p:pic>
      <p:pic>
        <p:nvPicPr>
          <p:cNvPr id="13" name="Grafik 12" descr="Frau">
            <a:extLst>
              <a:ext uri="{FF2B5EF4-FFF2-40B4-BE49-F238E27FC236}">
                <a16:creationId xmlns:a16="http://schemas.microsoft.com/office/drawing/2014/main" id="{D577A7C6-69B7-4146-9737-7D5AB20E9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9360" y="4620852"/>
            <a:ext cx="829510" cy="829510"/>
          </a:xfrm>
          <a:prstGeom prst="rect">
            <a:avLst/>
          </a:prstGeom>
        </p:spPr>
      </p:pic>
      <p:pic>
        <p:nvPicPr>
          <p:cNvPr id="14" name="Grafik 13" descr="Frau">
            <a:extLst>
              <a:ext uri="{FF2B5EF4-FFF2-40B4-BE49-F238E27FC236}">
                <a16:creationId xmlns:a16="http://schemas.microsoft.com/office/drawing/2014/main" id="{C73D8AC5-72C0-1349-9778-278A1852F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1877" y="4066668"/>
            <a:ext cx="829510" cy="829510"/>
          </a:xfrm>
          <a:prstGeom prst="rect">
            <a:avLst/>
          </a:prstGeom>
        </p:spPr>
      </p:pic>
      <p:pic>
        <p:nvPicPr>
          <p:cNvPr id="15" name="Grafik 14" descr="Frau">
            <a:extLst>
              <a:ext uri="{FF2B5EF4-FFF2-40B4-BE49-F238E27FC236}">
                <a16:creationId xmlns:a16="http://schemas.microsoft.com/office/drawing/2014/main" id="{673CDC93-1FF3-8248-B76A-0779D60D2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2421" y="4494122"/>
            <a:ext cx="829510" cy="829510"/>
          </a:xfrm>
          <a:prstGeom prst="rect">
            <a:avLst/>
          </a:prstGeom>
        </p:spPr>
      </p:pic>
      <p:pic>
        <p:nvPicPr>
          <p:cNvPr id="16" name="Grafik 15" descr="Frau">
            <a:extLst>
              <a:ext uri="{FF2B5EF4-FFF2-40B4-BE49-F238E27FC236}">
                <a16:creationId xmlns:a16="http://schemas.microsoft.com/office/drawing/2014/main" id="{5EA99C00-E46B-5B40-A27D-B49683925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076" y="3725523"/>
            <a:ext cx="829510" cy="829510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C2EBF18B-A72A-D649-BF34-47A96489B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8172" y="3791342"/>
            <a:ext cx="829510" cy="829510"/>
          </a:xfrm>
          <a:prstGeom prst="rect">
            <a:avLst/>
          </a:prstGeom>
        </p:spPr>
      </p:pic>
      <p:pic>
        <p:nvPicPr>
          <p:cNvPr id="18" name="Grafik 17" descr="Frau">
            <a:extLst>
              <a:ext uri="{FF2B5EF4-FFF2-40B4-BE49-F238E27FC236}">
                <a16:creationId xmlns:a16="http://schemas.microsoft.com/office/drawing/2014/main" id="{D32CA8CB-2ED8-2644-B9CF-E5215F59A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4358" y="2497130"/>
            <a:ext cx="829510" cy="829510"/>
          </a:xfrm>
          <a:prstGeom prst="rect">
            <a:avLst/>
          </a:prstGeom>
        </p:spPr>
      </p:pic>
      <p:pic>
        <p:nvPicPr>
          <p:cNvPr id="19" name="Grafik 18" descr="Mann">
            <a:extLst>
              <a:ext uri="{FF2B5EF4-FFF2-40B4-BE49-F238E27FC236}">
                <a16:creationId xmlns:a16="http://schemas.microsoft.com/office/drawing/2014/main" id="{6EC4BBDD-11D6-F443-9A8C-4B9423240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6531" y="2904752"/>
            <a:ext cx="829510" cy="829510"/>
          </a:xfrm>
          <a:prstGeom prst="rect">
            <a:avLst/>
          </a:prstGeom>
        </p:spPr>
      </p:pic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773AAC98-1269-9E48-9BF2-80D5AA63B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610" y="3615246"/>
            <a:ext cx="829510" cy="829510"/>
          </a:xfrm>
          <a:prstGeom prst="rect">
            <a:avLst/>
          </a:prstGeom>
        </p:spPr>
      </p:pic>
      <p:pic>
        <p:nvPicPr>
          <p:cNvPr id="21" name="Grafik 20" descr="Mann">
            <a:extLst>
              <a:ext uri="{FF2B5EF4-FFF2-40B4-BE49-F238E27FC236}">
                <a16:creationId xmlns:a16="http://schemas.microsoft.com/office/drawing/2014/main" id="{0B434864-006C-A345-A1DD-584ADDF14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099" y="1389737"/>
            <a:ext cx="829510" cy="829510"/>
          </a:xfrm>
          <a:prstGeom prst="rect">
            <a:avLst/>
          </a:prstGeom>
        </p:spPr>
      </p:pic>
      <p:pic>
        <p:nvPicPr>
          <p:cNvPr id="22" name="Grafik 21" descr="Mann">
            <a:extLst>
              <a:ext uri="{FF2B5EF4-FFF2-40B4-BE49-F238E27FC236}">
                <a16:creationId xmlns:a16="http://schemas.microsoft.com/office/drawing/2014/main" id="{DB3793FD-19D7-6548-A454-4D6B4638E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0003" y="2394938"/>
            <a:ext cx="829510" cy="829510"/>
          </a:xfrm>
          <a:prstGeom prst="rect">
            <a:avLst/>
          </a:prstGeom>
        </p:spPr>
      </p:pic>
      <p:pic>
        <p:nvPicPr>
          <p:cNvPr id="23" name="Grafik 22" descr="Mann">
            <a:extLst>
              <a:ext uri="{FF2B5EF4-FFF2-40B4-BE49-F238E27FC236}">
                <a16:creationId xmlns:a16="http://schemas.microsoft.com/office/drawing/2014/main" id="{8FB010D7-7C77-7842-860D-9169C094F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3565" y="4844052"/>
            <a:ext cx="829510" cy="829510"/>
          </a:xfrm>
          <a:prstGeom prst="rect">
            <a:avLst/>
          </a:prstGeom>
        </p:spPr>
      </p:pic>
      <p:pic>
        <p:nvPicPr>
          <p:cNvPr id="24" name="Grafik 23" descr="Mann">
            <a:extLst>
              <a:ext uri="{FF2B5EF4-FFF2-40B4-BE49-F238E27FC236}">
                <a16:creationId xmlns:a16="http://schemas.microsoft.com/office/drawing/2014/main" id="{02A24498-3D9C-6A47-9346-FA3D2C061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3189" y="5351019"/>
            <a:ext cx="829510" cy="829510"/>
          </a:xfrm>
          <a:prstGeom prst="rect">
            <a:avLst/>
          </a:prstGeom>
        </p:spPr>
      </p:pic>
      <p:pic>
        <p:nvPicPr>
          <p:cNvPr id="25" name="Grafik 24" descr="Mann">
            <a:extLst>
              <a:ext uri="{FF2B5EF4-FFF2-40B4-BE49-F238E27FC236}">
                <a16:creationId xmlns:a16="http://schemas.microsoft.com/office/drawing/2014/main" id="{A5B101F9-F681-6843-8912-8A3C8B37E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7888" y="1578668"/>
            <a:ext cx="829510" cy="829510"/>
          </a:xfrm>
          <a:prstGeom prst="rect">
            <a:avLst/>
          </a:prstGeom>
        </p:spPr>
      </p:pic>
      <p:pic>
        <p:nvPicPr>
          <p:cNvPr id="26" name="Grafik 25" descr="Mann">
            <a:extLst>
              <a:ext uri="{FF2B5EF4-FFF2-40B4-BE49-F238E27FC236}">
                <a16:creationId xmlns:a16="http://schemas.microsoft.com/office/drawing/2014/main" id="{F07F10D5-5D6E-8247-9A62-74DB86EBD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3668" y="2072877"/>
            <a:ext cx="829510" cy="829510"/>
          </a:xfrm>
          <a:prstGeom prst="rect">
            <a:avLst/>
          </a:prstGeom>
        </p:spPr>
      </p:pic>
      <p:pic>
        <p:nvPicPr>
          <p:cNvPr id="27" name="Grafik 26" descr="Mann">
            <a:extLst>
              <a:ext uri="{FF2B5EF4-FFF2-40B4-BE49-F238E27FC236}">
                <a16:creationId xmlns:a16="http://schemas.microsoft.com/office/drawing/2014/main" id="{122436F0-8D57-CB46-B7B9-78672F93C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522" y="3966563"/>
            <a:ext cx="829510" cy="82951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7BC65C5E-894A-B040-8FF9-8726AD9C2E49}"/>
              </a:ext>
            </a:extLst>
          </p:cNvPr>
          <p:cNvSpPr/>
          <p:nvPr/>
        </p:nvSpPr>
        <p:spPr>
          <a:xfrm>
            <a:off x="8229600" y="2056528"/>
            <a:ext cx="3031300" cy="303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679F13D-CB17-A841-82F6-1673CE08562F}"/>
              </a:ext>
            </a:extLst>
          </p:cNvPr>
          <p:cNvSpPr txBox="1"/>
          <p:nvPr/>
        </p:nvSpPr>
        <p:spPr>
          <a:xfrm>
            <a:off x="1809411" y="438604"/>
            <a:ext cx="2981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Grundgesamtheit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B900FF9-6C05-C642-98B2-0480357727AC}"/>
              </a:ext>
            </a:extLst>
          </p:cNvPr>
          <p:cNvSpPr txBox="1"/>
          <p:nvPr/>
        </p:nvSpPr>
        <p:spPr>
          <a:xfrm>
            <a:off x="8773926" y="438604"/>
            <a:ext cx="19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Stichprobe</a:t>
            </a:r>
          </a:p>
        </p:txBody>
      </p:sp>
      <p:pic>
        <p:nvPicPr>
          <p:cNvPr id="31" name="Grafik 30" descr="Frau">
            <a:extLst>
              <a:ext uri="{FF2B5EF4-FFF2-40B4-BE49-F238E27FC236}">
                <a16:creationId xmlns:a16="http://schemas.microsoft.com/office/drawing/2014/main" id="{71649CE2-47FE-C94B-A3E2-673BBF6CC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9288" y="3737029"/>
            <a:ext cx="829510" cy="829510"/>
          </a:xfrm>
          <a:prstGeom prst="rect">
            <a:avLst/>
          </a:prstGeom>
        </p:spPr>
      </p:pic>
      <p:pic>
        <p:nvPicPr>
          <p:cNvPr id="32" name="Grafik 31" descr="Frau">
            <a:extLst>
              <a:ext uri="{FF2B5EF4-FFF2-40B4-BE49-F238E27FC236}">
                <a16:creationId xmlns:a16="http://schemas.microsoft.com/office/drawing/2014/main" id="{3C1AEBD7-CD41-6F45-96D0-19DAE83CA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3918" y="3896032"/>
            <a:ext cx="829510" cy="829510"/>
          </a:xfrm>
          <a:prstGeom prst="rect">
            <a:avLst/>
          </a:prstGeom>
        </p:spPr>
      </p:pic>
      <p:pic>
        <p:nvPicPr>
          <p:cNvPr id="33" name="Grafik 32" descr="Mann">
            <a:extLst>
              <a:ext uri="{FF2B5EF4-FFF2-40B4-BE49-F238E27FC236}">
                <a16:creationId xmlns:a16="http://schemas.microsoft.com/office/drawing/2014/main" id="{E8ADBA68-3F7D-5741-BC30-29063DA80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8303" y="2496952"/>
            <a:ext cx="829510" cy="829510"/>
          </a:xfrm>
          <a:prstGeom prst="rect">
            <a:avLst/>
          </a:prstGeom>
        </p:spPr>
      </p:pic>
      <p:pic>
        <p:nvPicPr>
          <p:cNvPr id="34" name="Grafik 33" descr="Mann">
            <a:extLst>
              <a:ext uri="{FF2B5EF4-FFF2-40B4-BE49-F238E27FC236}">
                <a16:creationId xmlns:a16="http://schemas.microsoft.com/office/drawing/2014/main" id="{6BDE5E95-EDA5-1540-B5EF-E3DB9E2F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2224" y="2912455"/>
            <a:ext cx="829510" cy="829510"/>
          </a:xfrm>
          <a:prstGeom prst="rect">
            <a:avLst/>
          </a:prstGeom>
        </p:spPr>
      </p:pic>
      <p:pic>
        <p:nvPicPr>
          <p:cNvPr id="35" name="Grafik 34" descr="Mann">
            <a:extLst>
              <a:ext uri="{FF2B5EF4-FFF2-40B4-BE49-F238E27FC236}">
                <a16:creationId xmlns:a16="http://schemas.microsoft.com/office/drawing/2014/main" id="{57D71383-86B0-CF4F-A1B2-697AD7152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6828" y="3052226"/>
            <a:ext cx="829510" cy="829510"/>
          </a:xfrm>
          <a:prstGeom prst="rect">
            <a:avLst/>
          </a:prstGeom>
        </p:spPr>
      </p:pic>
      <p:sp>
        <p:nvSpPr>
          <p:cNvPr id="36" name="Pfeil nach rechts 35">
            <a:extLst>
              <a:ext uri="{FF2B5EF4-FFF2-40B4-BE49-F238E27FC236}">
                <a16:creationId xmlns:a16="http://schemas.microsoft.com/office/drawing/2014/main" id="{BED2A3B6-E48F-854D-9E76-974BFA4E6CDE}"/>
              </a:ext>
            </a:extLst>
          </p:cNvPr>
          <p:cNvSpPr/>
          <p:nvPr/>
        </p:nvSpPr>
        <p:spPr>
          <a:xfrm>
            <a:off x="6096000" y="2408178"/>
            <a:ext cx="1983288" cy="112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Sampling</a:t>
            </a:r>
          </a:p>
        </p:txBody>
      </p:sp>
      <p:sp>
        <p:nvSpPr>
          <p:cNvPr id="37" name="Pfeil nach links 36">
            <a:extLst>
              <a:ext uri="{FF2B5EF4-FFF2-40B4-BE49-F238E27FC236}">
                <a16:creationId xmlns:a16="http://schemas.microsoft.com/office/drawing/2014/main" id="{503448FA-77E6-304C-896E-D583453C5A90}"/>
              </a:ext>
            </a:extLst>
          </p:cNvPr>
          <p:cNvSpPr/>
          <p:nvPr/>
        </p:nvSpPr>
        <p:spPr>
          <a:xfrm>
            <a:off x="6106386" y="3411099"/>
            <a:ext cx="1983288" cy="11439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Inferenz</a:t>
            </a:r>
          </a:p>
        </p:txBody>
      </p:sp>
      <p:cxnSp>
        <p:nvCxnSpPr>
          <p:cNvPr id="39" name="Gekrümmte Verbindung 38">
            <a:extLst>
              <a:ext uri="{FF2B5EF4-FFF2-40B4-BE49-F238E27FC236}">
                <a16:creationId xmlns:a16="http://schemas.microsoft.com/office/drawing/2014/main" id="{E4009349-6190-C44A-A57D-CFB375C9958B}"/>
              </a:ext>
            </a:extLst>
          </p:cNvPr>
          <p:cNvCxnSpPr>
            <a:cxnSpLocks/>
            <a:stCxn id="21" idx="0"/>
            <a:endCxn id="33" idx="0"/>
          </p:cNvCxnSpPr>
          <p:nvPr/>
        </p:nvCxnSpPr>
        <p:spPr>
          <a:xfrm rot="16200000" flipH="1">
            <a:off x="6378848" y="-857258"/>
            <a:ext cx="1107215" cy="5601204"/>
          </a:xfrm>
          <a:prstGeom prst="curvedConnector3">
            <a:avLst>
              <a:gd name="adj1" fmla="val -20646"/>
            </a:avLst>
          </a:prstGeom>
          <a:ln w="476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>
            <a:extLst>
              <a:ext uri="{FF2B5EF4-FFF2-40B4-BE49-F238E27FC236}">
                <a16:creationId xmlns:a16="http://schemas.microsoft.com/office/drawing/2014/main" id="{5D8B89D8-DFA2-2046-BBAA-59E8BD5BF4B6}"/>
              </a:ext>
            </a:extLst>
          </p:cNvPr>
          <p:cNvCxnSpPr>
            <a:cxnSpLocks/>
            <a:stCxn id="15" idx="2"/>
            <a:endCxn id="32" idx="2"/>
          </p:cNvCxnSpPr>
          <p:nvPr/>
        </p:nvCxnSpPr>
        <p:spPr>
          <a:xfrm rot="5400000" flipH="1" flipV="1">
            <a:off x="6598879" y="2563838"/>
            <a:ext cx="598090" cy="4921497"/>
          </a:xfrm>
          <a:prstGeom prst="curvedConnector3">
            <a:avLst>
              <a:gd name="adj1" fmla="val -38222"/>
            </a:avLst>
          </a:prstGeom>
          <a:ln w="476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77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2196466-5B44-F347-B6A2-2B255B5EE2BB}"/>
              </a:ext>
            </a:extLst>
          </p:cNvPr>
          <p:cNvSpPr/>
          <p:nvPr/>
        </p:nvSpPr>
        <p:spPr>
          <a:xfrm>
            <a:off x="1355403" y="2759528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Mobil-Telefon-Typ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(Faktor)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8BB92C-99B6-C24A-AA78-12ACF901DA08}"/>
              </a:ext>
            </a:extLst>
          </p:cNvPr>
          <p:cNvSpPr txBox="1"/>
          <p:nvPr/>
        </p:nvSpPr>
        <p:spPr>
          <a:xfrm>
            <a:off x="1355403" y="1464391"/>
            <a:ext cx="40635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unabhängige Variable (UV)</a:t>
            </a:r>
          </a:p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Independent variable (iv)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C02EAC-A5F2-FB40-BA15-9B51DA5004AF}"/>
              </a:ext>
            </a:extLst>
          </p:cNvPr>
          <p:cNvSpPr txBox="1"/>
          <p:nvPr/>
        </p:nvSpPr>
        <p:spPr>
          <a:xfrm>
            <a:off x="6872613" y="1464391"/>
            <a:ext cx="37087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abhängige Variable (AV)</a:t>
            </a:r>
          </a:p>
          <a:p>
            <a:pPr algn="r"/>
            <a:r>
              <a:rPr lang="de-DE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dependent</a:t>
            </a:r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 variable (dv)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C87DB93D-7F5C-0248-854D-E01979BE95C1}"/>
              </a:ext>
            </a:extLst>
          </p:cNvPr>
          <p:cNvSpPr/>
          <p:nvPr/>
        </p:nvSpPr>
        <p:spPr>
          <a:xfrm>
            <a:off x="5613426" y="1580498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BD243-CE41-1741-9CE7-A5C9355A1C33}"/>
              </a:ext>
            </a:extLst>
          </p:cNvPr>
          <p:cNvSpPr txBox="1"/>
          <p:nvPr/>
        </p:nvSpPr>
        <p:spPr>
          <a:xfrm>
            <a:off x="1355403" y="594376"/>
            <a:ext cx="453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One</a:t>
            </a:r>
            <a:r>
              <a:rPr lang="de-DE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-Way ANOVA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7EDF3A-71FB-7F4E-BB52-416113A2F31D}"/>
              </a:ext>
            </a:extLst>
          </p:cNvPr>
          <p:cNvSpPr/>
          <p:nvPr/>
        </p:nvSpPr>
        <p:spPr>
          <a:xfrm>
            <a:off x="6872613" y="2759527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SMS pro Tag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</a:t>
            </a:r>
            <a:r>
              <a:rPr lang="de-DE" sz="24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intervall</a:t>
            </a: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Skala)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7E5610D6-3106-AC4A-BE74-9A8BFEC265DF}"/>
              </a:ext>
            </a:extLst>
          </p:cNvPr>
          <p:cNvSpPr/>
          <p:nvPr/>
        </p:nvSpPr>
        <p:spPr>
          <a:xfrm>
            <a:off x="5418951" y="3175773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Haupt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2439035-D9A4-B441-9714-C997B86399A4}"/>
              </a:ext>
            </a:extLst>
          </p:cNvPr>
          <p:cNvSpPr txBox="1"/>
          <p:nvPr/>
        </p:nvSpPr>
        <p:spPr>
          <a:xfrm>
            <a:off x="5438957" y="3729138"/>
            <a:ext cx="76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Effekt</a:t>
            </a:r>
          </a:p>
        </p:txBody>
      </p:sp>
    </p:spTree>
    <p:extLst>
      <p:ext uri="{BB962C8B-B14F-4D97-AF65-F5344CB8AC3E}">
        <p14:creationId xmlns:p14="http://schemas.microsoft.com/office/powerpoint/2010/main" val="113107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2196466-5B44-F347-B6A2-2B255B5EE2BB}"/>
              </a:ext>
            </a:extLst>
          </p:cNvPr>
          <p:cNvSpPr/>
          <p:nvPr/>
        </p:nvSpPr>
        <p:spPr>
          <a:xfrm>
            <a:off x="1355403" y="2759528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Mobil-Telefon-Typ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(Faktor)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8BB92C-99B6-C24A-AA78-12ACF901DA08}"/>
              </a:ext>
            </a:extLst>
          </p:cNvPr>
          <p:cNvSpPr txBox="1"/>
          <p:nvPr/>
        </p:nvSpPr>
        <p:spPr>
          <a:xfrm>
            <a:off x="1355403" y="1464391"/>
            <a:ext cx="42318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unabhängige Variablen (UV)</a:t>
            </a:r>
          </a:p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Independent variables (iv)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C02EAC-A5F2-FB40-BA15-9B51DA5004AF}"/>
              </a:ext>
            </a:extLst>
          </p:cNvPr>
          <p:cNvSpPr txBox="1"/>
          <p:nvPr/>
        </p:nvSpPr>
        <p:spPr>
          <a:xfrm>
            <a:off x="6872613" y="1464391"/>
            <a:ext cx="38770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abhängige Variable (AV)</a:t>
            </a:r>
          </a:p>
          <a:p>
            <a:pPr algn="r"/>
            <a:r>
              <a:rPr lang="de-DE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dependent</a:t>
            </a:r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 variable (dv)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C87DB93D-7F5C-0248-854D-E01979BE95C1}"/>
              </a:ext>
            </a:extLst>
          </p:cNvPr>
          <p:cNvSpPr/>
          <p:nvPr/>
        </p:nvSpPr>
        <p:spPr>
          <a:xfrm>
            <a:off x="5613426" y="1580498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BD243-CE41-1741-9CE7-A5C9355A1C33}"/>
              </a:ext>
            </a:extLst>
          </p:cNvPr>
          <p:cNvSpPr txBox="1"/>
          <p:nvPr/>
        </p:nvSpPr>
        <p:spPr>
          <a:xfrm>
            <a:off x="1355403" y="594376"/>
            <a:ext cx="4430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Two</a:t>
            </a:r>
            <a:r>
              <a:rPr lang="de-DE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-Way ANOVA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7EDF3A-71FB-7F4E-BB52-416113A2F31D}"/>
              </a:ext>
            </a:extLst>
          </p:cNvPr>
          <p:cNvSpPr/>
          <p:nvPr/>
        </p:nvSpPr>
        <p:spPr>
          <a:xfrm>
            <a:off x="6869515" y="3682223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SMS pro Tag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</a:t>
            </a:r>
            <a:r>
              <a:rPr lang="de-DE" sz="24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intervall</a:t>
            </a: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Skala)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7E5610D6-3106-AC4A-BE74-9A8BFEC265DF}"/>
              </a:ext>
            </a:extLst>
          </p:cNvPr>
          <p:cNvSpPr/>
          <p:nvPr/>
        </p:nvSpPr>
        <p:spPr>
          <a:xfrm rot="1800000">
            <a:off x="5418951" y="3175773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Haupt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F00A04-E6FF-BA41-93CD-231E9FC884CC}"/>
              </a:ext>
            </a:extLst>
          </p:cNvPr>
          <p:cNvSpPr/>
          <p:nvPr/>
        </p:nvSpPr>
        <p:spPr>
          <a:xfrm>
            <a:off x="1355403" y="4490207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Geschlecht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(Faktor)</a:t>
            </a:r>
          </a:p>
        </p:txBody>
      </p:sp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D91E46F5-E7D4-7C43-87C0-2296497B3F2A}"/>
              </a:ext>
            </a:extLst>
          </p:cNvPr>
          <p:cNvSpPr/>
          <p:nvPr/>
        </p:nvSpPr>
        <p:spPr>
          <a:xfrm rot="19800000">
            <a:off x="5395343" y="4771052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Haupt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517807DC-900D-9845-9623-D3F54AD3D0B5}"/>
              </a:ext>
            </a:extLst>
          </p:cNvPr>
          <p:cNvSpPr/>
          <p:nvPr/>
        </p:nvSpPr>
        <p:spPr>
          <a:xfrm>
            <a:off x="5083203" y="4010789"/>
            <a:ext cx="1693378" cy="55647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I</a:t>
            </a:r>
            <a:r>
              <a:rPr lang="de-DE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nteraktion</a:t>
            </a:r>
            <a:endParaRPr lang="de-DE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873F436-C29C-D445-B2E5-DDD1EA53145C}"/>
              </a:ext>
            </a:extLst>
          </p:cNvPr>
          <p:cNvSpPr txBox="1"/>
          <p:nvPr/>
        </p:nvSpPr>
        <p:spPr>
          <a:xfrm>
            <a:off x="5546335" y="5509755"/>
            <a:ext cx="8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Effekte</a:t>
            </a:r>
          </a:p>
        </p:txBody>
      </p:sp>
    </p:spTree>
    <p:extLst>
      <p:ext uri="{BB962C8B-B14F-4D97-AF65-F5344CB8AC3E}">
        <p14:creationId xmlns:p14="http://schemas.microsoft.com/office/powerpoint/2010/main" val="35493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2196466-5B44-F347-B6A2-2B255B5EE2BB}"/>
              </a:ext>
            </a:extLst>
          </p:cNvPr>
          <p:cNvSpPr/>
          <p:nvPr/>
        </p:nvSpPr>
        <p:spPr>
          <a:xfrm>
            <a:off x="1355403" y="2759528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Mobil-Telefon-Typ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(Faktor)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8BB92C-99B6-C24A-AA78-12ACF901DA08}"/>
              </a:ext>
            </a:extLst>
          </p:cNvPr>
          <p:cNvSpPr txBox="1"/>
          <p:nvPr/>
        </p:nvSpPr>
        <p:spPr>
          <a:xfrm>
            <a:off x="1355403" y="1464391"/>
            <a:ext cx="42318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unabhängige Variablen (UV)</a:t>
            </a:r>
          </a:p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Independent variables (iv)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C02EAC-A5F2-FB40-BA15-9B51DA5004AF}"/>
              </a:ext>
            </a:extLst>
          </p:cNvPr>
          <p:cNvSpPr txBox="1"/>
          <p:nvPr/>
        </p:nvSpPr>
        <p:spPr>
          <a:xfrm>
            <a:off x="6872613" y="1464391"/>
            <a:ext cx="38770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abhängige Variable (AV)</a:t>
            </a:r>
          </a:p>
          <a:p>
            <a:pPr algn="r"/>
            <a:r>
              <a:rPr lang="de-DE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dependent</a:t>
            </a:r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 variable (dv)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C87DB93D-7F5C-0248-854D-E01979BE95C1}"/>
              </a:ext>
            </a:extLst>
          </p:cNvPr>
          <p:cNvSpPr/>
          <p:nvPr/>
        </p:nvSpPr>
        <p:spPr>
          <a:xfrm>
            <a:off x="5613426" y="1580498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BD243-CE41-1741-9CE7-A5C9355A1C33}"/>
              </a:ext>
            </a:extLst>
          </p:cNvPr>
          <p:cNvSpPr txBox="1"/>
          <p:nvPr/>
        </p:nvSpPr>
        <p:spPr>
          <a:xfrm>
            <a:off x="1355403" y="594376"/>
            <a:ext cx="2492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AN</a:t>
            </a:r>
            <a:r>
              <a:rPr lang="de-DE" sz="40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</a:t>
            </a:r>
            <a:r>
              <a:rPr lang="de-DE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OVA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7EDF3A-71FB-7F4E-BB52-416113A2F31D}"/>
              </a:ext>
            </a:extLst>
          </p:cNvPr>
          <p:cNvSpPr/>
          <p:nvPr/>
        </p:nvSpPr>
        <p:spPr>
          <a:xfrm>
            <a:off x="6869515" y="3682223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SMS pro Tag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</a:t>
            </a:r>
            <a:r>
              <a:rPr lang="de-DE" sz="24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intervall</a:t>
            </a: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Skala)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7E5610D6-3106-AC4A-BE74-9A8BFEC265DF}"/>
              </a:ext>
            </a:extLst>
          </p:cNvPr>
          <p:cNvSpPr/>
          <p:nvPr/>
        </p:nvSpPr>
        <p:spPr>
          <a:xfrm rot="1800000">
            <a:off x="5418951" y="3175773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Haupt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F00A04-E6FF-BA41-93CD-231E9FC884CC}"/>
              </a:ext>
            </a:extLst>
          </p:cNvPr>
          <p:cNvSpPr/>
          <p:nvPr/>
        </p:nvSpPr>
        <p:spPr>
          <a:xfrm>
            <a:off x="1355403" y="4490207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Alter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(Skala)</a:t>
            </a:r>
          </a:p>
        </p:txBody>
      </p:sp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D91E46F5-E7D4-7C43-87C0-2296497B3F2A}"/>
              </a:ext>
            </a:extLst>
          </p:cNvPr>
          <p:cNvSpPr/>
          <p:nvPr/>
        </p:nvSpPr>
        <p:spPr>
          <a:xfrm rot="19800000">
            <a:off x="5395343" y="4771052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Haupt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517807DC-900D-9845-9623-D3F54AD3D0B5}"/>
              </a:ext>
            </a:extLst>
          </p:cNvPr>
          <p:cNvSpPr/>
          <p:nvPr/>
        </p:nvSpPr>
        <p:spPr>
          <a:xfrm>
            <a:off x="5083203" y="4010789"/>
            <a:ext cx="1693378" cy="55647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I</a:t>
            </a:r>
            <a:r>
              <a:rPr lang="de-DE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nteraktion</a:t>
            </a:r>
            <a:endParaRPr lang="de-DE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873F436-C29C-D445-B2E5-DDD1EA53145C}"/>
              </a:ext>
            </a:extLst>
          </p:cNvPr>
          <p:cNvSpPr txBox="1"/>
          <p:nvPr/>
        </p:nvSpPr>
        <p:spPr>
          <a:xfrm>
            <a:off x="5546335" y="5509755"/>
            <a:ext cx="8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Effekte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19B8EB9-5528-FF47-8F76-92E202A7FAAC}"/>
              </a:ext>
            </a:extLst>
          </p:cNvPr>
          <p:cNvSpPr txBox="1"/>
          <p:nvPr/>
        </p:nvSpPr>
        <p:spPr>
          <a:xfrm>
            <a:off x="1355403" y="4538799"/>
            <a:ext cx="120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Covariate</a:t>
            </a:r>
            <a:endParaRPr lang="de-DE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918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2196466-5B44-F347-B6A2-2B255B5EE2BB}"/>
              </a:ext>
            </a:extLst>
          </p:cNvPr>
          <p:cNvSpPr/>
          <p:nvPr/>
        </p:nvSpPr>
        <p:spPr>
          <a:xfrm>
            <a:off x="1355403" y="2759528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Mobil-Telefon-Typ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(Faktor)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8BB92C-99B6-C24A-AA78-12ACF901DA08}"/>
              </a:ext>
            </a:extLst>
          </p:cNvPr>
          <p:cNvSpPr txBox="1"/>
          <p:nvPr/>
        </p:nvSpPr>
        <p:spPr>
          <a:xfrm>
            <a:off x="1355403" y="1464391"/>
            <a:ext cx="40635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unabhängige Variable (UV)</a:t>
            </a:r>
          </a:p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Independent variable (iv)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C02EAC-A5F2-FB40-BA15-9B51DA5004AF}"/>
              </a:ext>
            </a:extLst>
          </p:cNvPr>
          <p:cNvSpPr txBox="1"/>
          <p:nvPr/>
        </p:nvSpPr>
        <p:spPr>
          <a:xfrm>
            <a:off x="6872613" y="1464391"/>
            <a:ext cx="38770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abhängige Variablen (AV)</a:t>
            </a:r>
          </a:p>
          <a:p>
            <a:pPr algn="r"/>
            <a:r>
              <a:rPr lang="de-DE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dependent</a:t>
            </a:r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 variables (dv)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C87DB93D-7F5C-0248-854D-E01979BE95C1}"/>
              </a:ext>
            </a:extLst>
          </p:cNvPr>
          <p:cNvSpPr/>
          <p:nvPr/>
        </p:nvSpPr>
        <p:spPr>
          <a:xfrm>
            <a:off x="5613426" y="1580498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BD243-CE41-1741-9CE7-A5C9355A1C33}"/>
              </a:ext>
            </a:extLst>
          </p:cNvPr>
          <p:cNvSpPr txBox="1"/>
          <p:nvPr/>
        </p:nvSpPr>
        <p:spPr>
          <a:xfrm>
            <a:off x="1355403" y="594376"/>
            <a:ext cx="2629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MANOVA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7EDF3A-71FB-7F4E-BB52-416113A2F31D}"/>
              </a:ext>
            </a:extLst>
          </p:cNvPr>
          <p:cNvSpPr/>
          <p:nvPr/>
        </p:nvSpPr>
        <p:spPr>
          <a:xfrm>
            <a:off x="6872613" y="2759527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SMS pro Tag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</a:t>
            </a:r>
            <a:r>
              <a:rPr lang="de-DE" sz="24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intervall</a:t>
            </a: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Skala)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7E5610D6-3106-AC4A-BE74-9A8BFEC265DF}"/>
              </a:ext>
            </a:extLst>
          </p:cNvPr>
          <p:cNvSpPr/>
          <p:nvPr/>
        </p:nvSpPr>
        <p:spPr>
          <a:xfrm>
            <a:off x="5418951" y="3175773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Haupt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2439035-D9A4-B441-9714-C997B86399A4}"/>
              </a:ext>
            </a:extLst>
          </p:cNvPr>
          <p:cNvSpPr txBox="1"/>
          <p:nvPr/>
        </p:nvSpPr>
        <p:spPr>
          <a:xfrm>
            <a:off x="5566458" y="5619777"/>
            <a:ext cx="76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Effekt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372185-5DEB-3247-AC62-2EA50BB15006}"/>
              </a:ext>
            </a:extLst>
          </p:cNvPr>
          <p:cNvSpPr/>
          <p:nvPr/>
        </p:nvSpPr>
        <p:spPr>
          <a:xfrm>
            <a:off x="6872613" y="4654942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Whatsapp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pro Tag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</a:t>
            </a:r>
            <a:r>
              <a:rPr lang="de-DE" sz="24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intervall</a:t>
            </a: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Skala)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6B9A6CE7-E6B3-E142-9CAB-588139756279}"/>
              </a:ext>
            </a:extLst>
          </p:cNvPr>
          <p:cNvSpPr/>
          <p:nvPr/>
        </p:nvSpPr>
        <p:spPr>
          <a:xfrm rot="1800000">
            <a:off x="5394910" y="4867361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Haupt</a:t>
            </a:r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62B984E7-4878-B14C-B5D7-76713E420F0A}"/>
              </a:ext>
            </a:extLst>
          </p:cNvPr>
          <p:cNvSpPr/>
          <p:nvPr/>
        </p:nvSpPr>
        <p:spPr>
          <a:xfrm>
            <a:off x="5083203" y="4010789"/>
            <a:ext cx="1693378" cy="556470"/>
          </a:xfrm>
          <a:prstGeom prst="rightArrow">
            <a:avLst>
              <a:gd name="adj1" fmla="val 100000"/>
              <a:gd name="adj2" fmla="val 274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I</a:t>
            </a:r>
            <a:r>
              <a:rPr lang="de-DE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nteraktion</a:t>
            </a:r>
            <a:endParaRPr lang="de-DE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794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2196466-5B44-F347-B6A2-2B255B5EE2BB}"/>
              </a:ext>
            </a:extLst>
          </p:cNvPr>
          <p:cNvSpPr/>
          <p:nvPr/>
        </p:nvSpPr>
        <p:spPr>
          <a:xfrm>
            <a:off x="1355403" y="2759528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Mobil-Telefon-Typ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(Faktor)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8BB92C-99B6-C24A-AA78-12ACF901DA08}"/>
              </a:ext>
            </a:extLst>
          </p:cNvPr>
          <p:cNvSpPr txBox="1"/>
          <p:nvPr/>
        </p:nvSpPr>
        <p:spPr>
          <a:xfrm>
            <a:off x="1355403" y="1464391"/>
            <a:ext cx="42318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unabhängige Variablen (UV)</a:t>
            </a:r>
          </a:p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Independent variables (iv)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C02EAC-A5F2-FB40-BA15-9B51DA5004AF}"/>
              </a:ext>
            </a:extLst>
          </p:cNvPr>
          <p:cNvSpPr txBox="1"/>
          <p:nvPr/>
        </p:nvSpPr>
        <p:spPr>
          <a:xfrm>
            <a:off x="6872613" y="1464391"/>
            <a:ext cx="38770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abhängige Variablen (AV)</a:t>
            </a:r>
          </a:p>
          <a:p>
            <a:pPr algn="r"/>
            <a:r>
              <a:rPr lang="de-DE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dependent</a:t>
            </a:r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 variables (dv)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C87DB93D-7F5C-0248-854D-E01979BE95C1}"/>
              </a:ext>
            </a:extLst>
          </p:cNvPr>
          <p:cNvSpPr/>
          <p:nvPr/>
        </p:nvSpPr>
        <p:spPr>
          <a:xfrm>
            <a:off x="5613426" y="1580498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BD243-CE41-1741-9CE7-A5C9355A1C33}"/>
              </a:ext>
            </a:extLst>
          </p:cNvPr>
          <p:cNvSpPr txBox="1"/>
          <p:nvPr/>
        </p:nvSpPr>
        <p:spPr>
          <a:xfrm>
            <a:off x="1355403" y="594376"/>
            <a:ext cx="4801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Two-way</a:t>
            </a:r>
            <a:r>
              <a:rPr lang="de-DE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MANOVA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7EDF3A-71FB-7F4E-BB52-416113A2F31D}"/>
              </a:ext>
            </a:extLst>
          </p:cNvPr>
          <p:cNvSpPr/>
          <p:nvPr/>
        </p:nvSpPr>
        <p:spPr>
          <a:xfrm>
            <a:off x="6872613" y="2759527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SMS pro Tag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</a:t>
            </a:r>
            <a:r>
              <a:rPr lang="de-DE" sz="24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intervall</a:t>
            </a: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Skala)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7E5610D6-3106-AC4A-BE74-9A8BFEC265DF}"/>
              </a:ext>
            </a:extLst>
          </p:cNvPr>
          <p:cNvSpPr/>
          <p:nvPr/>
        </p:nvSpPr>
        <p:spPr>
          <a:xfrm>
            <a:off x="5430336" y="2795643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Haupt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2439035-D9A4-B441-9714-C997B86399A4}"/>
              </a:ext>
            </a:extLst>
          </p:cNvPr>
          <p:cNvSpPr txBox="1"/>
          <p:nvPr/>
        </p:nvSpPr>
        <p:spPr>
          <a:xfrm>
            <a:off x="5566458" y="5619777"/>
            <a:ext cx="76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Effekt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372185-5DEB-3247-AC62-2EA50BB15006}"/>
              </a:ext>
            </a:extLst>
          </p:cNvPr>
          <p:cNvSpPr/>
          <p:nvPr/>
        </p:nvSpPr>
        <p:spPr>
          <a:xfrm>
            <a:off x="6872613" y="4654942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Whatsapp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pro Tag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</a:t>
            </a:r>
            <a:r>
              <a:rPr lang="de-DE" sz="24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intervall</a:t>
            </a: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Skala)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6B9A6CE7-E6B3-E142-9CAB-588139756279}"/>
              </a:ext>
            </a:extLst>
          </p:cNvPr>
          <p:cNvSpPr/>
          <p:nvPr/>
        </p:nvSpPr>
        <p:spPr>
          <a:xfrm rot="1800000">
            <a:off x="5474242" y="4585710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Haupt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69F9742-ABAC-0B4C-B137-535244D45EA5}"/>
              </a:ext>
            </a:extLst>
          </p:cNvPr>
          <p:cNvSpPr/>
          <p:nvPr/>
        </p:nvSpPr>
        <p:spPr>
          <a:xfrm>
            <a:off x="1355403" y="4490207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Geschlecht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(Faktor)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E147F33F-49E3-214C-9622-9891F9E49A10}"/>
              </a:ext>
            </a:extLst>
          </p:cNvPr>
          <p:cNvSpPr/>
          <p:nvPr/>
        </p:nvSpPr>
        <p:spPr>
          <a:xfrm>
            <a:off x="5450201" y="5277502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Haupt</a:t>
            </a:r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C6E18CA2-3A5E-1145-84C9-EACF930E2DD7}"/>
              </a:ext>
            </a:extLst>
          </p:cNvPr>
          <p:cNvSpPr/>
          <p:nvPr/>
        </p:nvSpPr>
        <p:spPr>
          <a:xfrm rot="19800000">
            <a:off x="5420499" y="3506069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Haupt</a:t>
            </a:r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62B984E7-4878-B14C-B5D7-76713E420F0A}"/>
              </a:ext>
            </a:extLst>
          </p:cNvPr>
          <p:cNvSpPr/>
          <p:nvPr/>
        </p:nvSpPr>
        <p:spPr>
          <a:xfrm>
            <a:off x="4944707" y="4020880"/>
            <a:ext cx="2075700" cy="556470"/>
          </a:xfrm>
          <a:prstGeom prst="rightArrow">
            <a:avLst>
              <a:gd name="adj1" fmla="val 100000"/>
              <a:gd name="adj2" fmla="val 29741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2x I</a:t>
            </a:r>
            <a:r>
              <a:rPr lang="de-DE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nteraktion</a:t>
            </a:r>
            <a:endParaRPr lang="de-DE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793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2196466-5B44-F347-B6A2-2B255B5EE2BB}"/>
              </a:ext>
            </a:extLst>
          </p:cNvPr>
          <p:cNvSpPr/>
          <p:nvPr/>
        </p:nvSpPr>
        <p:spPr>
          <a:xfrm>
            <a:off x="1355403" y="2759528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Mobil-Telefon-Typ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(Faktor)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8BB92C-99B6-C24A-AA78-12ACF901DA08}"/>
              </a:ext>
            </a:extLst>
          </p:cNvPr>
          <p:cNvSpPr txBox="1"/>
          <p:nvPr/>
        </p:nvSpPr>
        <p:spPr>
          <a:xfrm>
            <a:off x="1355403" y="1464391"/>
            <a:ext cx="42318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unabhängige Variablen (UV)</a:t>
            </a:r>
          </a:p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Independent variables (iv)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C02EAC-A5F2-FB40-BA15-9B51DA5004AF}"/>
              </a:ext>
            </a:extLst>
          </p:cNvPr>
          <p:cNvSpPr txBox="1"/>
          <p:nvPr/>
        </p:nvSpPr>
        <p:spPr>
          <a:xfrm>
            <a:off x="6872613" y="1464391"/>
            <a:ext cx="38770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abhängige Variablen (AV)</a:t>
            </a:r>
          </a:p>
          <a:p>
            <a:pPr algn="r"/>
            <a:r>
              <a:rPr lang="de-DE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dependent</a:t>
            </a:r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 variables (dv)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C87DB93D-7F5C-0248-854D-E01979BE95C1}"/>
              </a:ext>
            </a:extLst>
          </p:cNvPr>
          <p:cNvSpPr/>
          <p:nvPr/>
        </p:nvSpPr>
        <p:spPr>
          <a:xfrm>
            <a:off x="5613426" y="1580498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BD243-CE41-1741-9CE7-A5C9355A1C33}"/>
              </a:ext>
            </a:extLst>
          </p:cNvPr>
          <p:cNvSpPr txBox="1"/>
          <p:nvPr/>
        </p:nvSpPr>
        <p:spPr>
          <a:xfrm>
            <a:off x="1355403" y="594376"/>
            <a:ext cx="2986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MANCOVA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7EDF3A-71FB-7F4E-BB52-416113A2F31D}"/>
              </a:ext>
            </a:extLst>
          </p:cNvPr>
          <p:cNvSpPr/>
          <p:nvPr/>
        </p:nvSpPr>
        <p:spPr>
          <a:xfrm>
            <a:off x="6872613" y="2759527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SMS pro Tag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</a:t>
            </a:r>
            <a:r>
              <a:rPr lang="de-DE" sz="24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intervall</a:t>
            </a: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Skala)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7E5610D6-3106-AC4A-BE74-9A8BFEC265DF}"/>
              </a:ext>
            </a:extLst>
          </p:cNvPr>
          <p:cNvSpPr/>
          <p:nvPr/>
        </p:nvSpPr>
        <p:spPr>
          <a:xfrm>
            <a:off x="5430336" y="2795643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Haupt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2439035-D9A4-B441-9714-C997B86399A4}"/>
              </a:ext>
            </a:extLst>
          </p:cNvPr>
          <p:cNvSpPr txBox="1"/>
          <p:nvPr/>
        </p:nvSpPr>
        <p:spPr>
          <a:xfrm>
            <a:off x="5566458" y="5619777"/>
            <a:ext cx="76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Effekt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372185-5DEB-3247-AC62-2EA50BB15006}"/>
              </a:ext>
            </a:extLst>
          </p:cNvPr>
          <p:cNvSpPr/>
          <p:nvPr/>
        </p:nvSpPr>
        <p:spPr>
          <a:xfrm>
            <a:off x="6872613" y="4654942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Whatsapp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pro Tag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</a:t>
            </a:r>
            <a:r>
              <a:rPr lang="de-DE" sz="24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intervall</a:t>
            </a: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Skala)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6B9A6CE7-E6B3-E142-9CAB-588139756279}"/>
              </a:ext>
            </a:extLst>
          </p:cNvPr>
          <p:cNvSpPr/>
          <p:nvPr/>
        </p:nvSpPr>
        <p:spPr>
          <a:xfrm rot="1800000">
            <a:off x="5474242" y="4585710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Haupt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69F9742-ABAC-0B4C-B137-535244D45EA5}"/>
              </a:ext>
            </a:extLst>
          </p:cNvPr>
          <p:cNvSpPr/>
          <p:nvPr/>
        </p:nvSpPr>
        <p:spPr>
          <a:xfrm>
            <a:off x="1355403" y="4490207"/>
            <a:ext cx="3677696" cy="1338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Alter</a:t>
            </a:r>
            <a:b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</a:t>
            </a:r>
            <a:r>
              <a:rPr lang="de-DE" sz="24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intervall</a:t>
            </a:r>
            <a:r>
              <a:rPr lang="de-DE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Skala)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E147F33F-49E3-214C-9622-9891F9E49A10}"/>
              </a:ext>
            </a:extLst>
          </p:cNvPr>
          <p:cNvSpPr/>
          <p:nvPr/>
        </p:nvSpPr>
        <p:spPr>
          <a:xfrm>
            <a:off x="5450201" y="5277502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Haupt</a:t>
            </a:r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C6E18CA2-3A5E-1145-84C9-EACF930E2DD7}"/>
              </a:ext>
            </a:extLst>
          </p:cNvPr>
          <p:cNvSpPr/>
          <p:nvPr/>
        </p:nvSpPr>
        <p:spPr>
          <a:xfrm rot="19800000">
            <a:off x="5420499" y="3506069"/>
            <a:ext cx="1064712" cy="5064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Haupt</a:t>
            </a:r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62B984E7-4878-B14C-B5D7-76713E420F0A}"/>
              </a:ext>
            </a:extLst>
          </p:cNvPr>
          <p:cNvSpPr/>
          <p:nvPr/>
        </p:nvSpPr>
        <p:spPr>
          <a:xfrm>
            <a:off x="5083203" y="4010789"/>
            <a:ext cx="1693378" cy="55647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I</a:t>
            </a:r>
            <a:r>
              <a:rPr lang="de-DE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nteraktion</a:t>
            </a:r>
            <a:endParaRPr lang="de-DE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261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</Words>
  <Application>Microsoft Macintosh PowerPoint</Application>
  <PresentationFormat>Breitbild</PresentationFormat>
  <Paragraphs>81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Futura Medium</vt:lpstr>
      <vt:lpstr>Office</vt:lpstr>
      <vt:lpstr>Bilder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André Calero Valdez</dc:creator>
  <cp:lastModifiedBy>André Calero Valdez</cp:lastModifiedBy>
  <cp:revision>18</cp:revision>
  <dcterms:created xsi:type="dcterms:W3CDTF">2018-11-26T21:53:24Z</dcterms:created>
  <dcterms:modified xsi:type="dcterms:W3CDTF">2018-12-04T00:22:20Z</dcterms:modified>
</cp:coreProperties>
</file>