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84" r:id="rId3"/>
    <p:sldId id="287" r:id="rId4"/>
    <p:sldId id="288" r:id="rId5"/>
    <p:sldId id="29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6772"/>
    <a:srgbClr val="718EA0"/>
    <a:srgbClr val="6C899B"/>
    <a:srgbClr val="F3F9FB"/>
    <a:srgbClr val="F9FCFD"/>
    <a:srgbClr val="23B0C3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5306261" cy="2101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자료구조</a:t>
            </a:r>
            <a:endParaRPr lang="en-US" altLang="ko-KR" sz="6000" spc="-1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리뷰 관리 프로그램 만들기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8B7F7F8-4DD6-EF42-3C2D-EC794A14B74D}"/>
              </a:ext>
            </a:extLst>
          </p:cNvPr>
          <p:cNvSpPr txBox="1"/>
          <p:nvPr/>
        </p:nvSpPr>
        <p:spPr>
          <a:xfrm>
            <a:off x="9919871" y="2844487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20203063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강수민</a:t>
            </a:r>
          </a:p>
        </p:txBody>
      </p: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980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데이터  처리  과정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(1)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12C0AA0-E39E-C775-D534-63FAF80A8183}"/>
              </a:ext>
            </a:extLst>
          </p:cNvPr>
          <p:cNvCxnSpPr>
            <a:cxnSpLocks/>
          </p:cNvCxnSpPr>
          <p:nvPr/>
        </p:nvCxnSpPr>
        <p:spPr>
          <a:xfrm>
            <a:off x="726730" y="2020661"/>
            <a:ext cx="0" cy="2406323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30657BD3-9517-B513-DB8C-81907840B118}"/>
              </a:ext>
            </a:extLst>
          </p:cNvPr>
          <p:cNvSpPr/>
          <p:nvPr/>
        </p:nvSpPr>
        <p:spPr>
          <a:xfrm>
            <a:off x="515660" y="1837914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385CCFF-D287-2321-20F5-C758A36A0550}"/>
              </a:ext>
            </a:extLst>
          </p:cNvPr>
          <p:cNvSpPr/>
          <p:nvPr/>
        </p:nvSpPr>
        <p:spPr>
          <a:xfrm>
            <a:off x="514803" y="4215914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B36451-58DE-E428-E1DA-D2309FB2D62B}"/>
              </a:ext>
            </a:extLst>
          </p:cNvPr>
          <p:cNvSpPr txBox="1"/>
          <p:nvPr/>
        </p:nvSpPr>
        <p:spPr>
          <a:xfrm>
            <a:off x="1042483" y="4195560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데이터 필터링 후 그룹화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BB2A67-39E4-A36F-513B-6E2D14CDFCD7}"/>
              </a:ext>
            </a:extLst>
          </p:cNvPr>
          <p:cNvSpPr txBox="1"/>
          <p:nvPr/>
        </p:nvSpPr>
        <p:spPr>
          <a:xfrm>
            <a:off x="1042483" y="1472243"/>
            <a:ext cx="315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</a:rPr>
              <a:t>tsv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파일에서 데이터 추출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AB3FE5C-59CA-4E56-C858-1162C4B3BB10}"/>
              </a:ext>
            </a:extLst>
          </p:cNvPr>
          <p:cNvSpPr txBox="1"/>
          <p:nvPr/>
        </p:nvSpPr>
        <p:spPr>
          <a:xfrm>
            <a:off x="6767659" y="1980619"/>
            <a:ext cx="51097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데이터를 일관성 있게 만들기 위해 첫 줄은 건너뛰고 입력 받음</a:t>
            </a:r>
            <a:r>
              <a:rPr lang="en-US" altLang="ko-KR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600" b="1" spc="-15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085BDE-0497-3BE6-3164-888685FC9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46" y="1892097"/>
            <a:ext cx="5509118" cy="126129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B70C374-4CCA-2608-8B2C-201B219DC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46" y="4597951"/>
            <a:ext cx="6036835" cy="19873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B3EA1C-BF8A-5109-27FF-3F404827B109}"/>
              </a:ext>
            </a:extLst>
          </p:cNvPr>
          <p:cNvSpPr txBox="1"/>
          <p:nvPr/>
        </p:nvSpPr>
        <p:spPr>
          <a:xfrm>
            <a:off x="3888505" y="3574321"/>
            <a:ext cx="502121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 인자 설명</a:t>
            </a:r>
            <a:endParaRPr lang="en-US" altLang="ko-KR" sz="1400" b="1" spc="-150" dirty="0">
              <a:solidFill>
                <a:schemeClr val="accent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b="1" spc="-150" dirty="0" err="1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filter_str</a:t>
            </a:r>
            <a:r>
              <a:rPr lang="en-US" altLang="ko-KR" sz="1400" b="1" spc="-150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 </a:t>
            </a:r>
            <a:r>
              <a:rPr lang="ko-KR" altLang="en-US" sz="1400" b="1" spc="-150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필터 조건을 담은 문자열</a:t>
            </a:r>
            <a:endParaRPr lang="en-US" altLang="ko-KR" sz="1400" b="1" spc="-150" dirty="0">
              <a:solidFill>
                <a:schemeClr val="accent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b="1" spc="-150" dirty="0" err="1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group_by</a:t>
            </a:r>
            <a:r>
              <a:rPr lang="en-US" altLang="ko-KR" sz="1400" b="1" spc="-150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 </a:t>
            </a:r>
            <a:r>
              <a:rPr lang="ko-KR" altLang="en-US" sz="1400" b="1" spc="-150" dirty="0" err="1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그룹핑하고</a:t>
            </a:r>
            <a:r>
              <a:rPr lang="ko-KR" altLang="en-US" sz="1400" b="1" spc="-150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싶은 카테고리를 담은 문자열</a:t>
            </a:r>
            <a:endParaRPr lang="en-US" altLang="ko-KR" sz="1400" b="1" spc="-150" dirty="0">
              <a:solidFill>
                <a:schemeClr val="accent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b="1" spc="-150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top :  </a:t>
            </a:r>
            <a:r>
              <a:rPr lang="ko-KR" altLang="en-US" sz="1400" b="1" spc="-150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상위 몇 개까지 가져올 것인지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CD40C7-4DBA-FE3F-52AB-36960C875955}"/>
              </a:ext>
            </a:extLst>
          </p:cNvPr>
          <p:cNvSpPr txBox="1"/>
          <p:nvPr/>
        </p:nvSpPr>
        <p:spPr>
          <a:xfrm>
            <a:off x="7367784" y="4600675"/>
            <a:ext cx="482421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spc="-150" dirty="0" err="1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itemgetter</a:t>
            </a:r>
            <a:r>
              <a:rPr lang="en-US" altLang="ko-KR" sz="1600" b="1" spc="-150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: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sorted</a:t>
            </a:r>
            <a:r>
              <a:rPr lang="ko-KR" altLang="en-US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함수의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매개변수에 적용하여 다양한 기준으로 정렬할 수 있도록 함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l"/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b="1" spc="-150" dirty="0" err="1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groupby</a:t>
            </a:r>
            <a:r>
              <a:rPr lang="en-US" altLang="ko-KR" sz="1600" b="1" spc="-150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: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반복 가능한 객체를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키값으로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분류하고 그 결과를 반환하는 함수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600" b="1" spc="-150" dirty="0">
              <a:solidFill>
                <a:schemeClr val="accent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312B0B-3035-8A03-DEF9-4825093A1BF0}"/>
              </a:ext>
            </a:extLst>
          </p:cNvPr>
          <p:cNvSpPr txBox="1"/>
          <p:nvPr/>
        </p:nvSpPr>
        <p:spPr>
          <a:xfrm>
            <a:off x="7367784" y="6141594"/>
            <a:ext cx="48242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spc="-150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정렬을 해야 하는 이유</a:t>
            </a:r>
            <a:r>
              <a:rPr lang="en-US" altLang="ko-KR" sz="1600" b="1" spc="-150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..? =&gt; </a:t>
            </a:r>
            <a:r>
              <a:rPr lang="en-US" altLang="ko-KR" sz="1600" b="1" spc="-150" dirty="0" err="1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groupby</a:t>
            </a:r>
            <a:r>
              <a:rPr lang="en-US" altLang="ko-KR" sz="1600" b="1" spc="-150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b="1" spc="-150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함수의 특징</a:t>
            </a:r>
          </a:p>
        </p:txBody>
      </p:sp>
    </p:spTree>
    <p:extLst>
      <p:ext uri="{BB962C8B-B14F-4D97-AF65-F5344CB8AC3E}">
        <p14:creationId xmlns:p14="http://schemas.microsoft.com/office/powerpoint/2010/main" val="46675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980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데이터  처리  과정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(2)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12C0AA0-E39E-C775-D534-63FAF80A8183}"/>
              </a:ext>
            </a:extLst>
          </p:cNvPr>
          <p:cNvCxnSpPr>
            <a:cxnSpLocks/>
          </p:cNvCxnSpPr>
          <p:nvPr/>
        </p:nvCxnSpPr>
        <p:spPr>
          <a:xfrm>
            <a:off x="725873" y="1516043"/>
            <a:ext cx="857" cy="2910941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30657BD3-9517-B513-DB8C-81907840B118}"/>
              </a:ext>
            </a:extLst>
          </p:cNvPr>
          <p:cNvSpPr/>
          <p:nvPr/>
        </p:nvSpPr>
        <p:spPr>
          <a:xfrm>
            <a:off x="514803" y="1304973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385CCFF-D287-2321-20F5-C758A36A0550}"/>
              </a:ext>
            </a:extLst>
          </p:cNvPr>
          <p:cNvSpPr/>
          <p:nvPr/>
        </p:nvSpPr>
        <p:spPr>
          <a:xfrm>
            <a:off x="514803" y="4215914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B36451-58DE-E428-E1DA-D2309FB2D62B}"/>
              </a:ext>
            </a:extLst>
          </p:cNvPr>
          <p:cNvSpPr txBox="1"/>
          <p:nvPr/>
        </p:nvSpPr>
        <p:spPr>
          <a:xfrm>
            <a:off x="1042483" y="4242318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4. 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사용자에게 출력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BB2A67-39E4-A36F-513B-6E2D14CDFCD7}"/>
              </a:ext>
            </a:extLst>
          </p:cNvPr>
          <p:cNvSpPr txBox="1"/>
          <p:nvPr/>
        </p:nvSpPr>
        <p:spPr>
          <a:xfrm>
            <a:off x="1042483" y="1261665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그룹 별 유용한 투표를 기준으로 내림차순 정렬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AB3FE5C-59CA-4E56-C858-1162C4B3BB10}"/>
              </a:ext>
            </a:extLst>
          </p:cNvPr>
          <p:cNvSpPr txBox="1"/>
          <p:nvPr/>
        </p:nvSpPr>
        <p:spPr>
          <a:xfrm>
            <a:off x="7153516" y="3110500"/>
            <a:ext cx="51169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-&gt;  </a:t>
            </a:r>
            <a:r>
              <a:rPr lang="ko-KR" altLang="en-US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정렬 부분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E66C6A-826F-CB79-F9F9-F77824E3B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94" y="1732870"/>
            <a:ext cx="6020322" cy="18594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B3D333-E37C-3AEE-4102-B3EBD3C5B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94" y="4721492"/>
            <a:ext cx="6713588" cy="9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6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6376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 err="1">
                <a:solidFill>
                  <a:schemeClr val="accent1"/>
                </a:solidFill>
              </a:rPr>
              <a:t>BidirectNode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확장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 &amp;  Filter ,  Find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 메소드 함수 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30657BD3-9517-B513-DB8C-81907840B118}"/>
              </a:ext>
            </a:extLst>
          </p:cNvPr>
          <p:cNvSpPr/>
          <p:nvPr/>
        </p:nvSpPr>
        <p:spPr>
          <a:xfrm>
            <a:off x="158725" y="109301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385CCFF-D287-2321-20F5-C758A36A0550}"/>
              </a:ext>
            </a:extLst>
          </p:cNvPr>
          <p:cNvSpPr/>
          <p:nvPr/>
        </p:nvSpPr>
        <p:spPr>
          <a:xfrm>
            <a:off x="158725" y="431367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B36451-58DE-E428-E1DA-D2309FB2D62B}"/>
              </a:ext>
            </a:extLst>
          </p:cNvPr>
          <p:cNvSpPr txBox="1"/>
          <p:nvPr/>
        </p:nvSpPr>
        <p:spPr>
          <a:xfrm>
            <a:off x="606016" y="4340081"/>
            <a:ext cx="119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Filter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함수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BB2A67-39E4-A36F-513B-6E2D14CDFCD7}"/>
              </a:ext>
            </a:extLst>
          </p:cNvPr>
          <p:cNvSpPr txBox="1"/>
          <p:nvPr/>
        </p:nvSpPr>
        <p:spPr>
          <a:xfrm>
            <a:off x="580865" y="1119758"/>
            <a:ext cx="187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</a:rPr>
              <a:t>BidirecNode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39A2DB-6098-18DD-B2E2-C42C125CA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16" y="1692173"/>
            <a:ext cx="6203218" cy="10897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725EB8-CE3B-8991-F187-406FB383C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16" y="4806485"/>
            <a:ext cx="4861981" cy="11049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9A6B72A-E5BE-A2BB-2F68-C3B7DAF59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311" y="1622218"/>
            <a:ext cx="4374259" cy="507536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62CF4668-0D05-1A67-E5BD-E48FFC4D0A50}"/>
              </a:ext>
            </a:extLst>
          </p:cNvPr>
          <p:cNvSpPr/>
          <p:nvPr/>
        </p:nvSpPr>
        <p:spPr>
          <a:xfrm>
            <a:off x="7117594" y="1116985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75EF68-A959-0F26-4846-DA3860A06C91}"/>
              </a:ext>
            </a:extLst>
          </p:cNvPr>
          <p:cNvSpPr txBox="1"/>
          <p:nvPr/>
        </p:nvSpPr>
        <p:spPr>
          <a:xfrm>
            <a:off x="7596775" y="1125698"/>
            <a:ext cx="236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Filter Class &amp;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find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함수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98D3A8-D4AB-B0E0-418C-C429C83251F2}"/>
              </a:ext>
            </a:extLst>
          </p:cNvPr>
          <p:cNvSpPr txBox="1"/>
          <p:nvPr/>
        </p:nvSpPr>
        <p:spPr>
          <a:xfrm>
            <a:off x="6664334" y="3722906"/>
            <a:ext cx="1750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highlight>
                  <a:srgbClr val="808080"/>
                </a:highlight>
              </a:rPr>
              <a:t>라인 별 초기화 조건  </a:t>
            </a:r>
            <a:r>
              <a:rPr lang="en-US" altLang="ko-KR" sz="1200" b="1" dirty="0">
                <a:solidFill>
                  <a:schemeClr val="bg1"/>
                </a:solidFill>
                <a:highlight>
                  <a:srgbClr val="808080"/>
                </a:highlight>
              </a:rPr>
              <a:t>-&gt;</a:t>
            </a:r>
            <a:endParaRPr lang="ko-KR" altLang="en-US" sz="1200" b="1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9DEAD-1C8B-CE9E-5F52-0F95EEC45364}"/>
              </a:ext>
            </a:extLst>
          </p:cNvPr>
          <p:cNvSpPr txBox="1"/>
          <p:nvPr/>
        </p:nvSpPr>
        <p:spPr>
          <a:xfrm>
            <a:off x="6244873" y="4802384"/>
            <a:ext cx="2167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highlight>
                  <a:srgbClr val="808080"/>
                </a:highlight>
              </a:rPr>
              <a:t>조건</a:t>
            </a:r>
            <a:r>
              <a:rPr lang="en-US" altLang="ko-KR" sz="1200" b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highlight>
                  <a:srgbClr val="808080"/>
                </a:highlight>
              </a:rPr>
              <a:t>순회 </a:t>
            </a:r>
            <a:r>
              <a:rPr lang="en-US" altLang="ko-KR" sz="1200" b="1" dirty="0">
                <a:solidFill>
                  <a:schemeClr val="bg1"/>
                </a:solidFill>
                <a:highlight>
                  <a:srgbClr val="808080"/>
                </a:highlight>
              </a:rPr>
              <a:t> &amp; </a:t>
            </a:r>
            <a:r>
              <a:rPr lang="ko-KR" altLang="en-US" sz="1200" b="1" dirty="0">
                <a:solidFill>
                  <a:schemeClr val="bg1"/>
                </a:solidFill>
                <a:highlight>
                  <a:srgbClr val="808080"/>
                </a:highlight>
              </a:rPr>
              <a:t>필터 여부 판별</a:t>
            </a:r>
            <a:r>
              <a:rPr lang="en-US" altLang="ko-KR" sz="1200" b="1" dirty="0">
                <a:solidFill>
                  <a:schemeClr val="bg1"/>
                </a:solidFill>
                <a:highlight>
                  <a:srgbClr val="808080"/>
                </a:highlight>
              </a:rPr>
              <a:t>-&gt;</a:t>
            </a:r>
            <a:endParaRPr lang="ko-KR" altLang="en-US" sz="1200" b="1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0101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E9FA86-79C9-EE7C-F5B4-ACC4FCDD751F}"/>
              </a:ext>
            </a:extLst>
          </p:cNvPr>
          <p:cNvSpPr txBox="1"/>
          <p:nvPr/>
        </p:nvSpPr>
        <p:spPr>
          <a:xfrm>
            <a:off x="7662435" y="3070985"/>
            <a:ext cx="2274982" cy="716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r>
              <a:rPr lang="en-US" altLang="ko-KR" sz="32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3200" spc="-1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7BD3C29-59CB-35F7-E6CA-FF2FB1CB1BE6}"/>
              </a:ext>
            </a:extLst>
          </p:cNvPr>
          <p:cNvCxnSpPr>
            <a:cxnSpLocks/>
          </p:cNvCxnSpPr>
          <p:nvPr/>
        </p:nvCxnSpPr>
        <p:spPr>
          <a:xfrm>
            <a:off x="5535562" y="39329"/>
            <a:ext cx="0" cy="6779342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149F5B-AA6E-C22E-1134-933A8212E3AE}"/>
              </a:ext>
            </a:extLst>
          </p:cNvPr>
          <p:cNvSpPr txBox="1"/>
          <p:nvPr/>
        </p:nvSpPr>
        <p:spPr>
          <a:xfrm>
            <a:off x="326805" y="402835"/>
            <a:ext cx="122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300" dirty="0">
                <a:solidFill>
                  <a:schemeClr val="bg1"/>
                </a:solidFill>
              </a:rPr>
              <a:t>* </a:t>
            </a:r>
            <a:r>
              <a:rPr lang="ko-KR" altLang="en-US" sz="2000" b="1" spc="-300" dirty="0">
                <a:solidFill>
                  <a:schemeClr val="bg1"/>
                </a:solidFill>
              </a:rPr>
              <a:t>실행   예시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A0AA19-321C-38B0-6FCD-8F07CB9E5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05" y="993751"/>
            <a:ext cx="4884294" cy="99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157</Words>
  <Application>Microsoft Office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D2Coding</vt:lpstr>
      <vt:lpstr>HY견고딕</vt:lpstr>
      <vt:lpstr>Pretendard</vt:lpstr>
      <vt:lpstr>Pretendard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강수민</cp:lastModifiedBy>
  <cp:revision>78</cp:revision>
  <dcterms:created xsi:type="dcterms:W3CDTF">2022-08-03T01:14:38Z</dcterms:created>
  <dcterms:modified xsi:type="dcterms:W3CDTF">2023-04-04T10:02:15Z</dcterms:modified>
</cp:coreProperties>
</file>