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72" r:id="rId7"/>
    <p:sldId id="262" r:id="rId8"/>
    <p:sldId id="265" r:id="rId9"/>
    <p:sldId id="267" r:id="rId10"/>
    <p:sldId id="268" r:id="rId11"/>
    <p:sldId id="270" r:id="rId12"/>
    <p:sldId id="271" r:id="rId13"/>
    <p:sldId id="261" r:id="rId14"/>
    <p:sldId id="263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58A400-C42C-4BF6-A47B-7C4156391BF7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pongebob.wikia.com/wiki/List_of_transcri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dirty="0" smtClean="0"/>
              <a:t>Speaker recognition </a:t>
            </a:r>
            <a:r>
              <a:rPr lang="en-US" altLang="ko-KR" b="0" dirty="0" smtClean="0"/>
              <a:t>using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keywords</a:t>
            </a:r>
            <a:r>
              <a:rPr lang="en-US" altLang="ko-KR" dirty="0" smtClean="0"/>
              <a:t> </a:t>
            </a:r>
            <a:r>
              <a:rPr lang="en-US" altLang="ko-KR" b="0" dirty="0" smtClean="0"/>
              <a:t>and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u="sng" dirty="0" smtClean="0"/>
              <a:t>hypernym network</a:t>
            </a:r>
            <a:endParaRPr lang="ko-KR" altLang="en-US" u="sng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20130690 Sumin Han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8377"/>
            <a:ext cx="8229600" cy="331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1"/>
            <a:ext cx="8572560" cy="421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14480" y="1571612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SpongeBob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58" y="1643050"/>
            <a:ext cx="114300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Patrick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00298" y="5143512"/>
            <a:ext cx="1428760" cy="1588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3504" y="5143512"/>
            <a:ext cx="1428760" cy="1588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0430" y="5429264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Compare (How?)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8072494" cy="506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Result/Conclusion</a:t>
            </a:r>
            <a:endParaRPr lang="ko-KR" altLang="en-US" dirty="0"/>
          </a:p>
        </p:txBody>
      </p:sp>
      <p:pic>
        <p:nvPicPr>
          <p:cNvPr id="20" name="Picture 1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2643206" cy="17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142984"/>
            <a:ext cx="2643206" cy="183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071810"/>
            <a:ext cx="2714644" cy="18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071810"/>
            <a:ext cx="2643206" cy="178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4929198"/>
            <a:ext cx="2671942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4929198"/>
            <a:ext cx="266340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ular Callout 26"/>
          <p:cNvSpPr/>
          <p:nvPr/>
        </p:nvSpPr>
        <p:spPr>
          <a:xfrm>
            <a:off x="2500298" y="1214422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Krabby Patty, spatula, jellyfish, driving license</a:t>
            </a:r>
            <a:endParaRPr lang="ko-KR" altLang="en-US" sz="16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7072330" y="1142984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buddy, friends, play outside</a:t>
            </a:r>
            <a:endParaRPr lang="ko-KR" altLang="en-US" sz="16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2500298" y="3071810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money, business</a:t>
            </a:r>
            <a:endParaRPr lang="ko-KR" altLang="en-US" sz="16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2428860" y="4929198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secret, formula, machine, fail</a:t>
            </a:r>
            <a:endParaRPr lang="ko-KR" altLang="en-US" sz="16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072330" y="3000372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clarinet, art</a:t>
            </a:r>
            <a:endParaRPr lang="ko-KR" altLang="en-US" sz="16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7072330" y="4857760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Karate, science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4448002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Why couldn't I see it before?  The way to get the </a:t>
            </a:r>
            <a:r>
              <a:rPr lang="en-US" altLang="ko-KR" sz="1800" dirty="0" smtClean="0"/>
              <a:t>Krabby Patty formula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was so obvious!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50"/>
                </a:solidFill>
              </a:rPr>
              <a:t>SpongeBob: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Yoo-hoo!  Who wants their tummies tickled?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No...  My </a:t>
            </a:r>
            <a:r>
              <a:rPr lang="en-US" altLang="ko-KR" sz="1800" dirty="0" smtClean="0"/>
              <a:t>weapons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 Ouch!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50"/>
                </a:solidFill>
              </a:rPr>
              <a:t>SpongeBob: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Sea bears aren't weapons, Plankton.  They're furry buckets of </a:t>
            </a:r>
            <a:r>
              <a:rPr lang="en-US" altLang="ko-KR" sz="1800" dirty="0" smtClean="0"/>
              <a:t>love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 See?  And what do sea bears love more than tummy tickles?  </a:t>
            </a:r>
            <a:r>
              <a:rPr lang="en-US" altLang="ko-KR" sz="1800" dirty="0" smtClean="0"/>
              <a:t>Jellyfish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honey!</a:t>
            </a: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Mr. Krabs: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Why do you keep doing this, Plankton?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Heh-heh-heh...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Mr. Krabs: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When you mess with me </a:t>
            </a:r>
            <a:r>
              <a:rPr lang="en-US" altLang="ko-KR" sz="1800" dirty="0" smtClean="0"/>
              <a:t>business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ya mess with me </a:t>
            </a:r>
            <a:r>
              <a:rPr lang="en-US" altLang="ko-KR" sz="1800" dirty="0" smtClean="0"/>
              <a:t>money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Er, money's not everything, you know.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Mr. Krabs: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'Course it is!  </a:t>
            </a:r>
            <a:r>
              <a:rPr lang="en-US" altLang="ko-KR" sz="1800" dirty="0" smtClean="0"/>
              <a:t>Money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makes the world go round, and makes me heart go pound.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Speaker Recognition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3636" y="285728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400" dirty="0" smtClean="0"/>
              <a:t>Keyword</a:t>
            </a:r>
          </a:p>
          <a:p>
            <a:pPr marL="342900" indent="-342900">
              <a:buAutoNum type="arabicParenR"/>
            </a:pPr>
            <a:r>
              <a:rPr lang="en-US" altLang="ko-KR" sz="2400" dirty="0" smtClean="0"/>
              <a:t>Key Hypernym</a:t>
            </a:r>
            <a:endParaRPr lang="ko-KR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7224" y="1285860"/>
            <a:ext cx="114300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857224" y="1893224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857224" y="2214554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857224" y="2518236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57224" y="3429000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857224" y="3714752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857224" y="4071942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857224" y="4714884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857224" y="5000636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1" animBg="1"/>
      <p:bldP spid="8" grpId="1" animBg="1"/>
      <p:bldP spid="9" grpId="1" animBg="1"/>
      <p:bldP spid="11" grpId="1" animBg="1"/>
      <p:bldP spid="12" grpId="1" animBg="1"/>
      <p:bldP spid="13" grpId="1" animBg="1"/>
      <p:bldP spid="14" grpId="1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Implication</a:t>
            </a:r>
            <a:endParaRPr lang="ko-KR" altLang="en-US" dirty="0"/>
          </a:p>
        </p:txBody>
      </p:sp>
      <p:pic>
        <p:nvPicPr>
          <p:cNvPr id="22531" name="Picture 3" descr="C:\Users\user\Desktop\amazon-ec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643050"/>
            <a:ext cx="3643338" cy="2097380"/>
          </a:xfrm>
          <a:prstGeom prst="rect">
            <a:avLst/>
          </a:prstGeom>
          <a:noFill/>
        </p:spPr>
      </p:pic>
      <p:pic>
        <p:nvPicPr>
          <p:cNvPr id="22532" name="Picture 4" descr="C:\Users\user\Desktop\12302ede80fc4c666e550a4492eaad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2844" y="2786058"/>
            <a:ext cx="4321234" cy="3135313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5214942" y="4500570"/>
            <a:ext cx="2714644" cy="1143008"/>
          </a:xfrm>
          <a:prstGeom prst="wedgeRoundRectCallout">
            <a:avLst>
              <a:gd name="adj1" fmla="val -78294"/>
              <a:gd name="adj2" fmla="val -378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/>
              <a:t>Mom</a:t>
            </a:r>
            <a:r>
              <a:rPr lang="en-US" altLang="ko-KR" sz="2400" b="1" dirty="0" smtClean="0"/>
              <a:t>, I’m </a:t>
            </a:r>
            <a:r>
              <a:rPr lang="en-US" altLang="ko-KR" sz="2400" b="1" u="sng" dirty="0" smtClean="0"/>
              <a:t>hungry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071670" y="2214554"/>
            <a:ext cx="1071570" cy="500066"/>
          </a:xfrm>
          <a:prstGeom prst="wedgeRoundRectCallout">
            <a:avLst>
              <a:gd name="adj1" fmla="val -14889"/>
              <a:gd name="adj2" fmla="val 8446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#$@^...</a:t>
            </a:r>
            <a:endParaRPr lang="ko-KR" alt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28596" y="2714620"/>
            <a:ext cx="1214446" cy="642942"/>
          </a:xfrm>
          <a:prstGeom prst="wedgeRoundRectCallout">
            <a:avLst>
              <a:gd name="adj1" fmla="val -14889"/>
              <a:gd name="adj2" fmla="val 8446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#$@%...</a:t>
            </a:r>
            <a:endParaRPr lang="ko-KR" altLang="en-US" dirty="0"/>
          </a:p>
        </p:txBody>
      </p:sp>
      <p:sp>
        <p:nvSpPr>
          <p:cNvPr id="11" name="Up Arrow 10"/>
          <p:cNvSpPr/>
          <p:nvPr/>
        </p:nvSpPr>
        <p:spPr>
          <a:xfrm>
            <a:off x="6357950" y="3786190"/>
            <a:ext cx="642942" cy="5844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857752" y="500042"/>
            <a:ext cx="2714644" cy="857256"/>
          </a:xfrm>
          <a:prstGeom prst="wedgeRoundRectCallout">
            <a:avLst>
              <a:gd name="adj1" fmla="val -18192"/>
              <a:gd name="adj2" fmla="val 7609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Mike, your favorite Oreo is on the table.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202563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Can we recognize the speaker in a spoken corpus</a:t>
            </a:r>
          </a:p>
          <a:p>
            <a:r>
              <a:rPr lang="en-US" altLang="ko-KR" sz="3200" dirty="0" smtClean="0"/>
              <a:t>using </a:t>
            </a:r>
            <a:r>
              <a:rPr lang="en-US" altLang="ko-KR" sz="3200" b="1" dirty="0" smtClean="0"/>
              <a:t>keywords</a:t>
            </a:r>
            <a:r>
              <a:rPr lang="en-US" altLang="ko-KR" sz="3200" dirty="0" smtClean="0"/>
              <a:t> and </a:t>
            </a:r>
            <a:r>
              <a:rPr lang="en-US" altLang="ko-KR" sz="3200" b="1" dirty="0" smtClean="0"/>
              <a:t>hypernyms</a:t>
            </a:r>
            <a:r>
              <a:rPr lang="en-US" altLang="ko-KR" sz="3200" dirty="0" smtClean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pic>
        <p:nvPicPr>
          <p:cNvPr id="2050" name="Picture 2" descr="C:\Users\user\Desktop\secret-formula-crabby-patty-spongebob-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4255653"/>
            <a:ext cx="4413869" cy="231230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5720" y="3383821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???: I love my job at the </a:t>
            </a:r>
            <a:r>
              <a:rPr lang="en-US" altLang="ko-KR" sz="2400" u="sng" dirty="0" smtClean="0">
                <a:solidFill>
                  <a:schemeClr val="accent2"/>
                </a:solidFill>
                <a:latin typeface="HY동녘B" pitchFamily="18" charset="-127"/>
                <a:ea typeface="HY동녘B" pitchFamily="18" charset="-127"/>
              </a:rPr>
              <a:t>Krusty Krab</a:t>
            </a: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, I like </a:t>
            </a:r>
            <a:r>
              <a:rPr lang="en-US" altLang="ko-KR" sz="2400" u="sng" dirty="0" smtClean="0">
                <a:solidFill>
                  <a:schemeClr val="accent2"/>
                </a:solidFill>
                <a:latin typeface="HY동녘B" pitchFamily="18" charset="-127"/>
                <a:ea typeface="HY동녘B" pitchFamily="18" charset="-127"/>
              </a:rPr>
              <a:t>Jelly-Fishing</a:t>
            </a: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 and </a:t>
            </a:r>
            <a:r>
              <a:rPr lang="en-US" altLang="ko-KR" sz="2400" u="sng" dirty="0" smtClean="0">
                <a:solidFill>
                  <a:schemeClr val="accent2"/>
                </a:solidFill>
                <a:latin typeface="HY동녘B" pitchFamily="18" charset="-127"/>
                <a:ea typeface="HY동녘B" pitchFamily="18" charset="-127"/>
              </a:rPr>
              <a:t>Bubble-Blowing</a:t>
            </a: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. I've never been late for work!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2066" y="1357298"/>
            <a:ext cx="3929090" cy="5143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Mostly any character has </a:t>
            </a:r>
            <a:r>
              <a:rPr lang="en-US" altLang="ko-KR" b="1" u="sng" dirty="0" smtClean="0"/>
              <a:t>strong personality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Each character may speak some particular words frequently which makes them </a:t>
            </a:r>
            <a:r>
              <a:rPr lang="en-US" altLang="ko-KR" b="1" dirty="0" smtClean="0"/>
              <a:t>distinguishable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 Research their keywords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pic>
        <p:nvPicPr>
          <p:cNvPr id="4" name="Picture 3" descr="C:\Users\user\Desktop\intr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357298"/>
            <a:ext cx="494338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4572008"/>
            <a:ext cx="8001056" cy="1357322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In linguistics, a </a:t>
            </a:r>
            <a:r>
              <a:rPr lang="en-US" altLang="ko-KR" sz="2800" b="1" dirty="0" smtClean="0"/>
              <a:t>hyponym </a:t>
            </a:r>
            <a:r>
              <a:rPr lang="en-US" altLang="ko-KR" sz="2800" dirty="0" smtClean="0"/>
              <a:t>is a word or phrase whose </a:t>
            </a:r>
            <a:r>
              <a:rPr lang="en-US" altLang="ko-KR" sz="2800" u="sng" dirty="0" smtClean="0">
                <a:solidFill>
                  <a:srgbClr val="0000FF"/>
                </a:solidFill>
              </a:rPr>
              <a:t>semantic field</a:t>
            </a:r>
            <a:r>
              <a:rPr lang="en-US" altLang="ko-KR" sz="2800" dirty="0" smtClean="0"/>
              <a:t> is included within that of another word, its </a:t>
            </a:r>
            <a:r>
              <a:rPr lang="en-US" altLang="ko-KR" sz="2800" b="1" dirty="0" smtClean="0"/>
              <a:t>hypernym.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Plus, Hypernym</a:t>
            </a:r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2910" y="1285860"/>
            <a:ext cx="7786742" cy="3166608"/>
            <a:chOff x="642910" y="1476838"/>
            <a:chExt cx="7786742" cy="3166608"/>
          </a:xfrm>
        </p:grpSpPr>
        <p:pic>
          <p:nvPicPr>
            <p:cNvPr id="1026" name="Picture 2" descr="C:\Users\user\Desktop\Hyponym_and_hypernym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1476838"/>
              <a:ext cx="7786742" cy="3166608"/>
            </a:xfrm>
            <a:prstGeom prst="rect">
              <a:avLst/>
            </a:prstGeom>
            <a:noFill/>
          </p:spPr>
        </p:pic>
        <p:sp>
          <p:nvSpPr>
            <p:cNvPr id="5" name="Down Arrow 4"/>
            <p:cNvSpPr/>
            <p:nvPr/>
          </p:nvSpPr>
          <p:spPr>
            <a:xfrm>
              <a:off x="2357422" y="3000372"/>
              <a:ext cx="285752" cy="35719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Down Arrow 5"/>
            <p:cNvSpPr/>
            <p:nvPr/>
          </p:nvSpPr>
          <p:spPr>
            <a:xfrm flipV="1">
              <a:off x="2357422" y="1928802"/>
              <a:ext cx="285752" cy="34766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4786322"/>
            <a:ext cx="8186766" cy="10715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We can see “mammal” and “animal” has many incoming edges: </a:t>
            </a:r>
            <a:r>
              <a:rPr lang="en-US" altLang="ko-KR" dirty="0" smtClean="0"/>
              <a:t>“</a:t>
            </a:r>
            <a:r>
              <a:rPr lang="en-US" altLang="ko-KR" dirty="0" smtClean="0"/>
              <a:t>Key </a:t>
            </a:r>
            <a:r>
              <a:rPr lang="en-US" altLang="ko-KR" dirty="0" smtClean="0"/>
              <a:t>Hypernyms”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Hypernym Network</a:t>
            </a:r>
            <a:endParaRPr lang="ko-KR" altLang="en-US" dirty="0"/>
          </a:p>
        </p:txBody>
      </p:sp>
      <p:pic>
        <p:nvPicPr>
          <p:cNvPr id="3074" name="Picture 2" descr="C:\Users\user\Desktop\300px-Semantic_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283" y="1500174"/>
            <a:ext cx="4928079" cy="3071834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805623" y="2792785"/>
            <a:ext cx="1211823" cy="484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785918" y="2792785"/>
            <a:ext cx="1211823" cy="484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u="sng" dirty="0" smtClean="0">
                <a:hlinkClick r:id="rId2"/>
              </a:rPr>
              <a:t>http://</a:t>
            </a:r>
            <a:r>
              <a:rPr lang="en-US" altLang="ko-KR" sz="2000" u="sng" dirty="0" smtClean="0">
                <a:hlinkClick r:id="rId2"/>
              </a:rPr>
              <a:t>spongebob.wikia.com/wiki/List_of_transcripts</a:t>
            </a:r>
            <a:endParaRPr lang="en-US" altLang="ko-KR" sz="2000" u="sng" dirty="0" smtClean="0"/>
          </a:p>
          <a:p>
            <a:r>
              <a:rPr lang="en-US" altLang="ko-KR" sz="2000" dirty="0" smtClean="0"/>
              <a:t>Transcripts of “SpongeBob”</a:t>
            </a:r>
            <a:endParaRPr lang="ko-KR" altLang="ko-KR" sz="20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Corpus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857364"/>
            <a:ext cx="4572032" cy="470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857496"/>
            <a:ext cx="4010024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2733489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/>
              <a:t>Antconc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TagAnt</a:t>
            </a:r>
            <a:r>
              <a:rPr lang="en-US" altLang="ko-KR" dirty="0" smtClean="0"/>
              <a:t> for the keyword analyzation and tagging the words.</a:t>
            </a:r>
            <a:endParaRPr lang="ko-KR" altLang="ko-KR" dirty="0" smtClean="0"/>
          </a:p>
          <a:p>
            <a:r>
              <a:rPr lang="en-US" altLang="ko-KR" b="1" dirty="0" smtClean="0"/>
              <a:t>Python</a:t>
            </a:r>
            <a:r>
              <a:rPr lang="en-US" altLang="ko-KR" dirty="0" smtClean="0"/>
              <a:t> and the </a:t>
            </a:r>
            <a:r>
              <a:rPr lang="en-US" altLang="ko-KR" b="1" dirty="0" smtClean="0"/>
              <a:t>NLTK[1]</a:t>
            </a:r>
            <a:r>
              <a:rPr lang="en-US" altLang="ko-KR" dirty="0" smtClean="0"/>
              <a:t>(Natural Language Toolkit) package as the primary tool for programming, making hypernym network.</a:t>
            </a:r>
            <a:endParaRPr lang="ko-KR" altLang="ko-KR" dirty="0" smtClean="0"/>
          </a:p>
          <a:p>
            <a:pPr lvl="0"/>
            <a:r>
              <a:rPr lang="en-US" altLang="ko-KR" b="1" dirty="0" smtClean="0"/>
              <a:t>Gephi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Pajek[2]</a:t>
            </a:r>
            <a:r>
              <a:rPr lang="en-US" altLang="ko-KR" dirty="0" smtClean="0"/>
              <a:t> to draw network and analyze.</a:t>
            </a:r>
            <a:endParaRPr lang="ko-KR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143380"/>
            <a:ext cx="4214842" cy="231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 descr="C:\Users\user\Desktop\pajekTE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071942"/>
            <a:ext cx="3286148" cy="2392201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143240" y="285728"/>
            <a:ext cx="58579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45720" rIns="3174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&gt;&gt;&gt; dog = wn.synset(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'dog.n.01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')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&gt;&gt;&gt; dog.hypernyms() [Synset(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'canine.n.02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'),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Synset(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'domestic_animal.n.01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')]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0483" name="Picture 3" descr="C:\Users\user\Desktop\File Scrip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1" y="1643050"/>
            <a:ext cx="1214446" cy="1214446"/>
          </a:xfrm>
          <a:prstGeom prst="rect">
            <a:avLst/>
          </a:prstGeom>
          <a:noFill/>
        </p:spPr>
      </p:pic>
      <p:pic>
        <p:nvPicPr>
          <p:cNvPr id="9" name="Picture 3" descr="C:\Users\user\Desktop\File Scrip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57356" y="1643050"/>
            <a:ext cx="1214446" cy="1214446"/>
          </a:xfrm>
          <a:prstGeom prst="rect">
            <a:avLst/>
          </a:prstGeom>
          <a:noFill/>
        </p:spPr>
      </p:pic>
      <p:pic>
        <p:nvPicPr>
          <p:cNvPr id="10" name="Picture 3" descr="C:\Users\user\Desktop\File Scrip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00430" y="1644643"/>
            <a:ext cx="1214446" cy="121444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86116" y="121442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SpongeBob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8794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Patrick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82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Mr.Krabs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72066" y="307181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SpongeBob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72066" y="407194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Patrick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72066" y="514351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Mr.Krabs</a:t>
            </a:r>
            <a:endParaRPr lang="ko-KR" altLang="en-US" dirty="0"/>
          </a:p>
        </p:txBody>
      </p:sp>
      <p:cxnSp>
        <p:nvCxnSpPr>
          <p:cNvPr id="33" name="Elbow Connector 32"/>
          <p:cNvCxnSpPr>
            <a:stCxn id="10" idx="2"/>
            <a:endCxn id="27" idx="1"/>
          </p:cNvCxnSpPr>
          <p:nvPr/>
        </p:nvCxnSpPr>
        <p:spPr>
          <a:xfrm rot="16200000" flipH="1">
            <a:off x="4304904" y="2661837"/>
            <a:ext cx="569911" cy="964413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2"/>
          <p:cNvCxnSpPr>
            <a:stCxn id="9" idx="2"/>
            <a:endCxn id="28" idx="1"/>
          </p:cNvCxnSpPr>
          <p:nvPr/>
        </p:nvCxnSpPr>
        <p:spPr>
          <a:xfrm rot="16200000" flipH="1">
            <a:off x="2982504" y="2339570"/>
            <a:ext cx="1571636" cy="2607487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2"/>
          <p:cNvCxnSpPr>
            <a:stCxn id="20483" idx="2"/>
            <a:endCxn id="29" idx="1"/>
          </p:cNvCxnSpPr>
          <p:nvPr/>
        </p:nvCxnSpPr>
        <p:spPr>
          <a:xfrm rot="16200000" flipH="1">
            <a:off x="1625182" y="2053818"/>
            <a:ext cx="2643206" cy="4250562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3"/>
            <a:endCxn id="8" idx="1"/>
          </p:cNvCxnSpPr>
          <p:nvPr/>
        </p:nvCxnSpPr>
        <p:spPr>
          <a:xfrm>
            <a:off x="6500826" y="3429000"/>
            <a:ext cx="1071570" cy="1000273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8" idx="3"/>
            <a:endCxn id="8" idx="1"/>
          </p:cNvCxnSpPr>
          <p:nvPr/>
        </p:nvCxnSpPr>
        <p:spPr>
          <a:xfrm>
            <a:off x="6500826" y="4429132"/>
            <a:ext cx="1071570" cy="141"/>
          </a:xfrm>
          <a:prstGeom prst="curvedConnector3">
            <a:avLst>
              <a:gd name="adj1" fmla="val 50000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9" idx="3"/>
            <a:endCxn id="8" idx="1"/>
          </p:cNvCxnSpPr>
          <p:nvPr/>
        </p:nvCxnSpPr>
        <p:spPr>
          <a:xfrm flipV="1">
            <a:off x="6500826" y="4429273"/>
            <a:ext cx="1071570" cy="1071429"/>
          </a:xfrm>
          <a:prstGeom prst="curvedConnector3">
            <a:avLst>
              <a:gd name="adj1" fmla="val 50000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57158" y="3143248"/>
            <a:ext cx="4214842" cy="2000264"/>
            <a:chOff x="357158" y="3143248"/>
            <a:chExt cx="4214842" cy="2000264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3286124"/>
              <a:ext cx="4069415" cy="18573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54" name="TextBox 53"/>
            <p:cNvSpPr txBox="1"/>
            <p:nvPr/>
          </p:nvSpPr>
          <p:spPr>
            <a:xfrm>
              <a:off x="357158" y="3143248"/>
              <a:ext cx="421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</a:rPr>
                <a:t>Extract 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Standard 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Key Hypernyms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58082" y="3214686"/>
            <a:ext cx="1643074" cy="1821810"/>
            <a:chOff x="7358082" y="3214686"/>
            <a:chExt cx="1643074" cy="1821810"/>
          </a:xfrm>
        </p:grpSpPr>
        <p:pic>
          <p:nvPicPr>
            <p:cNvPr id="8" name="Picture 3" descr="C:\Users\user\Desktop\File Scrip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72396" y="3822050"/>
              <a:ext cx="1214446" cy="1214446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7358082" y="3214686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Random Script</a:t>
              </a:r>
              <a:endParaRPr lang="ko-KR" alt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43504" y="24288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Standard</a:t>
            </a:r>
          </a:p>
          <a:p>
            <a:r>
              <a:rPr lang="en-US" altLang="ko-KR" dirty="0" smtClean="0"/>
              <a:t>Word sets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572264" y="27739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match</a:t>
            </a:r>
            <a:endParaRPr lang="ko-KR" altLang="en-US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6929454" y="1714488"/>
            <a:ext cx="1500198" cy="857256"/>
          </a:xfrm>
          <a:prstGeom prst="wedgeRoundRectCallout">
            <a:avLst>
              <a:gd name="adj1" fmla="val -43716"/>
              <a:gd name="adj2" fmla="val 75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Distance calculation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8" grpId="0"/>
      <p:bldP spid="62" grpId="0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3050"/>
            <a:ext cx="8229600" cy="412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15140" y="4143380"/>
            <a:ext cx="200026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Key Hypernyms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268</Words>
  <Application>Microsoft Office PowerPoint</Application>
  <PresentationFormat>화면 슬라이드 쇼(4:3)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Concourse</vt:lpstr>
      <vt:lpstr>Speaker recognition using keywords and  hypernym network</vt:lpstr>
      <vt:lpstr>Question</vt:lpstr>
      <vt:lpstr>Motivation</vt:lpstr>
      <vt:lpstr>Plus, Hypernym</vt:lpstr>
      <vt:lpstr>Hypernym Network</vt:lpstr>
      <vt:lpstr>Corpus</vt:lpstr>
      <vt:lpstr>Methods</vt:lpstr>
      <vt:lpstr>Methods (cont.)</vt:lpstr>
      <vt:lpstr>Methods (cont.)</vt:lpstr>
      <vt:lpstr>Methods (cont.)</vt:lpstr>
      <vt:lpstr>Methods (cont.)</vt:lpstr>
      <vt:lpstr>Methods (cont.)</vt:lpstr>
      <vt:lpstr>Expected Result/Conclusion</vt:lpstr>
      <vt:lpstr>Speaker Recognition</vt:lpstr>
      <vt:lpstr>Implication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using keyword and hypernym.</dc:title>
  <dc:creator>Sumin Han</dc:creator>
  <cp:lastModifiedBy>Sumin Han</cp:lastModifiedBy>
  <cp:revision>137</cp:revision>
  <dcterms:created xsi:type="dcterms:W3CDTF">2017-05-13T04:12:01Z</dcterms:created>
  <dcterms:modified xsi:type="dcterms:W3CDTF">2017-05-14T10:57:53Z</dcterms:modified>
</cp:coreProperties>
</file>