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7" r:id="rId3"/>
    <p:sldId id="258" r:id="rId4"/>
    <p:sldId id="265" r:id="rId5"/>
    <p:sldId id="259" r:id="rId6"/>
    <p:sldId id="260" r:id="rId7"/>
    <p:sldId id="261" r:id="rId8"/>
    <p:sldId id="266" r:id="rId9"/>
    <p:sldId id="262" r:id="rId10"/>
    <p:sldId id="268" r:id="rId11"/>
    <p:sldId id="269" r:id="rId12"/>
    <p:sldId id="264"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12/18/2021</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smtClean="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68489706"/>
      </p:ext>
    </p:extLst>
  </p:cSld>
  <p:clrMapOvr>
    <a:masterClrMapping/>
  </p:clrMapOvr>
  <mc:AlternateContent xmlns:mc="http://schemas.openxmlformats.org/markup-compatibility/2006" xmlns:p14="http://schemas.microsoft.com/office/powerpoint/2010/main">
    <mc:Choice Requires="p14">
      <p:transition spd="slow" p14:dur="3400">
        <p14:reveal/>
        <p:sndAc>
          <p:stSnd>
            <p:snd r:embed="rId1" name="bomb.wav"/>
          </p:stSnd>
        </p:sndAc>
      </p:transition>
    </mc:Choice>
    <mc:Fallback xmlns="">
      <p:transition spd="slow">
        <p:fade/>
        <p:sndAc>
          <p:stSnd>
            <p:snd r:embed="rId3" name="bomb.wav"/>
          </p:stSnd>
        </p:sndAc>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31567160"/>
      </p:ext>
    </p:extLst>
  </p:cSld>
  <p:clrMapOvr>
    <a:masterClrMapping/>
  </p:clrMapOvr>
  <mc:AlternateContent xmlns:mc="http://schemas.openxmlformats.org/markup-compatibility/2006" xmlns:p14="http://schemas.microsoft.com/office/powerpoint/2010/main">
    <mc:Choice Requires="p14">
      <p:transition spd="slow" p14:dur="3400">
        <p14:reveal/>
        <p:sndAc>
          <p:stSnd>
            <p:snd r:embed="rId1" name="bomb.wav"/>
          </p:stSnd>
        </p:sndAc>
      </p:transition>
    </mc:Choice>
    <mc:Fallback xmlns="">
      <p:transition spd="slow">
        <p:fade/>
        <p:sndAc>
          <p:stSnd>
            <p:snd r:embed="rId3" name="bomb.wav"/>
          </p:stSnd>
        </p:sndAc>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91786643"/>
      </p:ext>
    </p:extLst>
  </p:cSld>
  <p:clrMapOvr>
    <a:masterClrMapping/>
  </p:clrMapOvr>
  <mc:AlternateContent xmlns:mc="http://schemas.openxmlformats.org/markup-compatibility/2006" xmlns:p14="http://schemas.microsoft.com/office/powerpoint/2010/main">
    <mc:Choice Requires="p14">
      <p:transition spd="slow" p14:dur="3400">
        <p14:reveal/>
        <p:sndAc>
          <p:stSnd>
            <p:snd r:embed="rId1" name="bomb.wav"/>
          </p:stSnd>
        </p:sndAc>
      </p:transition>
    </mc:Choice>
    <mc:Fallback xmlns="">
      <p:transition spd="slow">
        <p:fade/>
        <p:sndAc>
          <p:stSnd>
            <p:snd r:embed="rId3" name="bomb.wav"/>
          </p:stSnd>
        </p:sndAc>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78519025"/>
      </p:ext>
    </p:extLst>
  </p:cSld>
  <p:clrMapOvr>
    <a:masterClrMapping/>
  </p:clrMapOvr>
  <mc:AlternateContent xmlns:mc="http://schemas.openxmlformats.org/markup-compatibility/2006" xmlns:p14="http://schemas.microsoft.com/office/powerpoint/2010/main">
    <mc:Choice Requires="p14">
      <p:transition spd="slow" p14:dur="3400">
        <p14:reveal/>
        <p:sndAc>
          <p:stSnd>
            <p:snd r:embed="rId1" name="bomb.wav"/>
          </p:stSnd>
        </p:sndAc>
      </p:transition>
    </mc:Choice>
    <mc:Fallback xmlns="">
      <p:transition spd="slow">
        <p:fade/>
        <p:sndAc>
          <p:stSnd>
            <p:snd r:embed="rId3" name="bomb.wav"/>
          </p:stSnd>
        </p:sndAc>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12/18/2021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82859032"/>
      </p:ext>
    </p:extLst>
  </p:cSld>
  <p:clrMapOvr>
    <a:masterClrMapping/>
  </p:clrMapOvr>
  <mc:AlternateContent xmlns:mc="http://schemas.openxmlformats.org/markup-compatibility/2006" xmlns:p14="http://schemas.microsoft.com/office/powerpoint/2010/main">
    <mc:Choice Requires="p14">
      <p:transition spd="slow" p14:dur="3400">
        <p14:reveal/>
        <p:sndAc>
          <p:stSnd>
            <p:snd r:embed="rId1" name="bomb.wav"/>
          </p:stSnd>
        </p:sndAc>
      </p:transition>
    </mc:Choice>
    <mc:Fallback xmlns="">
      <p:transition spd="slow">
        <p:fade/>
        <p:sndAc>
          <p:stSnd>
            <p:snd r:embed="rId3" name="bomb.wav"/>
          </p:stSnd>
        </p:sndAc>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12/18/2021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62709836"/>
      </p:ext>
    </p:extLst>
  </p:cSld>
  <p:clrMapOvr>
    <a:masterClrMapping/>
  </p:clrMapOvr>
  <mc:AlternateContent xmlns:mc="http://schemas.openxmlformats.org/markup-compatibility/2006" xmlns:p14="http://schemas.microsoft.com/office/powerpoint/2010/main">
    <mc:Choice Requires="p14">
      <p:transition spd="slow" p14:dur="3400">
        <p14:reveal/>
        <p:sndAc>
          <p:stSnd>
            <p:snd r:embed="rId1" name="bomb.wav"/>
          </p:stSnd>
        </p:sndAc>
      </p:transition>
    </mc:Choice>
    <mc:Fallback xmlns="">
      <p:transition spd="slow">
        <p:fade/>
        <p:sndAc>
          <p:stSnd>
            <p:snd r:embed="rId3" name="bomb.wav"/>
          </p:stSnd>
        </p:sndAc>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12/18/2021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4738385"/>
      </p:ext>
    </p:extLst>
  </p:cSld>
  <p:clrMapOvr>
    <a:masterClrMapping/>
  </p:clrMapOvr>
  <mc:AlternateContent xmlns:mc="http://schemas.openxmlformats.org/markup-compatibility/2006" xmlns:p14="http://schemas.microsoft.com/office/powerpoint/2010/main">
    <mc:Choice Requires="p14">
      <p:transition spd="slow" p14:dur="3400">
        <p14:reveal/>
        <p:sndAc>
          <p:stSnd>
            <p:snd r:embed="rId1" name="bomb.wav"/>
          </p:stSnd>
        </p:sndAc>
      </p:transition>
    </mc:Choice>
    <mc:Fallback xmlns="">
      <p:transition spd="slow">
        <p:fade/>
        <p:sndAc>
          <p:stSnd>
            <p:snd r:embed="rId3" name="bomb.wav"/>
          </p:stSnd>
        </p:sndAc>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12/18/2021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30884080"/>
      </p:ext>
    </p:extLst>
  </p:cSld>
  <p:clrMapOvr>
    <a:masterClrMapping/>
  </p:clrMapOvr>
  <mc:AlternateContent xmlns:mc="http://schemas.openxmlformats.org/markup-compatibility/2006" xmlns:p14="http://schemas.microsoft.com/office/powerpoint/2010/main">
    <mc:Choice Requires="p14">
      <p:transition spd="slow" p14:dur="3400">
        <p14:reveal/>
        <p:sndAc>
          <p:stSnd>
            <p:snd r:embed="rId1" name="bomb.wav"/>
          </p:stSnd>
        </p:sndAc>
      </p:transition>
    </mc:Choice>
    <mc:Fallback xmlns="">
      <p:transition spd="slow">
        <p:fade/>
        <p:sndAc>
          <p:stSnd>
            <p:snd r:embed="rId3" name="bomb.wav"/>
          </p:stSnd>
        </p:sndAc>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12/18/2021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2535137"/>
      </p:ext>
    </p:extLst>
  </p:cSld>
  <p:clrMapOvr>
    <a:masterClrMapping/>
  </p:clrMapOvr>
  <mc:AlternateContent xmlns:mc="http://schemas.openxmlformats.org/markup-compatibility/2006" xmlns:p14="http://schemas.microsoft.com/office/powerpoint/2010/main">
    <mc:Choice Requires="p14">
      <p:transition spd="slow" p14:dur="3400">
        <p14:reveal/>
        <p:sndAc>
          <p:stSnd>
            <p:snd r:embed="rId1" name="bomb.wav"/>
          </p:stSnd>
        </p:sndAc>
      </p:transition>
    </mc:Choice>
    <mc:Fallback xmlns="">
      <p:transition spd="slow">
        <p:fade/>
        <p:sndAc>
          <p:stSnd>
            <p:snd r:embed="rId3" name="bomb.wav"/>
          </p:stSnd>
        </p:sndAc>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10992938"/>
      </p:ext>
    </p:extLst>
  </p:cSld>
  <p:clrMapOvr>
    <a:masterClrMapping/>
  </p:clrMapOvr>
  <mc:AlternateContent xmlns:mc="http://schemas.openxmlformats.org/markup-compatibility/2006" xmlns:p14="http://schemas.microsoft.com/office/powerpoint/2010/main">
    <mc:Choice Requires="p14">
      <p:transition spd="slow" p14:dur="3400">
        <p14:reveal/>
        <p:sndAc>
          <p:stSnd>
            <p:snd r:embed="rId1" name="bomb.wav"/>
          </p:stSnd>
        </p:sndAc>
      </p:transition>
    </mc:Choice>
    <mc:Fallback xmlns="">
      <p:transition spd="slow">
        <p:fade/>
        <p:sndAc>
          <p:stSnd>
            <p:snd r:embed="rId3" name="bomb.wav"/>
          </p:stSnd>
        </p:sndAc>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smtClean="0"/>
              <a:t>12/18/2021</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69565051"/>
      </p:ext>
    </p:extLst>
  </p:cSld>
  <p:clrMapOvr>
    <a:masterClrMapping/>
  </p:clrMapOvr>
  <mc:AlternateContent xmlns:mc="http://schemas.openxmlformats.org/markup-compatibility/2006" xmlns:p14="http://schemas.microsoft.com/office/powerpoint/2010/main">
    <mc:Choice Requires="p14">
      <p:transition spd="slow" p14:dur="3400">
        <p14:reveal/>
        <p:sndAc>
          <p:stSnd>
            <p:snd r:embed="rId1" name="bomb.wav"/>
          </p:stSnd>
        </p:sndAc>
      </p:transition>
    </mc:Choice>
    <mc:Fallback xmlns="">
      <p:transition spd="slow">
        <p:fade/>
        <p:sndAc>
          <p:stSnd>
            <p:snd r:embed="rId3" name="bomb.wav"/>
          </p:stSnd>
        </p:sndAc>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audio" Target="../media/audio1.wav"/><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audio" Target="../media/audio1.wav"/><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4">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smtClean="0"/>
              <a:pPr/>
              <a:t>12/18/2021</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smtClean="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2397889"/>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mc:AlternateContent xmlns:mc="http://schemas.openxmlformats.org/markup-compatibility/2006" xmlns:p14="http://schemas.microsoft.com/office/powerpoint/2010/main">
    <mc:Choice Requires="p14">
      <p:transition spd="slow" p14:dur="3400">
        <p14:reveal/>
        <p:sndAc>
          <p:stSnd>
            <p:snd r:embed="rId13" name="bomb.wav"/>
          </p:stSnd>
        </p:sndAc>
      </p:transition>
    </mc:Choice>
    <mc:Fallback xmlns="">
      <p:transition spd="slow">
        <p:fade/>
        <p:sndAc>
          <p:stSnd>
            <p:snd r:embed="rId15" name="bomb.wav"/>
          </p:stSnd>
        </p:sndAc>
      </p:transition>
    </mc:Fallback>
  </mc:AlternateConten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1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187A7-E036-4317-B94F-9F95092767FB}"/>
              </a:ext>
            </a:extLst>
          </p:cNvPr>
          <p:cNvSpPr>
            <a:spLocks noGrp="1"/>
          </p:cNvSpPr>
          <p:nvPr>
            <p:ph type="ctrTitle"/>
          </p:nvPr>
        </p:nvSpPr>
        <p:spPr>
          <a:xfrm>
            <a:off x="1595269" y="372863"/>
            <a:ext cx="8871504" cy="2627790"/>
          </a:xfrm>
        </p:spPr>
        <p:txBody>
          <a:bodyPr>
            <a:normAutofit/>
          </a:bodyPr>
          <a:lstStyle/>
          <a:p>
            <a:pPr algn="ctr"/>
            <a:r>
              <a:rPr lang="en-US" sz="5300" u="sng" dirty="0"/>
              <a:t> webcam controlling and object </a:t>
            </a:r>
            <a:br>
              <a:rPr lang="en-US" sz="5300" u="sng" dirty="0"/>
            </a:br>
            <a:r>
              <a:rPr lang="en-US" sz="5300" u="sng" dirty="0"/>
              <a:t> detection</a:t>
            </a:r>
            <a:endParaRPr lang="en-IN" sz="2800" dirty="0"/>
          </a:p>
        </p:txBody>
      </p:sp>
      <p:sp>
        <p:nvSpPr>
          <p:cNvPr id="3" name="Subtitle 2">
            <a:extLst>
              <a:ext uri="{FF2B5EF4-FFF2-40B4-BE49-F238E27FC236}">
                <a16:creationId xmlns:a16="http://schemas.microsoft.com/office/drawing/2014/main" id="{726331F5-B6EA-417C-8C3E-CD7EC841086A}"/>
              </a:ext>
            </a:extLst>
          </p:cNvPr>
          <p:cNvSpPr>
            <a:spLocks noGrp="1"/>
          </p:cNvSpPr>
          <p:nvPr>
            <p:ph type="subTitle" idx="1"/>
          </p:nvPr>
        </p:nvSpPr>
        <p:spPr>
          <a:xfrm>
            <a:off x="1595268" y="3619794"/>
            <a:ext cx="10069989" cy="2798762"/>
          </a:xfrm>
        </p:spPr>
        <p:txBody>
          <a:bodyPr>
            <a:normAutofit/>
          </a:bodyPr>
          <a:lstStyle/>
          <a:p>
            <a:r>
              <a:rPr lang="en-US" dirty="0"/>
              <a:t>Guided by:                                                                                             created by:</a:t>
            </a:r>
          </a:p>
          <a:p>
            <a:r>
              <a:rPr lang="en-US" dirty="0"/>
              <a:t>Mr. </a:t>
            </a:r>
            <a:r>
              <a:rPr lang="en-US" dirty="0" err="1"/>
              <a:t>kamal</a:t>
            </a:r>
            <a:r>
              <a:rPr lang="en-US" dirty="0"/>
              <a:t> </a:t>
            </a:r>
            <a:r>
              <a:rPr lang="en-US" dirty="0" err="1"/>
              <a:t>soni</a:t>
            </a:r>
            <a:r>
              <a:rPr lang="en-US" dirty="0"/>
              <a:t> 	                                                                                </a:t>
            </a:r>
            <a:r>
              <a:rPr lang="en-US" dirty="0" err="1"/>
              <a:t>Sumiran</a:t>
            </a:r>
            <a:r>
              <a:rPr lang="en-US" dirty="0"/>
              <a:t> rai 					</a:t>
            </a:r>
          </a:p>
          <a:p>
            <a:r>
              <a:rPr lang="en-US" dirty="0"/>
              <a:t>                                                                                                                  </a:t>
            </a:r>
          </a:p>
          <a:p>
            <a:r>
              <a:rPr lang="en-US" dirty="0"/>
              <a:t>					</a:t>
            </a:r>
            <a:r>
              <a:rPr lang="en-US" sz="1600" dirty="0"/>
              <a:t>	</a:t>
            </a:r>
          </a:p>
          <a:p>
            <a:endParaRPr lang="en-US" dirty="0"/>
          </a:p>
        </p:txBody>
      </p:sp>
    </p:spTree>
    <p:extLst>
      <p:ext uri="{BB962C8B-B14F-4D97-AF65-F5344CB8AC3E}">
        <p14:creationId xmlns:p14="http://schemas.microsoft.com/office/powerpoint/2010/main" val="3104467661"/>
      </p:ext>
    </p:extLst>
  </p:cSld>
  <p:clrMapOvr>
    <a:masterClrMapping/>
  </p:clrMapOvr>
  <mc:AlternateContent xmlns:mc="http://schemas.openxmlformats.org/markup-compatibility/2006" xmlns:p14="http://schemas.microsoft.com/office/powerpoint/2010/main">
    <mc:Choice Requires="p14">
      <p:transition spd="slow" p14:dur="3400">
        <p14:reveal/>
        <p:sndAc>
          <p:stSnd>
            <p:snd r:embed="rId2" name="bomb.wav"/>
          </p:stSnd>
        </p:sndAc>
      </p:transition>
    </mc:Choice>
    <mc:Fallback xmlns="">
      <p:transition spd="slow">
        <p:fade/>
        <p:sndAc>
          <p:stSnd>
            <p:snd r:embed="rId3" name="bomb.wav"/>
          </p:stSnd>
        </p:sndAc>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EE2B1-9F9B-4250-A0D5-08DFBAA3F94B}"/>
              </a:ext>
            </a:extLst>
          </p:cNvPr>
          <p:cNvSpPr>
            <a:spLocks noGrp="1"/>
          </p:cNvSpPr>
          <p:nvPr>
            <p:ph type="title"/>
          </p:nvPr>
        </p:nvSpPr>
        <p:spPr>
          <a:xfrm>
            <a:off x="8114190" y="804519"/>
            <a:ext cx="2867488" cy="4315015"/>
          </a:xfrm>
        </p:spPr>
        <p:txBody>
          <a:bodyPr/>
          <a:lstStyle/>
          <a:p>
            <a:br>
              <a:rPr lang="en-US" dirty="0"/>
            </a:br>
            <a:br>
              <a:rPr lang="en-US" dirty="0"/>
            </a:br>
            <a:br>
              <a:rPr lang="en-US" dirty="0"/>
            </a:br>
            <a:br>
              <a:rPr lang="en-US" dirty="0"/>
            </a:br>
            <a:r>
              <a:rPr lang="en-US" dirty="0"/>
              <a:t>The Button </a:t>
            </a:r>
            <a:br>
              <a:rPr lang="en-US" dirty="0"/>
            </a:br>
            <a:r>
              <a:rPr lang="en-US" dirty="0"/>
              <a:t>Window of Application</a:t>
            </a:r>
            <a:endParaRPr lang="en-IN" dirty="0"/>
          </a:p>
        </p:txBody>
      </p:sp>
      <p:pic>
        <p:nvPicPr>
          <p:cNvPr id="5" name="Content Placeholder 4">
            <a:extLst>
              <a:ext uri="{FF2B5EF4-FFF2-40B4-BE49-F238E27FC236}">
                <a16:creationId xmlns:a16="http://schemas.microsoft.com/office/drawing/2014/main" id="{9AFCE45D-5AD7-42F0-9C83-8634A4D4DD2D}"/>
              </a:ext>
            </a:extLst>
          </p:cNvPr>
          <p:cNvPicPr>
            <a:picLocks noGrp="1" noChangeAspect="1"/>
          </p:cNvPicPr>
          <p:nvPr>
            <p:ph idx="1"/>
          </p:nvPr>
        </p:nvPicPr>
        <p:blipFill>
          <a:blip r:embed="rId3"/>
          <a:stretch>
            <a:fillRect/>
          </a:stretch>
        </p:blipFill>
        <p:spPr>
          <a:xfrm>
            <a:off x="0" y="221945"/>
            <a:ext cx="7624411" cy="4897589"/>
          </a:xfrm>
        </p:spPr>
      </p:pic>
    </p:spTree>
    <p:extLst>
      <p:ext uri="{BB962C8B-B14F-4D97-AF65-F5344CB8AC3E}">
        <p14:creationId xmlns:p14="http://schemas.microsoft.com/office/powerpoint/2010/main" val="2452201209"/>
      </p:ext>
    </p:extLst>
  </p:cSld>
  <p:clrMapOvr>
    <a:masterClrMapping/>
  </p:clrMapOvr>
  <mc:AlternateContent xmlns:mc="http://schemas.openxmlformats.org/markup-compatibility/2006" xmlns:p14="http://schemas.microsoft.com/office/powerpoint/2010/main">
    <mc:Choice Requires="p14">
      <p:transition spd="slow" p14:dur="3400">
        <p14:reveal/>
        <p:sndAc>
          <p:stSnd>
            <p:snd r:embed="rId2" name="bomb.wav"/>
          </p:stSnd>
        </p:sndAc>
      </p:transition>
    </mc:Choice>
    <mc:Fallback xmlns="">
      <p:transition spd="slow">
        <p:fade/>
        <p:sndAc>
          <p:stSnd>
            <p:snd r:embed="rId4" name="bomb.wav"/>
          </p:stSnd>
        </p:sndAc>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0FD06-3CBE-4BAA-9714-4AA32D970D00}"/>
              </a:ext>
            </a:extLst>
          </p:cNvPr>
          <p:cNvSpPr>
            <a:spLocks noGrp="1"/>
          </p:cNvSpPr>
          <p:nvPr>
            <p:ph type="title"/>
          </p:nvPr>
        </p:nvSpPr>
        <p:spPr>
          <a:xfrm>
            <a:off x="4509856" y="804519"/>
            <a:ext cx="2894121" cy="1049235"/>
          </a:xfrm>
        </p:spPr>
        <p:txBody>
          <a:bodyPr/>
          <a:lstStyle/>
          <a:p>
            <a:endParaRPr lang="en-IN" dirty="0"/>
          </a:p>
        </p:txBody>
      </p:sp>
      <p:sp>
        <p:nvSpPr>
          <p:cNvPr id="3" name="Content Placeholder 2">
            <a:extLst>
              <a:ext uri="{FF2B5EF4-FFF2-40B4-BE49-F238E27FC236}">
                <a16:creationId xmlns:a16="http://schemas.microsoft.com/office/drawing/2014/main" id="{F67647FB-E5CD-4876-B61C-EBF465D0A031}"/>
              </a:ext>
            </a:extLst>
          </p:cNvPr>
          <p:cNvSpPr>
            <a:spLocks noGrp="1"/>
          </p:cNvSpPr>
          <p:nvPr>
            <p:ph idx="1"/>
          </p:nvPr>
        </p:nvSpPr>
        <p:spPr>
          <a:xfrm flipH="1">
            <a:off x="8140823" y="2230520"/>
            <a:ext cx="4051176" cy="3450613"/>
          </a:xfrm>
        </p:spPr>
        <p:txBody>
          <a:bodyPr/>
          <a:lstStyle/>
          <a:p>
            <a:r>
              <a:rPr lang="en-US" sz="4800" dirty="0">
                <a:latin typeface="Times New Roman" panose="02020603050405020304" pitchFamily="18" charset="0"/>
                <a:cs typeface="Times New Roman" panose="02020603050405020304" pitchFamily="18" charset="0"/>
              </a:rPr>
              <a:t>Screen Shot of actual recognition</a:t>
            </a:r>
            <a:r>
              <a:rPr lang="en-US" dirty="0"/>
              <a:t>.</a:t>
            </a:r>
            <a:endParaRPr lang="en-IN" dirty="0"/>
          </a:p>
        </p:txBody>
      </p:sp>
      <p:pic>
        <p:nvPicPr>
          <p:cNvPr id="5" name="Picture 4">
            <a:extLst>
              <a:ext uri="{FF2B5EF4-FFF2-40B4-BE49-F238E27FC236}">
                <a16:creationId xmlns:a16="http://schemas.microsoft.com/office/drawing/2014/main" id="{103ABF35-5266-4F42-9822-70A5D3DDBED5}"/>
              </a:ext>
            </a:extLst>
          </p:cNvPr>
          <p:cNvPicPr>
            <a:picLocks noChangeAspect="1"/>
          </p:cNvPicPr>
          <p:nvPr/>
        </p:nvPicPr>
        <p:blipFill>
          <a:blip r:embed="rId3"/>
          <a:stretch>
            <a:fillRect/>
          </a:stretch>
        </p:blipFill>
        <p:spPr>
          <a:xfrm>
            <a:off x="0" y="0"/>
            <a:ext cx="7572375" cy="6076950"/>
          </a:xfrm>
          <a:prstGeom prst="rect">
            <a:avLst/>
          </a:prstGeom>
        </p:spPr>
      </p:pic>
    </p:spTree>
    <p:extLst>
      <p:ext uri="{BB962C8B-B14F-4D97-AF65-F5344CB8AC3E}">
        <p14:creationId xmlns:p14="http://schemas.microsoft.com/office/powerpoint/2010/main" val="2503494274"/>
      </p:ext>
    </p:extLst>
  </p:cSld>
  <p:clrMapOvr>
    <a:masterClrMapping/>
  </p:clrMapOvr>
  <mc:AlternateContent xmlns:mc="http://schemas.openxmlformats.org/markup-compatibility/2006" xmlns:p14="http://schemas.microsoft.com/office/powerpoint/2010/main">
    <mc:Choice Requires="p14">
      <p:transition spd="slow" p14:dur="3400">
        <p14:reveal/>
        <p:sndAc>
          <p:stSnd>
            <p:snd r:embed="rId2" name="bomb.wav"/>
          </p:stSnd>
        </p:sndAc>
      </p:transition>
    </mc:Choice>
    <mc:Fallback xmlns="">
      <p:transition spd="slow">
        <p:fade/>
        <p:sndAc>
          <p:stSnd>
            <p:snd r:embed="rId4" name="bomb.wav"/>
          </p:stSnd>
        </p:sndAc>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DB0A5-91CD-4E78-BB01-33D65C4E8B72}"/>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20EA96B5-25CC-4FF0-9DCE-EB0B2086DFEB}"/>
              </a:ext>
            </a:extLst>
          </p:cNvPr>
          <p:cNvSpPr>
            <a:spLocks noGrp="1"/>
          </p:cNvSpPr>
          <p:nvPr>
            <p:ph idx="1"/>
          </p:nvPr>
        </p:nvSpPr>
        <p:spPr/>
        <p:txBody>
          <a:bodyPr/>
          <a:lstStyle/>
          <a:p>
            <a:pPr marL="0" indent="0">
              <a:buNone/>
            </a:pPr>
            <a:r>
              <a:rPr lang="en-US" dirty="0"/>
              <a:t>Object detection is key ability required by most computer and robot vision systems.</a:t>
            </a:r>
          </a:p>
          <a:p>
            <a:pPr marL="0" indent="0">
              <a:buNone/>
            </a:pPr>
            <a:r>
              <a:rPr lang="en-US" dirty="0"/>
              <a:t>The latest research on this area has been making great progress in many directions .</a:t>
            </a:r>
          </a:p>
          <a:p>
            <a:pPr marL="0" indent="0">
              <a:buNone/>
            </a:pPr>
            <a:r>
              <a:rPr lang="en-US" dirty="0"/>
              <a:t>In the current manuscript ,we gave an overview of past research on object detection , outline the current main research directions , and discuss open problems and possible future directions.  </a:t>
            </a:r>
            <a:endParaRPr lang="en-IN" dirty="0"/>
          </a:p>
        </p:txBody>
      </p:sp>
    </p:spTree>
    <p:extLst>
      <p:ext uri="{BB962C8B-B14F-4D97-AF65-F5344CB8AC3E}">
        <p14:creationId xmlns:p14="http://schemas.microsoft.com/office/powerpoint/2010/main" val="1138276465"/>
      </p:ext>
    </p:extLst>
  </p:cSld>
  <p:clrMapOvr>
    <a:masterClrMapping/>
  </p:clrMapOvr>
  <mc:AlternateContent xmlns:mc="http://schemas.openxmlformats.org/markup-compatibility/2006" xmlns:p14="http://schemas.microsoft.com/office/powerpoint/2010/main">
    <mc:Choice Requires="p14">
      <p:transition spd="slow" p14:dur="3400">
        <p14:reveal/>
        <p:sndAc>
          <p:stSnd>
            <p:snd r:embed="rId2" name="bomb.wav"/>
          </p:stSnd>
        </p:sndAc>
      </p:transition>
    </mc:Choice>
    <mc:Fallback xmlns="">
      <p:transition spd="slow">
        <p:fade/>
        <p:sndAc>
          <p:stSnd>
            <p:snd r:embed="rId3" name="bomb.wav"/>
          </p:stSnd>
        </p:sndAc>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FB906-6D67-46A6-B34F-2C25EC891B07}"/>
              </a:ext>
            </a:extLst>
          </p:cNvPr>
          <p:cNvSpPr>
            <a:spLocks noGrp="1"/>
          </p:cNvSpPr>
          <p:nvPr>
            <p:ph type="title"/>
          </p:nvPr>
        </p:nvSpPr>
        <p:spPr>
          <a:xfrm>
            <a:off x="1451579" y="804519"/>
            <a:ext cx="9603275" cy="3723093"/>
          </a:xfrm>
        </p:spPr>
        <p:txBody>
          <a:bodyPr/>
          <a:lstStyle/>
          <a:p>
            <a:br>
              <a:rPr lang="en-IN" sz="3200" dirty="0"/>
            </a:br>
            <a:endParaRPr lang="en-IN" dirty="0"/>
          </a:p>
        </p:txBody>
      </p:sp>
      <p:sp>
        <p:nvSpPr>
          <p:cNvPr id="3" name="Content Placeholder 2">
            <a:extLst>
              <a:ext uri="{FF2B5EF4-FFF2-40B4-BE49-F238E27FC236}">
                <a16:creationId xmlns:a16="http://schemas.microsoft.com/office/drawing/2014/main" id="{8211A8DE-ECF4-456B-91A6-95F7FDEF9B35}"/>
              </a:ext>
            </a:extLst>
          </p:cNvPr>
          <p:cNvSpPr>
            <a:spLocks noGrp="1"/>
          </p:cNvSpPr>
          <p:nvPr>
            <p:ph idx="1"/>
          </p:nvPr>
        </p:nvSpPr>
        <p:spPr/>
        <p:txBody>
          <a:bodyPr>
            <a:normAutofit/>
          </a:bodyPr>
          <a:lstStyle/>
          <a:p>
            <a:pPr marL="0" indent="0" algn="ctr">
              <a:buNone/>
            </a:pPr>
            <a:r>
              <a:rPr lang="en-US" sz="9600" dirty="0"/>
              <a:t>THANK YOU!</a:t>
            </a:r>
            <a:endParaRPr lang="en-IN" sz="9600" dirty="0"/>
          </a:p>
          <a:p>
            <a:pPr marL="0" indent="0" algn="ctr">
              <a:buNone/>
            </a:pPr>
            <a:endParaRPr lang="en-IN" sz="9600" dirty="0"/>
          </a:p>
        </p:txBody>
      </p:sp>
    </p:spTree>
    <p:extLst>
      <p:ext uri="{BB962C8B-B14F-4D97-AF65-F5344CB8AC3E}">
        <p14:creationId xmlns:p14="http://schemas.microsoft.com/office/powerpoint/2010/main" val="1153452480"/>
      </p:ext>
    </p:extLst>
  </p:cSld>
  <p:clrMapOvr>
    <a:masterClrMapping/>
  </p:clrMapOvr>
  <mc:AlternateContent xmlns:mc="http://schemas.openxmlformats.org/markup-compatibility/2006" xmlns:p14="http://schemas.microsoft.com/office/powerpoint/2010/main">
    <mc:Choice Requires="p14">
      <p:transition spd="slow" p14:dur="3400">
        <p14:reveal/>
        <p:sndAc>
          <p:stSnd>
            <p:snd r:embed="rId2" name="bomb.wav"/>
          </p:stSnd>
        </p:sndAc>
      </p:transition>
    </mc:Choice>
    <mc:Fallback xmlns="">
      <p:transition spd="slow">
        <p:fade/>
        <p:sndAc>
          <p:stSnd>
            <p:snd r:embed="rId3" name="bomb.wav"/>
          </p:stSnd>
        </p:sndAc>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96C1A-8D2D-4285-BDE7-E95042CAC47D}"/>
              </a:ext>
            </a:extLst>
          </p:cNvPr>
          <p:cNvSpPr>
            <a:spLocks noGrp="1"/>
          </p:cNvSpPr>
          <p:nvPr>
            <p:ph type="title"/>
          </p:nvPr>
        </p:nvSpPr>
        <p:spPr>
          <a:xfrm>
            <a:off x="913795" y="609600"/>
            <a:ext cx="9197871" cy="1326321"/>
          </a:xfrm>
        </p:spPr>
        <p:txBody>
          <a:bodyPr>
            <a:normAutofit/>
          </a:bodyPr>
          <a:lstStyle/>
          <a:p>
            <a:r>
              <a:rPr lang="en-US" sz="4000" dirty="0"/>
              <a:t>AGENDA</a:t>
            </a:r>
            <a:endParaRPr lang="en-IN" sz="4000" dirty="0"/>
          </a:p>
        </p:txBody>
      </p:sp>
      <p:sp>
        <p:nvSpPr>
          <p:cNvPr id="3" name="Content Placeholder 2">
            <a:extLst>
              <a:ext uri="{FF2B5EF4-FFF2-40B4-BE49-F238E27FC236}">
                <a16:creationId xmlns:a16="http://schemas.microsoft.com/office/drawing/2014/main" id="{446DAD0A-3324-460C-BD1E-94483EFBDD88}"/>
              </a:ext>
            </a:extLst>
          </p:cNvPr>
          <p:cNvSpPr>
            <a:spLocks noGrp="1"/>
          </p:cNvSpPr>
          <p:nvPr>
            <p:ph idx="1"/>
          </p:nvPr>
        </p:nvSpPr>
        <p:spPr/>
        <p:txBody>
          <a:bodyPr/>
          <a:lstStyle/>
          <a:p>
            <a:r>
              <a:rPr lang="en-US" dirty="0"/>
              <a:t>INTRODUCTION</a:t>
            </a:r>
          </a:p>
          <a:p>
            <a:r>
              <a:rPr lang="en-US" dirty="0"/>
              <a:t>OVERVIEW</a:t>
            </a:r>
          </a:p>
          <a:p>
            <a:r>
              <a:rPr lang="en-US" dirty="0"/>
              <a:t>FEATURES</a:t>
            </a:r>
          </a:p>
          <a:p>
            <a:r>
              <a:rPr lang="en-US" dirty="0"/>
              <a:t>HOW IT WORKS</a:t>
            </a:r>
          </a:p>
          <a:p>
            <a:r>
              <a:rPr lang="en-US" dirty="0"/>
              <a:t>ADVANTAGES </a:t>
            </a:r>
          </a:p>
          <a:p>
            <a:r>
              <a:rPr lang="en-US" dirty="0"/>
              <a:t>CONCLUSION</a:t>
            </a:r>
            <a:endParaRPr lang="en-IN" dirty="0"/>
          </a:p>
        </p:txBody>
      </p:sp>
    </p:spTree>
    <p:extLst>
      <p:ext uri="{BB962C8B-B14F-4D97-AF65-F5344CB8AC3E}">
        <p14:creationId xmlns:p14="http://schemas.microsoft.com/office/powerpoint/2010/main" val="2897086954"/>
      </p:ext>
    </p:extLst>
  </p:cSld>
  <p:clrMapOvr>
    <a:masterClrMapping/>
  </p:clrMapOvr>
  <mc:AlternateContent xmlns:mc="http://schemas.openxmlformats.org/markup-compatibility/2006" xmlns:p14="http://schemas.microsoft.com/office/powerpoint/2010/main">
    <mc:Choice Requires="p14">
      <p:transition spd="slow" p14:dur="3400">
        <p14:reveal/>
        <p:sndAc>
          <p:stSnd>
            <p:snd r:embed="rId2" name="bomb.wav"/>
          </p:stSnd>
        </p:sndAc>
      </p:transition>
    </mc:Choice>
    <mc:Fallback xmlns="">
      <p:transition spd="slow">
        <p:fade/>
        <p:sndAc>
          <p:stSnd>
            <p:snd r:embed="rId3" name="bomb.wav"/>
          </p:stSnd>
        </p:sndAc>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1853A-B2B9-4828-93CF-5DF5EC6AE7A3}"/>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1ACC1AE2-E12A-4B9D-BBEC-A5252F5C6A4D}"/>
              </a:ext>
            </a:extLst>
          </p:cNvPr>
          <p:cNvSpPr>
            <a:spLocks noGrp="1"/>
          </p:cNvSpPr>
          <p:nvPr>
            <p:ph idx="1"/>
          </p:nvPr>
        </p:nvSpPr>
        <p:spPr/>
        <p:txBody>
          <a:bodyPr/>
          <a:lstStyle/>
          <a:p>
            <a:r>
              <a:rPr lang="en-US" sz="1800" dirty="0">
                <a:effectLst/>
                <a:latin typeface="Times New Roman" panose="02020603050405020304" pitchFamily="18" charset="0"/>
                <a:ea typeface="Times New Roman" panose="02020603050405020304" pitchFamily="18" charset="0"/>
              </a:rPr>
              <a:t>Object detection is one of the most basic and central task in computer vision. Its task is to find all the interested objects in the image, and determine the category and location of the objects.</a:t>
            </a:r>
            <a:r>
              <a:rPr lang="en-US" dirty="0"/>
              <a:t>.</a:t>
            </a:r>
          </a:p>
          <a:p>
            <a:r>
              <a:rPr lang="en-US" sz="1800" dirty="0">
                <a:effectLst/>
                <a:latin typeface="Times New Roman" panose="02020603050405020304" pitchFamily="18" charset="0"/>
                <a:ea typeface="Times New Roman" panose="02020603050405020304" pitchFamily="18" charset="0"/>
              </a:rPr>
              <a:t>Object detection is widely used and has strong practical value and research prospects.</a:t>
            </a:r>
            <a:r>
              <a:rPr lang="en-US" sz="1800" dirty="0">
                <a:solidFill>
                  <a:srgbClr val="202124"/>
                </a:solidFill>
                <a:effectLst/>
                <a:latin typeface="Times New Roman" panose="02020603050405020304" pitchFamily="18" charset="0"/>
                <a:ea typeface="Times New Roman" panose="02020603050405020304" pitchFamily="18" charset="0"/>
              </a:rPr>
              <a:t> </a:t>
            </a:r>
          </a:p>
          <a:p>
            <a:r>
              <a:rPr lang="en-US" sz="1800" dirty="0">
                <a:solidFill>
                  <a:srgbClr val="202124"/>
                </a:solidFill>
                <a:effectLst/>
                <a:latin typeface="Times New Roman" panose="02020603050405020304" pitchFamily="18" charset="0"/>
                <a:ea typeface="Times New Roman" panose="02020603050405020304" pitchFamily="18" charset="0"/>
              </a:rPr>
              <a:t>The main purpose of object detection is </a:t>
            </a:r>
            <a:r>
              <a:rPr lang="en-US" sz="1800" b="1" dirty="0">
                <a:solidFill>
                  <a:srgbClr val="202124"/>
                </a:solidFill>
                <a:effectLst/>
                <a:latin typeface="Times New Roman" panose="02020603050405020304" pitchFamily="18" charset="0"/>
                <a:ea typeface="Times New Roman" panose="02020603050405020304" pitchFamily="18" charset="0"/>
              </a:rPr>
              <a:t>to identify and locate one or more effective targets from still image or video data</a:t>
            </a:r>
            <a:r>
              <a:rPr lang="en-US" sz="1800" dirty="0">
                <a:solidFill>
                  <a:srgbClr val="202124"/>
                </a:solidFill>
                <a:effectLst/>
                <a:latin typeface="Times New Roman" panose="02020603050405020304" pitchFamily="18" charset="0"/>
                <a:ea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529591619"/>
      </p:ext>
    </p:extLst>
  </p:cSld>
  <p:clrMapOvr>
    <a:masterClrMapping/>
  </p:clrMapOvr>
  <mc:AlternateContent xmlns:mc="http://schemas.openxmlformats.org/markup-compatibility/2006" xmlns:p14="http://schemas.microsoft.com/office/powerpoint/2010/main">
    <mc:Choice Requires="p14">
      <p:transition spd="slow" p14:dur="3400">
        <p14:reveal/>
        <p:sndAc>
          <p:stSnd>
            <p:snd r:embed="rId2" name="bomb.wav"/>
          </p:stSnd>
        </p:sndAc>
      </p:transition>
    </mc:Choice>
    <mc:Fallback xmlns="">
      <p:transition spd="slow">
        <p:fade/>
        <p:sndAc>
          <p:stSnd>
            <p:snd r:embed="rId3" name="bomb.wav"/>
          </p:stSnd>
        </p:sndAc>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F58DE-663D-4208-836B-FD25656740BA}"/>
              </a:ext>
            </a:extLst>
          </p:cNvPr>
          <p:cNvSpPr>
            <a:spLocks noGrp="1"/>
          </p:cNvSpPr>
          <p:nvPr>
            <p:ph type="title"/>
          </p:nvPr>
        </p:nvSpPr>
        <p:spPr>
          <a:xfrm>
            <a:off x="2644642" y="1125361"/>
            <a:ext cx="6964580" cy="1049235"/>
          </a:xfrm>
        </p:spPr>
        <p:txBody>
          <a:bodyPr/>
          <a:lstStyle/>
          <a:p>
            <a:endParaRPr lang="en-IN" dirty="0"/>
          </a:p>
        </p:txBody>
      </p:sp>
      <p:pic>
        <p:nvPicPr>
          <p:cNvPr id="5" name="Content Placeholder 4">
            <a:extLst>
              <a:ext uri="{FF2B5EF4-FFF2-40B4-BE49-F238E27FC236}">
                <a16:creationId xmlns:a16="http://schemas.microsoft.com/office/drawing/2014/main" id="{999C91FB-FDFA-47AB-A94A-F7EA41AA8567}"/>
              </a:ext>
            </a:extLst>
          </p:cNvPr>
          <p:cNvPicPr>
            <a:picLocks noGrp="1" noChangeAspect="1"/>
          </p:cNvPicPr>
          <p:nvPr>
            <p:ph idx="1"/>
          </p:nvPr>
        </p:nvPicPr>
        <p:blipFill>
          <a:blip r:embed="rId3"/>
          <a:stretch>
            <a:fillRect/>
          </a:stretch>
        </p:blipFill>
        <p:spPr>
          <a:xfrm>
            <a:off x="2213811" y="705853"/>
            <a:ext cx="6817894" cy="4621003"/>
          </a:xfrm>
        </p:spPr>
      </p:pic>
    </p:spTree>
    <p:extLst>
      <p:ext uri="{BB962C8B-B14F-4D97-AF65-F5344CB8AC3E}">
        <p14:creationId xmlns:p14="http://schemas.microsoft.com/office/powerpoint/2010/main" val="824130654"/>
      </p:ext>
    </p:extLst>
  </p:cSld>
  <p:clrMapOvr>
    <a:masterClrMapping/>
  </p:clrMapOvr>
  <mc:AlternateContent xmlns:mc="http://schemas.openxmlformats.org/markup-compatibility/2006" xmlns:p14="http://schemas.microsoft.com/office/powerpoint/2010/main">
    <mc:Choice Requires="p14">
      <p:transition spd="slow" p14:dur="3400">
        <p14:reveal/>
        <p:sndAc>
          <p:stSnd>
            <p:snd r:embed="rId2" name="bomb.wav"/>
          </p:stSnd>
        </p:sndAc>
      </p:transition>
    </mc:Choice>
    <mc:Fallback xmlns="">
      <p:transition spd="slow">
        <p:fade/>
        <p:sndAc>
          <p:stSnd>
            <p:snd r:embed="rId4" name="bomb.wav"/>
          </p:stSnd>
        </p:sndAc>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28439-1470-4E62-90B0-0A7D292D18A7}"/>
              </a:ext>
            </a:extLst>
          </p:cNvPr>
          <p:cNvSpPr>
            <a:spLocks noGrp="1"/>
          </p:cNvSpPr>
          <p:nvPr>
            <p:ph type="title"/>
          </p:nvPr>
        </p:nvSpPr>
        <p:spPr/>
        <p:txBody>
          <a:bodyPr/>
          <a:lstStyle/>
          <a:p>
            <a:r>
              <a:rPr lang="en-US" dirty="0"/>
              <a:t>OVERVIEW</a:t>
            </a:r>
            <a:endParaRPr lang="en-IN" dirty="0"/>
          </a:p>
        </p:txBody>
      </p:sp>
      <p:sp>
        <p:nvSpPr>
          <p:cNvPr id="3" name="Content Placeholder 2">
            <a:extLst>
              <a:ext uri="{FF2B5EF4-FFF2-40B4-BE49-F238E27FC236}">
                <a16:creationId xmlns:a16="http://schemas.microsoft.com/office/drawing/2014/main" id="{85D45136-6E49-45CF-800D-9D36276E88A1}"/>
              </a:ext>
            </a:extLst>
          </p:cNvPr>
          <p:cNvSpPr>
            <a:spLocks noGrp="1"/>
          </p:cNvSpPr>
          <p:nvPr>
            <p:ph idx="1"/>
          </p:nvPr>
        </p:nvSpPr>
        <p:spPr/>
        <p:txBody>
          <a:bodyPr>
            <a:normAutofit/>
          </a:bodyPr>
          <a:lstStyle/>
          <a:p>
            <a:r>
              <a:rPr lang="en-US" sz="2400" dirty="0">
                <a:solidFill>
                  <a:srgbClr val="202124"/>
                </a:solidFill>
                <a:effectLst/>
                <a:latin typeface="+mj-lt"/>
                <a:ea typeface="Times New Roman" panose="02020603050405020304" pitchFamily="18" charset="0"/>
              </a:rPr>
              <a:t>It comprehensively includes a variety of important techniques, such as image processing, pattern recognition, artificial intelligence and machine learning. </a:t>
            </a:r>
          </a:p>
          <a:p>
            <a:r>
              <a:rPr lang="en-US" sz="2400" dirty="0">
                <a:effectLst/>
                <a:latin typeface="+mj-lt"/>
                <a:ea typeface="Times New Roman" panose="02020603050405020304" pitchFamily="18" charset="0"/>
              </a:rPr>
              <a:t>Image recognition assigns a label to an image.</a:t>
            </a:r>
            <a:endParaRPr lang="en-IN" sz="2400" dirty="0">
              <a:effectLst/>
              <a:latin typeface="+mj-lt"/>
              <a:ea typeface="Times New Roman" panose="02020603050405020304" pitchFamily="18" charset="0"/>
            </a:endParaRPr>
          </a:p>
          <a:p>
            <a:pPr marR="635" algn="just">
              <a:lnSpc>
                <a:spcPct val="150000"/>
              </a:lnSpc>
            </a:pPr>
            <a:r>
              <a:rPr lang="en-US" sz="2400" dirty="0">
                <a:latin typeface="+mj-lt"/>
                <a:ea typeface="Times New Roman" panose="02020603050405020304" pitchFamily="18" charset="0"/>
              </a:rPr>
              <a:t>O</a:t>
            </a:r>
            <a:r>
              <a:rPr lang="en-US" sz="2400" dirty="0">
                <a:effectLst/>
                <a:latin typeface="+mj-lt"/>
                <a:ea typeface="Times New Roman" panose="02020603050405020304" pitchFamily="18" charset="0"/>
              </a:rPr>
              <a:t>bject detection draws bounding boxes around these detected objects</a:t>
            </a:r>
            <a:endParaRPr lang="en-IN" sz="2400" dirty="0">
              <a:effectLst/>
              <a:latin typeface="+mj-lt"/>
              <a:ea typeface="Times New Roman" panose="02020603050405020304" pitchFamily="18" charset="0"/>
            </a:endParaRPr>
          </a:p>
        </p:txBody>
      </p:sp>
    </p:spTree>
    <p:extLst>
      <p:ext uri="{BB962C8B-B14F-4D97-AF65-F5344CB8AC3E}">
        <p14:creationId xmlns:p14="http://schemas.microsoft.com/office/powerpoint/2010/main" val="4150488129"/>
      </p:ext>
    </p:extLst>
  </p:cSld>
  <p:clrMapOvr>
    <a:masterClrMapping/>
  </p:clrMapOvr>
  <mc:AlternateContent xmlns:mc="http://schemas.openxmlformats.org/markup-compatibility/2006" xmlns:p14="http://schemas.microsoft.com/office/powerpoint/2010/main">
    <mc:Choice Requires="p14">
      <p:transition spd="slow" p14:dur="3400">
        <p14:reveal/>
        <p:sndAc>
          <p:stSnd>
            <p:snd r:embed="rId2" name="bomb.wav"/>
          </p:stSnd>
        </p:sndAc>
      </p:transition>
    </mc:Choice>
    <mc:Fallback xmlns="">
      <p:transition spd="slow">
        <p:fade/>
        <p:sndAc>
          <p:stSnd>
            <p:snd r:embed="rId3" name="bomb.wav"/>
          </p:stSnd>
        </p:sndAc>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C0576-E5AC-4CC4-B79C-55B6730CB5AD}"/>
              </a:ext>
            </a:extLst>
          </p:cNvPr>
          <p:cNvSpPr>
            <a:spLocks noGrp="1"/>
          </p:cNvSpPr>
          <p:nvPr>
            <p:ph type="title"/>
          </p:nvPr>
        </p:nvSpPr>
        <p:spPr/>
        <p:txBody>
          <a:bodyPr/>
          <a:lstStyle/>
          <a:p>
            <a:r>
              <a:rPr lang="en-US" dirty="0"/>
              <a:t>FEATURES</a:t>
            </a:r>
            <a:endParaRPr lang="en-IN" dirty="0"/>
          </a:p>
        </p:txBody>
      </p:sp>
      <p:sp>
        <p:nvSpPr>
          <p:cNvPr id="3" name="Content Placeholder 2">
            <a:extLst>
              <a:ext uri="{FF2B5EF4-FFF2-40B4-BE49-F238E27FC236}">
                <a16:creationId xmlns:a16="http://schemas.microsoft.com/office/drawing/2014/main" id="{564BC88E-9B41-4451-8C1F-E7C38BF6EA66}"/>
              </a:ext>
            </a:extLst>
          </p:cNvPr>
          <p:cNvSpPr>
            <a:spLocks noGrp="1"/>
          </p:cNvSpPr>
          <p:nvPr>
            <p:ph idx="1"/>
          </p:nvPr>
        </p:nvSpPr>
        <p:spPr/>
        <p:txBody>
          <a:bodyPr/>
          <a:lstStyle/>
          <a:p>
            <a:r>
              <a:rPr lang="en-US" dirty="0"/>
              <a:t>It allows us to locate where said objects are in a given scene.</a:t>
            </a:r>
          </a:p>
          <a:p>
            <a:r>
              <a:rPr lang="en-US" dirty="0"/>
              <a:t>It helps in image processing .</a:t>
            </a:r>
          </a:p>
          <a:p>
            <a:r>
              <a:rPr lang="en-US" dirty="0"/>
              <a:t>It recognizes the pattern .</a:t>
            </a:r>
          </a:p>
          <a:p>
            <a:r>
              <a:rPr lang="en-US" dirty="0"/>
              <a:t>Locate the presence of objects with a bounding box and types or classes of the located objects in an image .</a:t>
            </a:r>
          </a:p>
          <a:p>
            <a:endParaRPr lang="en-US" dirty="0"/>
          </a:p>
          <a:p>
            <a:endParaRPr lang="en-IN" dirty="0"/>
          </a:p>
        </p:txBody>
      </p:sp>
    </p:spTree>
    <p:extLst>
      <p:ext uri="{BB962C8B-B14F-4D97-AF65-F5344CB8AC3E}">
        <p14:creationId xmlns:p14="http://schemas.microsoft.com/office/powerpoint/2010/main" val="1305716988"/>
      </p:ext>
    </p:extLst>
  </p:cSld>
  <p:clrMapOvr>
    <a:masterClrMapping/>
  </p:clrMapOvr>
  <mc:AlternateContent xmlns:mc="http://schemas.openxmlformats.org/markup-compatibility/2006" xmlns:p14="http://schemas.microsoft.com/office/powerpoint/2010/main">
    <mc:Choice Requires="p14">
      <p:transition spd="slow" p14:dur="3400">
        <p14:reveal/>
        <p:sndAc>
          <p:stSnd>
            <p:snd r:embed="rId2" name="bomb.wav"/>
          </p:stSnd>
        </p:sndAc>
      </p:transition>
    </mc:Choice>
    <mc:Fallback xmlns="">
      <p:transition spd="slow">
        <p:fade/>
        <p:sndAc>
          <p:stSnd>
            <p:snd r:embed="rId3" name="bomb.wav"/>
          </p:stSnd>
        </p:sndAc>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01C0A-3BC8-4A21-8BB0-8766C2FFDBB8}"/>
              </a:ext>
            </a:extLst>
          </p:cNvPr>
          <p:cNvSpPr>
            <a:spLocks noGrp="1"/>
          </p:cNvSpPr>
          <p:nvPr>
            <p:ph type="title"/>
          </p:nvPr>
        </p:nvSpPr>
        <p:spPr/>
        <p:txBody>
          <a:bodyPr/>
          <a:lstStyle/>
          <a:p>
            <a:r>
              <a:rPr lang="en-US" dirty="0"/>
              <a:t>HOW IT WORKS</a:t>
            </a:r>
            <a:endParaRPr lang="en-IN" dirty="0"/>
          </a:p>
        </p:txBody>
      </p:sp>
      <p:sp>
        <p:nvSpPr>
          <p:cNvPr id="3" name="Content Placeholder 2">
            <a:extLst>
              <a:ext uri="{FF2B5EF4-FFF2-40B4-BE49-F238E27FC236}">
                <a16:creationId xmlns:a16="http://schemas.microsoft.com/office/drawing/2014/main" id="{374E990D-95BF-4574-A2EB-C1D60D977FB8}"/>
              </a:ext>
            </a:extLst>
          </p:cNvPr>
          <p:cNvSpPr>
            <a:spLocks noGrp="1"/>
          </p:cNvSpPr>
          <p:nvPr>
            <p:ph idx="1"/>
          </p:nvPr>
        </p:nvSpPr>
        <p:spPr/>
        <p:txBody>
          <a:bodyPr/>
          <a:lstStyle/>
          <a:p>
            <a:pPr marL="0" indent="0">
              <a:buNone/>
            </a:pPr>
            <a:r>
              <a:rPr lang="en-US" dirty="0"/>
              <a:t>The object detection models typically have two parts.</a:t>
            </a:r>
          </a:p>
          <a:p>
            <a:pPr marL="0" indent="0">
              <a:buNone/>
            </a:pPr>
            <a:r>
              <a:rPr lang="en-US" dirty="0"/>
              <a:t>An encoder tales an image as input and runs it through a series of blocks and layers that learn to extract statistical features used to locate and label objects .</a:t>
            </a:r>
          </a:p>
          <a:p>
            <a:pPr marL="0" indent="0">
              <a:buNone/>
            </a:pPr>
            <a:r>
              <a:rPr lang="en-US" dirty="0"/>
              <a:t>Outputs from the encoder are then passed to a decoder , which predicts bounding </a:t>
            </a:r>
          </a:p>
          <a:p>
            <a:pPr marL="0" indent="0">
              <a:buNone/>
            </a:pPr>
            <a:r>
              <a:rPr lang="en-US" dirty="0"/>
              <a:t>Boxes and labels for each object.</a:t>
            </a:r>
          </a:p>
          <a:p>
            <a:pPr marL="0" indent="0">
              <a:buNone/>
            </a:pPr>
            <a:endParaRPr lang="en-IN" dirty="0"/>
          </a:p>
        </p:txBody>
      </p:sp>
    </p:spTree>
    <p:extLst>
      <p:ext uri="{BB962C8B-B14F-4D97-AF65-F5344CB8AC3E}">
        <p14:creationId xmlns:p14="http://schemas.microsoft.com/office/powerpoint/2010/main" val="1299724870"/>
      </p:ext>
    </p:extLst>
  </p:cSld>
  <p:clrMapOvr>
    <a:masterClrMapping/>
  </p:clrMapOvr>
  <mc:AlternateContent xmlns:mc="http://schemas.openxmlformats.org/markup-compatibility/2006" xmlns:p14="http://schemas.microsoft.com/office/powerpoint/2010/main">
    <mc:Choice Requires="p14">
      <p:transition spd="slow" p14:dur="3400">
        <p14:reveal/>
        <p:sndAc>
          <p:stSnd>
            <p:snd r:embed="rId2" name="bomb.wav"/>
          </p:stSnd>
        </p:sndAc>
      </p:transition>
    </mc:Choice>
    <mc:Fallback xmlns="">
      <p:transition spd="slow">
        <p:fade/>
        <p:sndAc>
          <p:stSnd>
            <p:snd r:embed="rId3" name="bomb.wav"/>
          </p:stSnd>
        </p:sndAc>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8EB66-FD9C-4FC6-84BD-EE25A99C35A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EA98598-C852-42C0-8056-7B454239A86F}"/>
              </a:ext>
            </a:extLst>
          </p:cNvPr>
          <p:cNvSpPr>
            <a:spLocks noGrp="1"/>
          </p:cNvSpPr>
          <p:nvPr>
            <p:ph idx="1"/>
          </p:nvPr>
        </p:nvSpPr>
        <p:spPr/>
        <p:txBody>
          <a:bodyPr/>
          <a:lstStyle/>
          <a:p>
            <a:endParaRPr lang="en-IN" dirty="0"/>
          </a:p>
        </p:txBody>
      </p:sp>
      <p:pic>
        <p:nvPicPr>
          <p:cNvPr id="1026" name="Picture 2" descr="Object Detection vs. Image Recognition">
            <a:extLst>
              <a:ext uri="{FF2B5EF4-FFF2-40B4-BE49-F238E27FC236}">
                <a16:creationId xmlns:a16="http://schemas.microsoft.com/office/drawing/2014/main" id="{7EF76CA2-2D94-4343-9836-A9F9FD174F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1579" y="804519"/>
            <a:ext cx="9603275" cy="5098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0547126"/>
      </p:ext>
    </p:extLst>
  </p:cSld>
  <p:clrMapOvr>
    <a:masterClrMapping/>
  </p:clrMapOvr>
  <mc:AlternateContent xmlns:mc="http://schemas.openxmlformats.org/markup-compatibility/2006" xmlns:p14="http://schemas.microsoft.com/office/powerpoint/2010/main">
    <mc:Choice Requires="p14">
      <p:transition spd="slow" p14:dur="3400">
        <p14:reveal/>
        <p:sndAc>
          <p:stSnd>
            <p:snd r:embed="rId2" name="bomb.wav"/>
          </p:stSnd>
        </p:sndAc>
      </p:transition>
    </mc:Choice>
    <mc:Fallback xmlns="">
      <p:transition spd="slow">
        <p:fade/>
        <p:sndAc>
          <p:stSnd>
            <p:snd r:embed="rId4" name="bomb.wav"/>
          </p:stSnd>
        </p:sndAc>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09FEF-666C-410C-9107-C8D77E7E0C56}"/>
              </a:ext>
            </a:extLst>
          </p:cNvPr>
          <p:cNvSpPr>
            <a:spLocks noGrp="1"/>
          </p:cNvSpPr>
          <p:nvPr>
            <p:ph type="title"/>
          </p:nvPr>
        </p:nvSpPr>
        <p:spPr/>
        <p:txBody>
          <a:bodyPr/>
          <a:lstStyle/>
          <a:p>
            <a:r>
              <a:rPr lang="en-US" dirty="0"/>
              <a:t>ADVANTAGES</a:t>
            </a:r>
            <a:endParaRPr lang="en-IN" dirty="0"/>
          </a:p>
        </p:txBody>
      </p:sp>
      <p:sp>
        <p:nvSpPr>
          <p:cNvPr id="3" name="Content Placeholder 2">
            <a:extLst>
              <a:ext uri="{FF2B5EF4-FFF2-40B4-BE49-F238E27FC236}">
                <a16:creationId xmlns:a16="http://schemas.microsoft.com/office/drawing/2014/main" id="{DFA715E8-0F0F-4AFC-986B-28787D76CFE4}"/>
              </a:ext>
            </a:extLst>
          </p:cNvPr>
          <p:cNvSpPr>
            <a:spLocks noGrp="1"/>
          </p:cNvSpPr>
          <p:nvPr>
            <p:ph idx="1"/>
          </p:nvPr>
        </p:nvSpPr>
        <p:spPr/>
        <p:txBody>
          <a:bodyPr/>
          <a:lstStyle/>
          <a:p>
            <a:r>
              <a:rPr lang="en-US" dirty="0"/>
              <a:t>Easy to use</a:t>
            </a:r>
          </a:p>
          <a:p>
            <a:r>
              <a:rPr lang="en-US" dirty="0"/>
              <a:t>Image Recognition.</a:t>
            </a:r>
          </a:p>
          <a:p>
            <a:r>
              <a:rPr lang="en-US" dirty="0"/>
              <a:t>Image Segmentation.</a:t>
            </a:r>
          </a:p>
          <a:p>
            <a:r>
              <a:rPr lang="en-US" dirty="0"/>
              <a:t>Easy operations for the operator of the system.</a:t>
            </a:r>
          </a:p>
          <a:p>
            <a:r>
              <a:rPr lang="en-US" dirty="0"/>
              <a:t>Helps in understanding and analyze scenes in images.</a:t>
            </a:r>
          </a:p>
          <a:p>
            <a:r>
              <a:rPr lang="en-US" dirty="0"/>
              <a:t>No paperwork required.</a:t>
            </a:r>
            <a:endParaRPr lang="en-IN" dirty="0"/>
          </a:p>
        </p:txBody>
      </p:sp>
    </p:spTree>
    <p:extLst>
      <p:ext uri="{BB962C8B-B14F-4D97-AF65-F5344CB8AC3E}">
        <p14:creationId xmlns:p14="http://schemas.microsoft.com/office/powerpoint/2010/main" val="4048084346"/>
      </p:ext>
    </p:extLst>
  </p:cSld>
  <p:clrMapOvr>
    <a:masterClrMapping/>
  </p:clrMapOvr>
  <mc:AlternateContent xmlns:mc="http://schemas.openxmlformats.org/markup-compatibility/2006" xmlns:p14="http://schemas.microsoft.com/office/powerpoint/2010/main">
    <mc:Choice Requires="p14">
      <p:transition spd="slow" p14:dur="3400">
        <p14:reveal/>
        <p:sndAc>
          <p:stSnd>
            <p:snd r:embed="rId2" name="bomb.wav"/>
          </p:stSnd>
        </p:sndAc>
      </p:transition>
    </mc:Choice>
    <mc:Fallback xmlns="">
      <p:transition spd="slow">
        <p:fade/>
        <p:sndAc>
          <p:stSnd>
            <p:snd r:embed="rId3" name="bomb.wav"/>
          </p:stSnd>
        </p:sndAc>
      </p:transition>
    </mc:Fallback>
  </mc:AlternateContent>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218</TotalTime>
  <Words>385</Words>
  <Application>Microsoft Office PowerPoint</Application>
  <PresentationFormat>Widescreen</PresentationFormat>
  <Paragraphs>45</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Gill Sans MT</vt:lpstr>
      <vt:lpstr>Times New Roman</vt:lpstr>
      <vt:lpstr>Gallery</vt:lpstr>
      <vt:lpstr> webcam controlling and object   detection</vt:lpstr>
      <vt:lpstr>AGENDA</vt:lpstr>
      <vt:lpstr>INTRODUCTION</vt:lpstr>
      <vt:lpstr>PowerPoint Presentation</vt:lpstr>
      <vt:lpstr>OVERVIEW</vt:lpstr>
      <vt:lpstr>FEATURES</vt:lpstr>
      <vt:lpstr>HOW IT WORKS</vt:lpstr>
      <vt:lpstr>PowerPoint Presentation</vt:lpstr>
      <vt:lpstr>ADVANTAGES</vt:lpstr>
      <vt:lpstr>    The Button  Window of Application</vt:lpstr>
      <vt:lpstr>PowerPoint Presentation</vt:lpstr>
      <vt:lpstr>CONCLUSION</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J.A.R.V.I.S just A Rather very Intelligent system</dc:title>
  <dc:creator>shweta pandey</dc:creator>
  <cp:lastModifiedBy>Simran Rai</cp:lastModifiedBy>
  <cp:revision>36</cp:revision>
  <dcterms:created xsi:type="dcterms:W3CDTF">2021-10-26T17:10:17Z</dcterms:created>
  <dcterms:modified xsi:type="dcterms:W3CDTF">2021-12-18T16:31:03Z</dcterms:modified>
</cp:coreProperties>
</file>