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6" r:id="rId10"/>
    <p:sldId id="269" r:id="rId11"/>
    <p:sldId id="268"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63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42D7022-50F4-4970-9401-F6F9B12548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8D847C-C19A-436C-A6E0-F012ADE45106}" type="datetimeFigureOut">
              <a:rPr lang="en-IN" smtClean="0"/>
              <a:pPr/>
              <a:t>24-08-2019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E42D7022-50F4-4970-9401-F6F9B1254818}"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8D847C-C19A-436C-A6E0-F012ADE45106}" type="datetimeFigureOut">
              <a:rPr lang="en-IN" smtClean="0"/>
              <a:pPr/>
              <a:t>24-08-2019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2D7022-50F4-4970-9401-F6F9B1254818}"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inemas_in_Delh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CA4AC-DB9A-4AF0-AF89-ABD777F2469B}"/>
              </a:ext>
            </a:extLst>
          </p:cNvPr>
          <p:cNvSpPr>
            <a:spLocks noGrp="1"/>
          </p:cNvSpPr>
          <p:nvPr>
            <p:ph type="ctrTitle"/>
          </p:nvPr>
        </p:nvSpPr>
        <p:spPr>
          <a:xfrm>
            <a:off x="2014330" y="802298"/>
            <a:ext cx="9040523" cy="2541431"/>
          </a:xfrm>
        </p:spPr>
        <p:txBody>
          <a:bodyPr>
            <a:normAutofit fontScale="90000"/>
          </a:bodyPr>
          <a:lstStyle/>
          <a:p>
            <a:r>
              <a:rPr lang="en-IN" sz="4800" dirty="0" smtClean="0">
                <a:latin typeface="Algerian" panose="04020705040A02060702" pitchFamily="82" charset="0"/>
                <a:cs typeface="Times New Roman" panose="02020603050405020304" pitchFamily="18" charset="0"/>
              </a:rPr>
              <a:t>Predicting the </a:t>
            </a:r>
            <a:r>
              <a:rPr lang="en-IN" sz="4800" dirty="0">
                <a:latin typeface="Algerian" panose="04020705040A02060702" pitchFamily="82" charset="0"/>
                <a:cs typeface="Times New Roman" panose="02020603050405020304" pitchFamily="18" charset="0"/>
              </a:rPr>
              <a:t>right place </a:t>
            </a:r>
            <a:r>
              <a:rPr lang="en-IN" sz="4800" dirty="0" smtClean="0">
                <a:latin typeface="Algerian" panose="04020705040A02060702" pitchFamily="82" charset="0"/>
                <a:cs typeface="Times New Roman" panose="02020603050405020304" pitchFamily="18" charset="0"/>
              </a:rPr>
              <a:t>to build a cinema in new </a:t>
            </a:r>
            <a:r>
              <a:rPr lang="en-IN" sz="4800" dirty="0" err="1" smtClean="0">
                <a:latin typeface="Algerian" panose="04020705040A02060702" pitchFamily="82" charset="0"/>
                <a:cs typeface="Times New Roman" panose="02020603050405020304" pitchFamily="18" charset="0"/>
              </a:rPr>
              <a:t>delhi</a:t>
            </a:r>
            <a:r>
              <a:rPr lang="en-IN" sz="4800" dirty="0" smtClean="0">
                <a:latin typeface="Algerian" panose="04020705040A02060702" pitchFamily="82" charset="0"/>
                <a:cs typeface="Times New Roman" panose="02020603050405020304" pitchFamily="18" charset="0"/>
              </a:rPr>
              <a:t> according to feasibility  </a:t>
            </a:r>
            <a:endParaRPr lang="en-IN" sz="4800" dirty="0">
              <a:latin typeface="Algerian" panose="04020705040A02060702" pitchFamily="82" charset="0"/>
              <a:cs typeface="Times New Roman" panose="02020603050405020304" pitchFamily="18" charset="0"/>
            </a:endParaRPr>
          </a:p>
        </p:txBody>
      </p:sp>
      <p:sp>
        <p:nvSpPr>
          <p:cNvPr id="4" name="Subtitle 3">
            <a:extLst>
              <a:ext uri="{FF2B5EF4-FFF2-40B4-BE49-F238E27FC236}">
                <a16:creationId xmlns:a16="http://schemas.microsoft.com/office/drawing/2014/main" xmlns="" id="{98BA689F-3E33-4184-85F0-65BF106A382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227391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A09E6-757F-44AE-A853-8C54E23DE545}"/>
              </a:ext>
            </a:extLst>
          </p:cNvPr>
          <p:cNvSpPr>
            <a:spLocks noGrp="1"/>
          </p:cNvSpPr>
          <p:nvPr>
            <p:ph type="title"/>
          </p:nvPr>
        </p:nvSpPr>
        <p:spPr/>
        <p:txBody>
          <a:bodyPr>
            <a:noAutofit/>
          </a:bodyPr>
          <a:lstStyle/>
          <a:p>
            <a:r>
              <a:rPr lang="en-IN" sz="2400" dirty="0"/>
              <a:t>Below are the sum of </a:t>
            </a:r>
            <a:r>
              <a:rPr lang="en-IN" sz="2400" dirty="0" smtClean="0"/>
              <a:t>occurrences </a:t>
            </a:r>
            <a:r>
              <a:rPr lang="en-IN" sz="2400" dirty="0"/>
              <a:t>of each </a:t>
            </a:r>
            <a:r>
              <a:rPr lang="en-IN" sz="2400" dirty="0" smtClean="0"/>
              <a:t>facility in </a:t>
            </a:r>
            <a:r>
              <a:rPr lang="en-IN" sz="2400" dirty="0"/>
              <a:t>each cluster and statistics of the clusters:-</a:t>
            </a:r>
            <a:br>
              <a:rPr lang="en-IN" sz="2400" dirty="0"/>
            </a:br>
            <a:endParaRPr lang="en-IN" sz="2400" dirty="0"/>
          </a:p>
        </p:txBody>
      </p:sp>
      <p:pic>
        <p:nvPicPr>
          <p:cNvPr id="6" name="Content Placeholder 5">
            <a:extLst>
              <a:ext uri="{FF2B5EF4-FFF2-40B4-BE49-F238E27FC236}">
                <a16:creationId xmlns:a16="http://schemas.microsoft.com/office/drawing/2014/main" xmlns="" id="{C4812EEA-5347-45DC-8DE1-53127F1FC26C}"/>
              </a:ext>
            </a:extLst>
          </p:cNvPr>
          <p:cNvPicPr>
            <a:picLocks noGrp="1" noChangeAspect="1"/>
          </p:cNvPicPr>
          <p:nvPr>
            <p:ph sz="half" idx="2"/>
          </p:nvPr>
        </p:nvPicPr>
        <p:blipFill>
          <a:blip r:embed="rId2" cstate="print"/>
          <a:stretch>
            <a:fillRect/>
          </a:stretch>
        </p:blipFill>
        <p:spPr>
          <a:xfrm>
            <a:off x="7023652" y="2017342"/>
            <a:ext cx="2879845" cy="3601579"/>
          </a:xfrm>
          <a:prstGeom prst="rect">
            <a:avLst/>
          </a:prstGeom>
        </p:spPr>
      </p:pic>
      <p:pic>
        <p:nvPicPr>
          <p:cNvPr id="8" name="Content Placeholder 7" descr="Image result for recommended new delhi neighborhood folium map"/>
          <p:cNvPicPr>
            <a:picLocks noGrp="1"/>
          </p:cNvPicPr>
          <p:nvPr>
            <p:ph sz="half" idx="1"/>
          </p:nvPr>
        </p:nvPicPr>
        <p:blipFill>
          <a:blip r:embed="rId3" cstate="print"/>
          <a:srcRect/>
          <a:stretch>
            <a:fillRect/>
          </a:stretch>
        </p:blipFill>
        <p:spPr bwMode="auto">
          <a:xfrm>
            <a:off x="609600" y="3132429"/>
            <a:ext cx="5384800" cy="2010780"/>
          </a:xfrm>
          <a:prstGeom prst="rect">
            <a:avLst/>
          </a:prstGeom>
          <a:noFill/>
          <a:ln w="9525">
            <a:noFill/>
            <a:miter lim="800000"/>
            <a:headEnd/>
            <a:tailEnd/>
          </a:ln>
        </p:spPr>
      </p:pic>
    </p:spTree>
    <p:extLst>
      <p:ext uri="{BB962C8B-B14F-4D97-AF65-F5344CB8AC3E}">
        <p14:creationId xmlns:p14="http://schemas.microsoft.com/office/powerpoint/2010/main" xmlns="" val="224947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D3E77-76B1-4EE8-B1BD-DFAAF2C34A6C}"/>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xmlns="" id="{63CA7B32-C380-4661-8372-E9BB0FD956C4}"/>
              </a:ext>
            </a:extLst>
          </p:cNvPr>
          <p:cNvSpPr>
            <a:spLocks noGrp="1"/>
          </p:cNvSpPr>
          <p:nvPr>
            <p:ph idx="1"/>
          </p:nvPr>
        </p:nvSpPr>
        <p:spPr/>
        <p:txBody>
          <a:bodyPr/>
          <a:lstStyle/>
          <a:p>
            <a:r>
              <a:rPr lang="en-IN" dirty="0"/>
              <a:t>The below box plot chart shows that wide variation and frequency of </a:t>
            </a:r>
            <a:r>
              <a:rPr lang="en-IN" dirty="0" smtClean="0"/>
              <a:t>Cinemas </a:t>
            </a:r>
            <a:r>
              <a:rPr lang="en-IN" dirty="0"/>
              <a:t>are present in Cluster 0.</a:t>
            </a:r>
          </a:p>
          <a:p>
            <a:endParaRPr lang="en-IN" dirty="0"/>
          </a:p>
          <a:p>
            <a:endParaRPr lang="en-IN" dirty="0"/>
          </a:p>
        </p:txBody>
      </p:sp>
      <p:pic>
        <p:nvPicPr>
          <p:cNvPr id="4" name="Picture 3">
            <a:extLst>
              <a:ext uri="{FF2B5EF4-FFF2-40B4-BE49-F238E27FC236}">
                <a16:creationId xmlns:a16="http://schemas.microsoft.com/office/drawing/2014/main" xmlns="" id="{61D588C1-0CD0-4390-AD5E-491A90CDA01B}"/>
              </a:ext>
            </a:extLst>
          </p:cNvPr>
          <p:cNvPicPr>
            <a:picLocks noChangeAspect="1"/>
          </p:cNvPicPr>
          <p:nvPr/>
        </p:nvPicPr>
        <p:blipFill>
          <a:blip r:embed="rId2" cstate="print"/>
          <a:stretch>
            <a:fillRect/>
          </a:stretch>
        </p:blipFill>
        <p:spPr>
          <a:xfrm>
            <a:off x="3551584" y="3047999"/>
            <a:ext cx="4386468" cy="2580323"/>
          </a:xfrm>
          <a:prstGeom prst="rect">
            <a:avLst/>
          </a:prstGeom>
        </p:spPr>
      </p:pic>
    </p:spTree>
    <p:extLst>
      <p:ext uri="{BB962C8B-B14F-4D97-AF65-F5344CB8AC3E}">
        <p14:creationId xmlns:p14="http://schemas.microsoft.com/office/powerpoint/2010/main" xmlns="" val="332704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7B79B-BEA1-433B-B642-7A08BE410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D09674D-D662-43D3-907C-9A6FDCF57F5F}"/>
              </a:ext>
            </a:extLst>
          </p:cNvPr>
          <p:cNvSpPr>
            <a:spLocks noGrp="1"/>
          </p:cNvSpPr>
          <p:nvPr>
            <p:ph idx="1"/>
          </p:nvPr>
        </p:nvSpPr>
        <p:spPr/>
        <p:txBody>
          <a:bodyPr/>
          <a:lstStyle/>
          <a:p>
            <a:r>
              <a:rPr lang="en-IN" dirty="0"/>
              <a:t>The </a:t>
            </a:r>
            <a:r>
              <a:rPr lang="en-IN" dirty="0" err="1"/>
              <a:t>Neighborhood</a:t>
            </a:r>
            <a:r>
              <a:rPr lang="en-IN" dirty="0"/>
              <a:t> clusters in the map of </a:t>
            </a:r>
            <a:r>
              <a:rPr lang="en-IN" dirty="0" smtClean="0"/>
              <a:t>New Delhi</a:t>
            </a:r>
            <a:r>
              <a:rPr lang="en-IN" dirty="0" smtClean="0"/>
              <a:t> </a:t>
            </a:r>
            <a:r>
              <a:rPr lang="en-IN" dirty="0"/>
              <a:t>has been plotted with help of  </a:t>
            </a:r>
            <a:r>
              <a:rPr lang="en-IN" dirty="0" err="1" smtClean="0"/>
              <a:t>matplotlib</a:t>
            </a:r>
            <a:r>
              <a:rPr lang="en-IN" dirty="0" smtClean="0"/>
              <a:t> </a:t>
            </a:r>
            <a:r>
              <a:rPr lang="en-IN" dirty="0"/>
              <a:t>and folium</a:t>
            </a:r>
            <a:r>
              <a:rPr lang="en-IN" dirty="0" smtClean="0"/>
              <a:t>.</a:t>
            </a:r>
            <a:endParaRPr lang="en-IN" dirty="0"/>
          </a:p>
        </p:txBody>
      </p:sp>
      <p:pic>
        <p:nvPicPr>
          <p:cNvPr id="5" name="Picture 4" descr="Image result for recommended new delhi neighborhood folium map"/>
          <p:cNvPicPr/>
          <p:nvPr/>
        </p:nvPicPr>
        <p:blipFill>
          <a:blip r:embed="rId2" cstate="print"/>
          <a:srcRect l="18148" t="15753" r="20563"/>
          <a:stretch>
            <a:fillRect/>
          </a:stretch>
        </p:blipFill>
        <p:spPr bwMode="auto">
          <a:xfrm>
            <a:off x="3573624" y="2920482"/>
            <a:ext cx="5514392" cy="2948473"/>
          </a:xfrm>
          <a:prstGeom prst="rect">
            <a:avLst/>
          </a:prstGeom>
          <a:noFill/>
          <a:ln w="9525">
            <a:noFill/>
            <a:miter lim="800000"/>
            <a:headEnd/>
            <a:tailEnd/>
          </a:ln>
        </p:spPr>
      </p:pic>
    </p:spTree>
    <p:extLst>
      <p:ext uri="{BB962C8B-B14F-4D97-AF65-F5344CB8AC3E}">
        <p14:creationId xmlns:p14="http://schemas.microsoft.com/office/powerpoint/2010/main" xmlns="" val="235463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E2887-6A48-4ED5-ABF9-4AA34C94AED6}"/>
              </a:ext>
            </a:extLst>
          </p:cNvPr>
          <p:cNvSpPr>
            <a:spLocks noGrp="1"/>
          </p:cNvSpPr>
          <p:nvPr>
            <p:ph type="title"/>
          </p:nvPr>
        </p:nvSpPr>
        <p:spPr/>
        <p:txBody>
          <a:bodyPr>
            <a:noAutofit/>
          </a:bodyPr>
          <a:lstStyle/>
          <a:p>
            <a:r>
              <a:rPr lang="en-IN" sz="2800" dirty="0"/>
              <a:t>The top </a:t>
            </a:r>
            <a:r>
              <a:rPr lang="en-IN" sz="2800" dirty="0" smtClean="0"/>
              <a:t> </a:t>
            </a:r>
            <a:r>
              <a:rPr lang="en-IN" sz="2800" dirty="0"/>
              <a:t>recommended </a:t>
            </a:r>
            <a:r>
              <a:rPr lang="en-IN" sz="2800" dirty="0" smtClean="0"/>
              <a:t>cinemas </a:t>
            </a:r>
            <a:r>
              <a:rPr lang="en-IN" sz="2800" dirty="0"/>
              <a:t>look like this:</a:t>
            </a:r>
            <a:br>
              <a:rPr lang="en-IN" sz="2800" dirty="0"/>
            </a:br>
            <a:endParaRPr lang="en-IN" sz="2800" dirty="0"/>
          </a:p>
        </p:txBody>
      </p:sp>
      <p:sp>
        <p:nvSpPr>
          <p:cNvPr id="6" name="Content Placeholder 5"/>
          <p:cNvSpPr>
            <a:spLocks noGrp="1"/>
          </p:cNvSpPr>
          <p:nvPr>
            <p:ph idx="1"/>
          </p:nvPr>
        </p:nvSpPr>
        <p:spPr/>
        <p:txBody>
          <a:bodyPr/>
          <a:lstStyle/>
          <a:p>
            <a:endParaRPr lang="en-US"/>
          </a:p>
        </p:txBody>
      </p:sp>
      <p:pic>
        <p:nvPicPr>
          <p:cNvPr id="2052" name="Picture 4" descr="Image result for recommended new delhi neighborhood folium map"/>
          <p:cNvPicPr>
            <a:picLocks noChangeAspect="1" noChangeArrowheads="1"/>
          </p:cNvPicPr>
          <p:nvPr/>
        </p:nvPicPr>
        <p:blipFill>
          <a:blip r:embed="rId2" cstate="print"/>
          <a:srcRect/>
          <a:stretch>
            <a:fillRect/>
          </a:stretch>
        </p:blipFill>
        <p:spPr bwMode="auto">
          <a:xfrm>
            <a:off x="2286000" y="2426164"/>
            <a:ext cx="5878545" cy="3424129"/>
          </a:xfrm>
          <a:prstGeom prst="rect">
            <a:avLst/>
          </a:prstGeom>
          <a:noFill/>
        </p:spPr>
      </p:pic>
    </p:spTree>
    <p:extLst>
      <p:ext uri="{BB962C8B-B14F-4D97-AF65-F5344CB8AC3E}">
        <p14:creationId xmlns:p14="http://schemas.microsoft.com/office/powerpoint/2010/main" xmlns="" val="227360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B175B-49D3-4EB6-A625-07FD4A3D44AA}"/>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xmlns="" id="{9AEE8133-5662-4BBE-88B7-ADA9B4A92E2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49618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6C1FD-33FF-4D22-8211-131737DF25B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4993ABE9-CEB2-4741-BC01-A78E6DD05D99}"/>
              </a:ext>
            </a:extLst>
          </p:cNvPr>
          <p:cNvSpPr>
            <a:spLocks noGrp="1"/>
          </p:cNvSpPr>
          <p:nvPr>
            <p:ph idx="1"/>
          </p:nvPr>
        </p:nvSpPr>
        <p:spPr/>
        <p:txBody>
          <a:bodyPr>
            <a:normAutofit fontScale="92500" lnSpcReduction="20000"/>
          </a:bodyPr>
          <a:lstStyle/>
          <a:p>
            <a:r>
              <a:rPr lang="en-IN" b="1" dirty="0"/>
              <a:t>Audience/User</a:t>
            </a:r>
            <a:r>
              <a:rPr lang="en-IN" dirty="0"/>
              <a:t> - </a:t>
            </a:r>
            <a:r>
              <a:rPr lang="en-IN" dirty="0" smtClean="0"/>
              <a:t>Citizens of New Delhi, for entertainment purposes</a:t>
            </a:r>
            <a:endParaRPr lang="en-IN" dirty="0"/>
          </a:p>
          <a:p>
            <a:pPr marL="0" indent="0">
              <a:buNone/>
            </a:pPr>
            <a:r>
              <a:rPr lang="en-IN" dirty="0"/>
              <a:t> </a:t>
            </a:r>
          </a:p>
          <a:p>
            <a:r>
              <a:rPr lang="en-IN" b="1" dirty="0"/>
              <a:t>Business Problem</a:t>
            </a:r>
            <a:r>
              <a:rPr lang="en-IN" dirty="0"/>
              <a:t> - </a:t>
            </a:r>
            <a:r>
              <a:rPr lang="en-US" dirty="0" smtClean="0"/>
              <a:t>New Delhi is the capital of the worlds most populated country, India with a population of 29.596 million</a:t>
            </a:r>
            <a:r>
              <a:rPr lang="en-US" dirty="0" smtClean="0"/>
              <a:t>. "</a:t>
            </a:r>
            <a:r>
              <a:rPr lang="en-US" dirty="0" smtClean="0"/>
              <a:t>Would you recommend a location in New Delhi to open a new cinema</a:t>
            </a:r>
            <a:r>
              <a:rPr lang="en-US" dirty="0" smtClean="0"/>
              <a:t>?“ , asked my boss. My </a:t>
            </a:r>
            <a:r>
              <a:rPr lang="en-US" dirty="0" smtClean="0"/>
              <a:t>boss, the stakeholder wants to open a new cinema as company's new </a:t>
            </a:r>
            <a:r>
              <a:rPr lang="en-US" dirty="0" smtClean="0"/>
              <a:t>business. He </a:t>
            </a:r>
            <a:r>
              <a:rPr lang="en-US" dirty="0" smtClean="0"/>
              <a:t>explains that watching movie is a part of whole afternoon or night activities. Cinemas should have many restaurants and shopping places nearby. Transportation is also an important factor. Customer can walk into cinema within 5 minutes from public transport facilities is </a:t>
            </a:r>
            <a:r>
              <a:rPr lang="en-US" dirty="0" smtClean="0"/>
              <a:t>appropriate. He </a:t>
            </a:r>
            <a:r>
              <a:rPr lang="en-US" dirty="0" smtClean="0"/>
              <a:t>wants me to concentrate on selection of cinema location according to its nearby environment. Cinema facility and rental price is not the concern. He lists out his top 10 favorite cinemas in New Delhi</a:t>
            </a:r>
            <a:r>
              <a:rPr lang="en-US" dirty="0" smtClean="0"/>
              <a:t>.</a:t>
            </a:r>
            <a:endParaRPr lang="en-IN" dirty="0"/>
          </a:p>
          <a:p>
            <a:endParaRPr lang="en-IN" dirty="0"/>
          </a:p>
        </p:txBody>
      </p:sp>
    </p:spTree>
    <p:extLst>
      <p:ext uri="{BB962C8B-B14F-4D97-AF65-F5344CB8AC3E}">
        <p14:creationId xmlns:p14="http://schemas.microsoft.com/office/powerpoint/2010/main" xmlns="" val="116709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C936F-1915-47ED-B42C-B5529BBB6244}"/>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xmlns="" id="{6B448292-C437-4FE0-B0F4-4773141C2391}"/>
              </a:ext>
            </a:extLst>
          </p:cNvPr>
          <p:cNvSpPr>
            <a:spLocks noGrp="1"/>
          </p:cNvSpPr>
          <p:nvPr>
            <p:ph idx="1"/>
          </p:nvPr>
        </p:nvSpPr>
        <p:spPr/>
        <p:txBody>
          <a:bodyPr/>
          <a:lstStyle/>
          <a:p>
            <a:pPr lvl="0"/>
            <a:r>
              <a:rPr lang="en-IN" dirty="0"/>
              <a:t>Toronto Postal Code and </a:t>
            </a:r>
            <a:r>
              <a:rPr lang="en-IN" dirty="0" err="1"/>
              <a:t>Neighborhood</a:t>
            </a:r>
            <a:r>
              <a:rPr lang="en-IN" dirty="0"/>
              <a:t> data will be used from the wiki page </a:t>
            </a:r>
            <a:r>
              <a:rPr lang="en-IN" dirty="0" smtClean="0"/>
              <a:t>-</a:t>
            </a:r>
            <a:r>
              <a:rPr lang="en-US" dirty="0" smtClean="0">
                <a:hlinkClick r:id="rId2"/>
              </a:rPr>
              <a:t>https://en.wikipedia.org/wiki/List_of_cinemas_in_Delhi</a:t>
            </a:r>
            <a:endParaRPr lang="en-IN" dirty="0"/>
          </a:p>
          <a:p>
            <a:pPr lvl="0"/>
            <a:r>
              <a:rPr lang="en-IN" dirty="0"/>
              <a:t>Geo Coordinates will be used from the csv file provided - 'Geospatial_Coordinates.csv’.</a:t>
            </a:r>
          </a:p>
          <a:p>
            <a:pPr lvl="0"/>
            <a:r>
              <a:rPr lang="en-IN" dirty="0"/>
              <a:t>Foursquare Data will be used to </a:t>
            </a:r>
            <a:r>
              <a:rPr lang="en-IN" dirty="0" err="1"/>
              <a:t>analyze</a:t>
            </a:r>
            <a:r>
              <a:rPr lang="en-IN" dirty="0"/>
              <a:t> different venues in the </a:t>
            </a:r>
            <a:r>
              <a:rPr lang="en-IN" dirty="0" err="1"/>
              <a:t>neighborhoods</a:t>
            </a:r>
            <a:r>
              <a:rPr lang="en-IN" dirty="0"/>
              <a:t>.</a:t>
            </a:r>
          </a:p>
          <a:p>
            <a:endParaRPr lang="en-IN" dirty="0"/>
          </a:p>
        </p:txBody>
      </p:sp>
    </p:spTree>
    <p:extLst>
      <p:ext uri="{BB962C8B-B14F-4D97-AF65-F5344CB8AC3E}">
        <p14:creationId xmlns:p14="http://schemas.microsoft.com/office/powerpoint/2010/main" xmlns="" val="207727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ACAF0-A63B-4B7D-AD04-FF81C0AE0F2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xmlns="" id="{19EE260E-533F-4869-BE11-FF7F511CC413}"/>
              </a:ext>
            </a:extLst>
          </p:cNvPr>
          <p:cNvSpPr>
            <a:spLocks noGrp="1"/>
          </p:cNvSpPr>
          <p:nvPr>
            <p:ph idx="1"/>
          </p:nvPr>
        </p:nvSpPr>
        <p:spPr/>
        <p:txBody>
          <a:bodyPr/>
          <a:lstStyle/>
          <a:p>
            <a:pPr marL="0" indent="0">
              <a:buNone/>
            </a:pPr>
            <a:r>
              <a:rPr lang="en-IN" b="1" dirty="0"/>
              <a:t>Python Libraries Used:</a:t>
            </a:r>
            <a:endParaRPr lang="en-IN" dirty="0"/>
          </a:p>
          <a:p>
            <a:pPr lvl="0"/>
            <a:r>
              <a:rPr lang="en-IN" dirty="0"/>
              <a:t>Pandas and </a:t>
            </a:r>
            <a:r>
              <a:rPr lang="en-IN" dirty="0" err="1"/>
              <a:t>Numpy</a:t>
            </a:r>
            <a:r>
              <a:rPr lang="en-IN" dirty="0"/>
              <a:t> for Data Analysis</a:t>
            </a:r>
          </a:p>
          <a:p>
            <a:pPr lvl="0"/>
            <a:r>
              <a:rPr lang="en-IN" dirty="0"/>
              <a:t>Wikipedia for extracting data from Wikipedia Page</a:t>
            </a:r>
          </a:p>
          <a:p>
            <a:pPr lvl="0"/>
            <a:r>
              <a:rPr lang="en-IN" dirty="0" err="1"/>
              <a:t>Geopy</a:t>
            </a:r>
            <a:r>
              <a:rPr lang="en-IN" dirty="0"/>
              <a:t> to extract Geo Coordinates from an address</a:t>
            </a:r>
          </a:p>
          <a:p>
            <a:pPr lvl="0"/>
            <a:r>
              <a:rPr lang="en-IN" dirty="0" err="1"/>
              <a:t>Sklearn</a:t>
            </a:r>
            <a:r>
              <a:rPr lang="en-IN" dirty="0"/>
              <a:t> to use K-Means Clustering</a:t>
            </a:r>
          </a:p>
          <a:p>
            <a:pPr lvl="0"/>
            <a:r>
              <a:rPr lang="en-IN" dirty="0"/>
              <a:t>Matplotlib and Folium for Data Visualization</a:t>
            </a:r>
          </a:p>
          <a:p>
            <a:endParaRPr lang="en-IN" dirty="0"/>
          </a:p>
        </p:txBody>
      </p:sp>
    </p:spTree>
    <p:extLst>
      <p:ext uri="{BB962C8B-B14F-4D97-AF65-F5344CB8AC3E}">
        <p14:creationId xmlns:p14="http://schemas.microsoft.com/office/powerpoint/2010/main" xmlns="" val="148376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A2D83-AC03-447E-BDF3-7C31928EE2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14C5EAE-9746-46AD-B799-ABC2FF60BFB9}"/>
              </a:ext>
            </a:extLst>
          </p:cNvPr>
          <p:cNvSpPr>
            <a:spLocks noGrp="1"/>
          </p:cNvSpPr>
          <p:nvPr>
            <p:ph idx="1"/>
          </p:nvPr>
        </p:nvSpPr>
        <p:spPr/>
        <p:txBody>
          <a:bodyPr/>
          <a:lstStyle/>
          <a:p>
            <a:pPr marL="0" indent="0">
              <a:buNone/>
            </a:pPr>
            <a:r>
              <a:rPr lang="en-IN" b="1" dirty="0"/>
              <a:t>Data Collection</a:t>
            </a:r>
            <a:endParaRPr lang="en-IN" dirty="0"/>
          </a:p>
          <a:p>
            <a:pPr lvl="0"/>
            <a:r>
              <a:rPr lang="en-IN" dirty="0" err="1" smtClean="0"/>
              <a:t>NewDelhi</a:t>
            </a:r>
            <a:r>
              <a:rPr lang="en-IN" dirty="0" smtClean="0"/>
              <a:t> Postal </a:t>
            </a:r>
            <a:r>
              <a:rPr lang="en-IN" dirty="0"/>
              <a:t>Code and </a:t>
            </a:r>
            <a:r>
              <a:rPr lang="en-IN" dirty="0" err="1"/>
              <a:t>Neighborhood</a:t>
            </a:r>
            <a:r>
              <a:rPr lang="en-IN" dirty="0"/>
              <a:t> data are collected from the above mentioned wiki page with help of '</a:t>
            </a:r>
            <a:r>
              <a:rPr lang="en-IN" dirty="0" err="1"/>
              <a:t>wikipedia</a:t>
            </a:r>
            <a:r>
              <a:rPr lang="en-IN" dirty="0"/>
              <a:t>' library.</a:t>
            </a:r>
          </a:p>
          <a:p>
            <a:pPr lvl="0"/>
            <a:r>
              <a:rPr lang="en-IN" dirty="0"/>
              <a:t>'Geospatial_Coordinates.csv' is imported and merged with the </a:t>
            </a:r>
            <a:r>
              <a:rPr lang="en-IN" dirty="0" err="1"/>
              <a:t>Neighborhood</a:t>
            </a:r>
            <a:r>
              <a:rPr lang="en-IN" dirty="0"/>
              <a:t> data for further processing.</a:t>
            </a:r>
          </a:p>
          <a:p>
            <a:pPr lvl="0"/>
            <a:r>
              <a:rPr lang="en-IN" dirty="0"/>
              <a:t>Foursquare Data is collected with help of API.</a:t>
            </a:r>
          </a:p>
          <a:p>
            <a:endParaRPr lang="en-IN" dirty="0"/>
          </a:p>
        </p:txBody>
      </p:sp>
    </p:spTree>
    <p:extLst>
      <p:ext uri="{BB962C8B-B14F-4D97-AF65-F5344CB8AC3E}">
        <p14:creationId xmlns:p14="http://schemas.microsoft.com/office/powerpoint/2010/main" xmlns="" val="41065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D1D0-94B3-480F-9883-3B3AC2EC98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6217DE-FC60-4949-BB2C-1BEAAB003E4D}"/>
              </a:ext>
            </a:extLst>
          </p:cNvPr>
          <p:cNvSpPr>
            <a:spLocks noGrp="1"/>
          </p:cNvSpPr>
          <p:nvPr>
            <p:ph idx="1"/>
          </p:nvPr>
        </p:nvSpPr>
        <p:spPr/>
        <p:txBody>
          <a:bodyPr/>
          <a:lstStyle/>
          <a:p>
            <a:pPr marL="0" indent="0">
              <a:buNone/>
            </a:pPr>
            <a:r>
              <a:rPr lang="en-IN" b="1" dirty="0"/>
              <a:t>Data Wrangling and Exploratory Analysis</a:t>
            </a:r>
            <a:endParaRPr lang="en-IN" dirty="0"/>
          </a:p>
          <a:p>
            <a:pPr lvl="0"/>
            <a:r>
              <a:rPr lang="en-IN" dirty="0" smtClean="0"/>
              <a:t>Neighbourhood </a:t>
            </a:r>
            <a:r>
              <a:rPr lang="en-IN" dirty="0"/>
              <a:t>data is wrangled by removing unassigned values to Borough and by renaming the columns</a:t>
            </a:r>
          </a:p>
          <a:p>
            <a:pPr lvl="0"/>
            <a:r>
              <a:rPr lang="en-IN" dirty="0"/>
              <a:t>Geospatial coordinates data is then merged to the </a:t>
            </a:r>
            <a:r>
              <a:rPr lang="en-IN" dirty="0" smtClean="0"/>
              <a:t>Neighbourhood </a:t>
            </a:r>
            <a:r>
              <a:rPr lang="en-IN" dirty="0"/>
              <a:t>data to generate the final </a:t>
            </a:r>
            <a:r>
              <a:rPr lang="en-IN" dirty="0" err="1"/>
              <a:t>dataframe</a:t>
            </a:r>
            <a:endParaRPr lang="en-IN" dirty="0"/>
          </a:p>
          <a:p>
            <a:pPr marL="0" indent="0">
              <a:buNone/>
            </a:pPr>
            <a:r>
              <a:rPr lang="en-IN" dirty="0" smtClean="0"/>
              <a:t>u</a:t>
            </a:r>
            <a:endParaRPr lang="en-IN" dirty="0"/>
          </a:p>
        </p:txBody>
      </p:sp>
    </p:spTree>
    <p:extLst>
      <p:ext uri="{BB962C8B-B14F-4D97-AF65-F5344CB8AC3E}">
        <p14:creationId xmlns:p14="http://schemas.microsoft.com/office/powerpoint/2010/main" xmlns="" val="374394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F0C8B-6EA0-450C-8F0A-E10E3ABDAEF2}"/>
              </a:ext>
            </a:extLst>
          </p:cNvPr>
          <p:cNvSpPr>
            <a:spLocks noGrp="1"/>
          </p:cNvSpPr>
          <p:nvPr>
            <p:ph type="title"/>
          </p:nvPr>
        </p:nvSpPr>
        <p:spPr>
          <a:xfrm>
            <a:off x="1451579" y="1317009"/>
            <a:ext cx="9603275" cy="536745"/>
          </a:xfrm>
        </p:spPr>
        <p:txBody>
          <a:bodyPr>
            <a:normAutofit fontScale="90000"/>
          </a:bodyPr>
          <a:lstStyle/>
          <a:p>
            <a:r>
              <a:rPr lang="en-IN" dirty="0" smtClean="0"/>
              <a:t>Delhi</a:t>
            </a:r>
            <a:r>
              <a:rPr lang="en-IN" dirty="0" smtClean="0"/>
              <a:t> </a:t>
            </a:r>
            <a:r>
              <a:rPr lang="en-IN" dirty="0" err="1"/>
              <a:t>Neighborhoods</a:t>
            </a:r>
            <a:r>
              <a:rPr lang="en-IN" dirty="0"/>
              <a:t> look like below:-</a:t>
            </a:r>
            <a:br>
              <a:rPr lang="en-IN" dirty="0"/>
            </a:br>
            <a:endParaRPr lang="en-IN" dirty="0"/>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l="9490" t="36190" r="48877" b="28707"/>
          <a:stretch>
            <a:fillRect/>
          </a:stretch>
        </p:blipFill>
        <p:spPr bwMode="auto">
          <a:xfrm>
            <a:off x="1996752" y="2379306"/>
            <a:ext cx="6214188" cy="2947170"/>
          </a:xfrm>
          <a:prstGeom prst="rect">
            <a:avLst/>
          </a:prstGeom>
          <a:noFill/>
          <a:ln w="9525">
            <a:noFill/>
            <a:miter lim="800000"/>
            <a:headEnd/>
            <a:tailEnd/>
          </a:ln>
        </p:spPr>
      </p:pic>
    </p:spTree>
    <p:extLst>
      <p:ext uri="{BB962C8B-B14F-4D97-AF65-F5344CB8AC3E}">
        <p14:creationId xmlns:p14="http://schemas.microsoft.com/office/powerpoint/2010/main" xmlns="" val="180267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47514-84C7-4FCB-A0A8-E4804CEF3736}"/>
              </a:ext>
            </a:extLst>
          </p:cNvPr>
          <p:cNvSpPr>
            <a:spLocks noGrp="1"/>
          </p:cNvSpPr>
          <p:nvPr>
            <p:ph type="title"/>
          </p:nvPr>
        </p:nvSpPr>
        <p:spPr>
          <a:xfrm>
            <a:off x="1451579" y="804520"/>
            <a:ext cx="9603275" cy="931516"/>
          </a:xfrm>
        </p:spPr>
        <p:txBody>
          <a:bodyPr/>
          <a:lstStyle/>
          <a:p>
            <a:endParaRPr lang="en-IN" dirty="0"/>
          </a:p>
        </p:txBody>
      </p:sp>
      <p:sp>
        <p:nvSpPr>
          <p:cNvPr id="3" name="Content Placeholder 2">
            <a:extLst>
              <a:ext uri="{FF2B5EF4-FFF2-40B4-BE49-F238E27FC236}">
                <a16:creationId xmlns:a16="http://schemas.microsoft.com/office/drawing/2014/main" xmlns="" id="{4715AA7B-C2E4-4957-96B5-254AAABD7AED}"/>
              </a:ext>
            </a:extLst>
          </p:cNvPr>
          <p:cNvSpPr>
            <a:spLocks noGrp="1"/>
          </p:cNvSpPr>
          <p:nvPr>
            <p:ph idx="1"/>
          </p:nvPr>
        </p:nvSpPr>
        <p:spPr>
          <a:xfrm>
            <a:off x="1451579" y="2027582"/>
            <a:ext cx="9720004" cy="4134679"/>
          </a:xfrm>
        </p:spPr>
        <p:txBody>
          <a:bodyPr>
            <a:normAutofit/>
          </a:bodyPr>
          <a:lstStyle/>
          <a:p>
            <a:pPr marL="0" indent="0">
              <a:buNone/>
            </a:pPr>
            <a:r>
              <a:rPr lang="en-IN" dirty="0"/>
              <a:t>3. A function is written to call the Foursquare API and get top 100 venues in the </a:t>
            </a:r>
            <a:r>
              <a:rPr lang="en-IN" dirty="0" err="1"/>
              <a:t>neighborhoods</a:t>
            </a:r>
            <a:r>
              <a:rPr lang="en-IN" dirty="0"/>
              <a:t> in Toronto.</a:t>
            </a:r>
          </a:p>
          <a:p>
            <a:pPr marL="0" indent="0">
              <a:buNone/>
            </a:pPr>
            <a:r>
              <a:rPr lang="en-IN" dirty="0"/>
              <a:t>4.  Each </a:t>
            </a:r>
            <a:r>
              <a:rPr lang="en-IN" dirty="0" err="1"/>
              <a:t>Neighborhood</a:t>
            </a:r>
            <a:r>
              <a:rPr lang="en-IN" dirty="0"/>
              <a:t> is </a:t>
            </a:r>
            <a:r>
              <a:rPr lang="en-IN" dirty="0" err="1"/>
              <a:t>analyzed</a:t>
            </a:r>
            <a:r>
              <a:rPr lang="en-IN" dirty="0"/>
              <a:t> by one hot encoding to produce frequency of </a:t>
            </a:r>
            <a:r>
              <a:rPr lang="en-IN" dirty="0" err="1"/>
              <a:t>occurence</a:t>
            </a:r>
            <a:r>
              <a:rPr lang="en-IN" dirty="0"/>
              <a:t> of different venues in each </a:t>
            </a:r>
            <a:r>
              <a:rPr lang="en-IN" dirty="0" err="1"/>
              <a:t>neighborhood</a:t>
            </a:r>
            <a:endParaRPr lang="en-IN" dirty="0"/>
          </a:p>
          <a:p>
            <a:pPr marL="0" indent="0">
              <a:buNone/>
            </a:pPr>
            <a:r>
              <a:rPr lang="en-IN" dirty="0"/>
              <a:t>5. The data is grouped by </a:t>
            </a:r>
            <a:r>
              <a:rPr lang="en-IN" dirty="0" err="1"/>
              <a:t>Neighborhood</a:t>
            </a:r>
            <a:r>
              <a:rPr lang="en-IN" dirty="0"/>
              <a:t> and filtered with only below venue </a:t>
            </a:r>
            <a:r>
              <a:rPr lang="en-IN" dirty="0" smtClean="0"/>
              <a:t>categories </a:t>
            </a:r>
            <a:r>
              <a:rPr lang="en-US" dirty="0" smtClean="0"/>
              <a:t>Food</a:t>
            </a:r>
            <a:r>
              <a:rPr lang="en-US" dirty="0" smtClean="0"/>
              <a:t>, Shop &amp; Service, Bus Stop, Metro Station, Nightlife Spot, Arts &amp; Entertainment</a:t>
            </a:r>
            <a:endParaRPr lang="en-IN" dirty="0"/>
          </a:p>
          <a:p>
            <a:pPr marL="0" indent="0">
              <a:buNone/>
            </a:pPr>
            <a:endParaRPr lang="en-IN" dirty="0"/>
          </a:p>
        </p:txBody>
      </p:sp>
    </p:spTree>
    <p:extLst>
      <p:ext uri="{BB962C8B-B14F-4D97-AF65-F5344CB8AC3E}">
        <p14:creationId xmlns:p14="http://schemas.microsoft.com/office/powerpoint/2010/main" xmlns="" val="318451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E2D6A-F6AB-401E-BB36-0817E1D9CE5B}"/>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a16="http://schemas.microsoft.com/office/drawing/2014/main" xmlns="" id="{AB7865B7-49B9-4DF3-AA52-93A31B6248EB}"/>
              </a:ext>
            </a:extLst>
          </p:cNvPr>
          <p:cNvSpPr>
            <a:spLocks noGrp="1"/>
          </p:cNvSpPr>
          <p:nvPr>
            <p:ph idx="1"/>
          </p:nvPr>
        </p:nvSpPr>
        <p:spPr/>
        <p:txBody>
          <a:bodyPr/>
          <a:lstStyle/>
          <a:p>
            <a:r>
              <a:rPr lang="en-IN" dirty="0"/>
              <a:t>A K-Means clustering with 3 clusters have been performed.</a:t>
            </a:r>
          </a:p>
          <a:p>
            <a:pPr lvl="0"/>
            <a:r>
              <a:rPr lang="en-IN" dirty="0"/>
              <a:t>Cluster labels are added to the </a:t>
            </a:r>
            <a:r>
              <a:rPr lang="en-IN" dirty="0" err="1"/>
              <a:t>dataframe</a:t>
            </a:r>
            <a:r>
              <a:rPr lang="en-IN" dirty="0" smtClean="0"/>
              <a:t>.</a:t>
            </a:r>
            <a:endParaRPr lang="en-IN" dirty="0"/>
          </a:p>
        </p:txBody>
      </p:sp>
    </p:spTree>
    <p:extLst>
      <p:ext uri="{BB962C8B-B14F-4D97-AF65-F5344CB8AC3E}">
        <p14:creationId xmlns:p14="http://schemas.microsoft.com/office/powerpoint/2010/main" xmlns="" val="418699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354</Words>
  <Application>Microsoft Office PowerPoint</Application>
  <PresentationFormat>Custom</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Predicting the right place to build a cinema in new delhi according to feasibility  </vt:lpstr>
      <vt:lpstr>INTRODUCTION:-</vt:lpstr>
      <vt:lpstr>DATA:-</vt:lpstr>
      <vt:lpstr>METHODOLOGY:-</vt:lpstr>
      <vt:lpstr>Slide 5</vt:lpstr>
      <vt:lpstr>Slide 6</vt:lpstr>
      <vt:lpstr>Delhi Neighborhoods look like below:- </vt:lpstr>
      <vt:lpstr>Slide 8</vt:lpstr>
      <vt:lpstr>K-means Clustering:-</vt:lpstr>
      <vt:lpstr>Below are the sum of occurrences of each facility in each cluster and statistics of the clusters:- </vt:lpstr>
      <vt:lpstr>Data Visualization:-</vt:lpstr>
      <vt:lpstr>Slide 12</vt:lpstr>
      <vt:lpstr>The top  recommended cinemas look like this: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right place to rent home in Toronto as per the preferences</dc:title>
  <dc:creator>Rounak Khatua</dc:creator>
  <cp:lastModifiedBy>dell-pc</cp:lastModifiedBy>
  <cp:revision>12</cp:revision>
  <dcterms:created xsi:type="dcterms:W3CDTF">2019-08-24T10:55:10Z</dcterms:created>
  <dcterms:modified xsi:type="dcterms:W3CDTF">2019-08-24T17:12:48Z</dcterms:modified>
</cp:coreProperties>
</file>