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esktop\excel%20project\HR_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esktop\excel%20project\HR_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esktop\excel%20project\HR_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umit\Desktop\excel%20project\HR_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Salary Division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9989805718455"/>
          <c:y val="0.14574857487126666"/>
          <c:w val="0.88900010194281542"/>
          <c:h val="0.8275153096317765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Visuals!$B$19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Visuals!$A$20:$A$29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Visuals!$B$20:$B$29</c:f>
              <c:numCache>
                <c:formatCode>0%</c:formatCode>
                <c:ptCount val="10"/>
                <c:pt idx="0">
                  <c:v>0.45331529093369416</c:v>
                </c:pt>
                <c:pt idx="1">
                  <c:v>0.46675358539765321</c:v>
                </c:pt>
                <c:pt idx="2">
                  <c:v>0.50441176470588234</c:v>
                </c:pt>
                <c:pt idx="3">
                  <c:v>0.51413189771197843</c:v>
                </c:pt>
                <c:pt idx="4">
                  <c:v>0.50700483091787441</c:v>
                </c:pt>
                <c:pt idx="5">
                  <c:v>0.46853146853146854</c:v>
                </c:pt>
                <c:pt idx="6">
                  <c:v>0.49633251833740832</c:v>
                </c:pt>
                <c:pt idx="7">
                  <c:v>0.5</c:v>
                </c:pt>
                <c:pt idx="8">
                  <c:v>0.46251588310038122</c:v>
                </c:pt>
                <c:pt idx="9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6-4AEC-B9AB-36CB02F8B34A}"/>
            </c:ext>
          </c:extLst>
        </c:ser>
        <c:ser>
          <c:idx val="1"/>
          <c:order val="1"/>
          <c:tx>
            <c:strRef>
              <c:f>Visuals!$C$19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Visuals!$A$20:$A$29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Visuals!$C$20:$C$29</c:f>
              <c:numCache>
                <c:formatCode>0%</c:formatCode>
                <c:ptCount val="10"/>
                <c:pt idx="0">
                  <c:v>0.48579161028416779</c:v>
                </c:pt>
                <c:pt idx="1">
                  <c:v>0.4367666232073012</c:v>
                </c:pt>
                <c:pt idx="2">
                  <c:v>0.42169117647058824</c:v>
                </c:pt>
                <c:pt idx="3">
                  <c:v>0.42261103633916552</c:v>
                </c:pt>
                <c:pt idx="4">
                  <c:v>0.42801932367149759</c:v>
                </c:pt>
                <c:pt idx="5">
                  <c:v>0.43822843822843821</c:v>
                </c:pt>
                <c:pt idx="6">
                  <c:v>0.43602281988590058</c:v>
                </c:pt>
                <c:pt idx="7">
                  <c:v>0.42461197339246121</c:v>
                </c:pt>
                <c:pt idx="8">
                  <c:v>0.47268106734434562</c:v>
                </c:pt>
                <c:pt idx="9">
                  <c:v>0.35714285714285715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6-4AEC-B9AB-36CB02F8B34A}"/>
            </c:ext>
          </c:extLst>
        </c:ser>
        <c:ser>
          <c:idx val="2"/>
          <c:order val="2"/>
          <c:tx>
            <c:strRef>
              <c:f>Visuals!$D$19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Visuals!$A$20:$A$29</c:f>
              <c:strCache>
                <c:ptCount val="10"/>
                <c:pt idx="0">
                  <c:v>hr</c:v>
                </c:pt>
                <c:pt idx="1">
                  <c:v>accounting</c:v>
                </c:pt>
                <c:pt idx="2">
                  <c:v>technical</c:v>
                </c:pt>
                <c:pt idx="3">
                  <c:v>support</c:v>
                </c:pt>
                <c:pt idx="4">
                  <c:v>sales</c:v>
                </c:pt>
                <c:pt idx="5">
                  <c:v>marketing</c:v>
                </c:pt>
                <c:pt idx="6">
                  <c:v>IT</c:v>
                </c:pt>
                <c:pt idx="7">
                  <c:v>product_mng</c:v>
                </c:pt>
                <c:pt idx="8">
                  <c:v>RandD</c:v>
                </c:pt>
                <c:pt idx="9">
                  <c:v>management</c:v>
                </c:pt>
              </c:strCache>
            </c:strRef>
          </c:cat>
          <c:val>
            <c:numRef>
              <c:f>Visuals!$D$20:$D$29</c:f>
              <c:numCache>
                <c:formatCode>0%</c:formatCode>
                <c:ptCount val="10"/>
                <c:pt idx="0">
                  <c:v>6.0893098782138028E-2</c:v>
                </c:pt>
                <c:pt idx="1">
                  <c:v>9.647979139504563E-2</c:v>
                </c:pt>
                <c:pt idx="2">
                  <c:v>7.3897058823529413E-2</c:v>
                </c:pt>
                <c:pt idx="3">
                  <c:v>6.3257065948855995E-2</c:v>
                </c:pt>
                <c:pt idx="4">
                  <c:v>6.4975845410628022E-2</c:v>
                </c:pt>
                <c:pt idx="5">
                  <c:v>9.3240093240093247E-2</c:v>
                </c:pt>
                <c:pt idx="6">
                  <c:v>6.7644661776691123E-2</c:v>
                </c:pt>
                <c:pt idx="7">
                  <c:v>7.5388026607538808E-2</c:v>
                </c:pt>
                <c:pt idx="8">
                  <c:v>6.480304955527319E-2</c:v>
                </c:pt>
                <c:pt idx="9">
                  <c:v>0.35714285714285715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06-4AEC-B9AB-36CB02F8B3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100"/>
        <c:axId val="90909648"/>
        <c:axId val="90908208"/>
      </c:barChart>
      <c:catAx>
        <c:axId val="909096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08208"/>
        <c:crosses val="autoZero"/>
        <c:auto val="1"/>
        <c:lblAlgn val="ctr"/>
        <c:lblOffset val="100"/>
        <c:noMultiLvlLbl val="0"/>
      </c:catAx>
      <c:valAx>
        <c:axId val="9090820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090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</a:p>
          <a:p>
            <a:pPr>
              <a:defRPr/>
            </a:pPr>
            <a:r>
              <a:rPr lang="en-US"/>
              <a:t> of Employees Per Department</a:t>
            </a:r>
          </a:p>
        </c:rich>
      </c:tx>
      <c:layout>
        <c:manualLayout>
          <c:xMode val="edge"/>
          <c:yMode val="edge"/>
          <c:x val="1.3788853690594059E-3"/>
          <c:y val="1.42799285508863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Visuals!$B$32</c:f>
              <c:strCache>
                <c:ptCount val="1"/>
                <c:pt idx="0">
                  <c:v>Count of Departments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7C-4EB6-AA92-A7AAE7A91124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7C-4EB6-AA92-A7AAE7A91124}"/>
              </c:ext>
            </c:extLst>
          </c:dPt>
          <c:dPt>
            <c:idx val="2"/>
            <c:bubble3D val="0"/>
            <c:spPr>
              <a:solidFill>
                <a:schemeClr val="accent3">
                  <a:shade val="6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7C-4EB6-AA92-A7AAE7A91124}"/>
              </c:ext>
            </c:extLst>
          </c:dPt>
          <c:dPt>
            <c:idx val="3"/>
            <c:bubble3D val="0"/>
            <c:spPr>
              <a:solidFill>
                <a:schemeClr val="accent3">
                  <a:shade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7C-4EB6-AA92-A7AAE7A91124}"/>
              </c:ext>
            </c:extLst>
          </c:dPt>
          <c:dPt>
            <c:idx val="4"/>
            <c:bubble3D val="0"/>
            <c:spPr>
              <a:solidFill>
                <a:schemeClr val="accent3">
                  <a:shade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7C-4EB6-AA92-A7AAE7A91124}"/>
              </c:ext>
            </c:extLst>
          </c:dPt>
          <c:dPt>
            <c:idx val="5"/>
            <c:bubble3D val="0"/>
            <c:spPr>
              <a:solidFill>
                <a:schemeClr val="accent3">
                  <a:tint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7C-4EB6-AA92-A7AAE7A91124}"/>
              </c:ext>
            </c:extLst>
          </c:dPt>
          <c:dPt>
            <c:idx val="6"/>
            <c:bubble3D val="0"/>
            <c:spPr>
              <a:solidFill>
                <a:schemeClr val="accent3">
                  <a:tint val="8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7C-4EB6-AA92-A7AAE7A91124}"/>
              </c:ext>
            </c:extLst>
          </c:dPt>
          <c:dPt>
            <c:idx val="7"/>
            <c:bubble3D val="0"/>
            <c:spPr>
              <a:solidFill>
                <a:schemeClr val="accent3">
                  <a:tint val="6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7C-4EB6-AA92-A7AAE7A91124}"/>
              </c:ext>
            </c:extLst>
          </c:dPt>
          <c:dPt>
            <c:idx val="8"/>
            <c:bubble3D val="0"/>
            <c:spPr>
              <a:solidFill>
                <a:schemeClr val="accent3">
                  <a:tint val="5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D7C-4EB6-AA92-A7AAE7A91124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D7C-4EB6-AA92-A7AAE7A91124}"/>
              </c:ext>
            </c:extLst>
          </c:dPt>
          <c:dLbls>
            <c:dLbl>
              <c:idx val="0"/>
              <c:layout>
                <c:manualLayout>
                  <c:x val="-1.6666666666666666E-2"/>
                  <c:y val="-8.948545861297539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7C-4EB6-AA92-A7AAE7A91124}"/>
                </c:ext>
              </c:extLst>
            </c:dLbl>
            <c:dLbl>
              <c:idx val="1"/>
              <c:layout>
                <c:manualLayout>
                  <c:x val="1.666666666666656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7C-4EB6-AA92-A7AAE7A911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Visuals!$A$33:$A$42</c:f>
              <c:strCache>
                <c:ptCount val="10"/>
                <c:pt idx="0">
                  <c:v>accounting</c:v>
                </c:pt>
                <c:pt idx="1">
                  <c:v>hr</c:v>
                </c:pt>
                <c:pt idx="2">
                  <c:v>IT</c:v>
                </c:pt>
                <c:pt idx="3">
                  <c:v>management</c:v>
                </c:pt>
                <c:pt idx="4">
                  <c:v>marketing</c:v>
                </c:pt>
                <c:pt idx="5">
                  <c:v>product_mng</c:v>
                </c:pt>
                <c:pt idx="6">
                  <c:v>RandD</c:v>
                </c:pt>
                <c:pt idx="7">
                  <c:v>sales</c:v>
                </c:pt>
                <c:pt idx="8">
                  <c:v>support</c:v>
                </c:pt>
                <c:pt idx="9">
                  <c:v>technical</c:v>
                </c:pt>
              </c:strCache>
            </c:strRef>
          </c:cat>
          <c:val>
            <c:numRef>
              <c:f>Visuals!$B$33:$B$42</c:f>
              <c:numCache>
                <c:formatCode>General</c:formatCode>
                <c:ptCount val="10"/>
                <c:pt idx="0">
                  <c:v>767</c:v>
                </c:pt>
                <c:pt idx="1">
                  <c:v>739</c:v>
                </c:pt>
                <c:pt idx="2">
                  <c:v>1227</c:v>
                </c:pt>
                <c:pt idx="3">
                  <c:v>630</c:v>
                </c:pt>
                <c:pt idx="4">
                  <c:v>858</c:v>
                </c:pt>
                <c:pt idx="5">
                  <c:v>902</c:v>
                </c:pt>
                <c:pt idx="6">
                  <c:v>787</c:v>
                </c:pt>
                <c:pt idx="7">
                  <c:v>4140</c:v>
                </c:pt>
                <c:pt idx="8">
                  <c:v>2229</c:v>
                </c:pt>
                <c:pt idx="9">
                  <c:v>2720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D7C-4EB6-AA92-A7AAE7A91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Percent of employees more than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Visuals!$C$48</c:f>
              <c:strCache>
                <c:ptCount val="1"/>
                <c:pt idx="0">
                  <c:v>Outlier Hours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2-48F9-A88C-83E98434FE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Visuals!$A$49:$A$58</c:f>
              <c:strCache>
                <c:ptCount val="10"/>
                <c:pt idx="0">
                  <c:v>management</c:v>
                </c:pt>
                <c:pt idx="1">
                  <c:v>RandD</c:v>
                </c:pt>
                <c:pt idx="2">
                  <c:v>marketing</c:v>
                </c:pt>
                <c:pt idx="3">
                  <c:v>support</c:v>
                </c:pt>
                <c:pt idx="4">
                  <c:v>product_mng</c:v>
                </c:pt>
                <c:pt idx="5">
                  <c:v>hr</c:v>
                </c:pt>
                <c:pt idx="6">
                  <c:v>IT</c:v>
                </c:pt>
                <c:pt idx="7">
                  <c:v>accounting</c:v>
                </c:pt>
                <c:pt idx="8">
                  <c:v>sales</c:v>
                </c:pt>
                <c:pt idx="9">
                  <c:v>technical</c:v>
                </c:pt>
              </c:strCache>
            </c:strRef>
          </c:cat>
          <c:val>
            <c:numRef>
              <c:f>Visuals!$C$49:$C$58</c:f>
              <c:numCache>
                <c:formatCode>0%</c:formatCode>
                <c:ptCount val="10"/>
                <c:pt idx="0">
                  <c:v>7.4603174603174602E-2</c:v>
                </c:pt>
                <c:pt idx="1">
                  <c:v>7.7509529860228715E-2</c:v>
                </c:pt>
                <c:pt idx="2">
                  <c:v>8.3916083916083919E-2</c:v>
                </c:pt>
                <c:pt idx="3">
                  <c:v>9.0623598026020644E-2</c:v>
                </c:pt>
                <c:pt idx="4">
                  <c:v>9.3126385809312637E-2</c:v>
                </c:pt>
                <c:pt idx="5">
                  <c:v>9.336941813261164E-2</c:v>
                </c:pt>
                <c:pt idx="6">
                  <c:v>0.10024449877750612</c:v>
                </c:pt>
                <c:pt idx="7">
                  <c:v>0.10169491525423729</c:v>
                </c:pt>
                <c:pt idx="8">
                  <c:v>0.10314009661835749</c:v>
                </c:pt>
                <c:pt idx="9">
                  <c:v>0.10588235294117647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2-48F9-A88C-83E98434F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-27"/>
        <c:axId val="626627824"/>
        <c:axId val="626628304"/>
      </c:barChart>
      <c:catAx>
        <c:axId val="6266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28304"/>
        <c:crosses val="autoZero"/>
        <c:auto val="1"/>
        <c:lblAlgn val="ctr"/>
        <c:lblOffset val="100"/>
        <c:noMultiLvlLbl val="0"/>
      </c:catAx>
      <c:valAx>
        <c:axId val="6266283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27824"/>
        <c:crosses val="max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Visuals!$A$2:$A$11</cx:f>
        <cx:lvl ptCount="10">
          <cx:pt idx="0">hr</cx:pt>
          <cx:pt idx="1">accounting</cx:pt>
          <cx:pt idx="2">technical</cx:pt>
          <cx:pt idx="3">support</cx:pt>
          <cx:pt idx="4">sales</cx:pt>
          <cx:pt idx="5">marketing</cx:pt>
          <cx:pt idx="6">IT</cx:pt>
          <cx:pt idx="7">product_mng</cx:pt>
          <cx:pt idx="8">RandD</cx:pt>
          <cx:pt idx="9">management</cx:pt>
        </cx:lvl>
      </cx:strDim>
      <cx:numDim type="val">
        <cx:f>Visuals!$D$2:$D$11</cx:f>
        <cx:lvl ptCount="10" formatCode="0%">
          <cx:pt idx="0">0.29093369418132614</cx:pt>
          <cx:pt idx="1">0.26597131681877445</cx:pt>
          <cx:pt idx="2">0.25624999999999998</cx:pt>
          <cx:pt idx="3">0.24899057873485869</cx:pt>
          <cx:pt idx="4">0.24492753623188407</cx:pt>
          <cx:pt idx="5">0.23659673659673661</cx:pt>
          <cx:pt idx="6">0.22249388753056235</cx:pt>
          <cx:pt idx="7">0.21951219512195122</cx:pt>
          <cx:pt idx="8">0.15374841168996187</cx:pt>
          <cx:pt idx="9">0.14444444444444443</cx:pt>
        </cx:lvl>
      </cx:numDim>
    </cx:data>
  </cx:chartData>
  <cx:chart>
    <cx:title pos="t" align="ctr" overlay="0">
      <cx:tx>
        <cx:txData>
          <cx:v>Top 3 Churn Rate Department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3 Churn Rate Department</a:t>
          </a:r>
        </a:p>
      </cx:txPr>
    </cx:title>
    <cx:plotArea>
      <cx:plotAreaRegion>
        <cx:series layoutId="funnel" uniqueId="{D0A8DE8C-73B8-4AF6-A655-846AB9B64861}">
          <cx:spPr>
            <a:solidFill>
              <a:schemeClr val="bg1">
                <a:lumMod val="85000"/>
              </a:schemeClr>
            </a:solidFill>
          </cx:spPr>
          <cx:dataPt idx="0">
            <cx:spPr>
              <a:solidFill>
                <a:srgbClr val="4472C4"/>
              </a:solidFill>
            </cx:spPr>
          </cx:dataPt>
          <cx:dataPt idx="1">
            <cx:spPr>
              <a:solidFill>
                <a:srgbClr val="4472C4"/>
              </a:solidFill>
            </cx:spPr>
          </cx:dataPt>
          <cx:dataPt idx="2">
            <cx:spPr>
              <a:solidFill>
                <a:srgbClr val="4472C4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12:09:29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1195 1 24575,'-5'1'0,"0"1"0,0-1 0,0 1 0,1 0 0,-1 0 0,1 1 0,-7 5 0,1-2 0,-31 16 0,11-5 0,0 0 0,1 2 0,-49 42 0,49-36 0,-2 0 0,-36 22 0,-47 36 0,103-76 0,-1 0 0,0-1 0,0-1 0,-15 6 0,14-7 0,1 1 0,0 0 0,0 1 0,-17 11 0,19-9 0,0-1 0,0 2 0,1-1 0,0 1 0,0 1 0,1 0 0,0 0 0,1 0 0,0 1 0,-10 22 0,7-10 0,0-1 0,-18 26 0,16-28 0,0 0 0,-14 39 0,20-37 0,1 1 0,0 0 0,2 0 0,0 35 0,-5 38 0,-26 68 0,28-132 0,2 1 0,1-1 0,2 0 0,3 49 0,0-46 0,-1-1 0,-2 1 0,-10 62 0,3-60 0,-19 72 0,22-96 0,0 1 0,-1-1 0,-1 0 0,0-1 0,-17 23 0,-108 136 0,129-168 0,-1 1 0,1 0 0,0 1 0,0-1 0,1 0 0,-1 1 0,1 0 0,0-1 0,0 1 0,1 0 0,-2 6 0,3-9 0,0 0 0,0 0 0,0 0 0,1 0 0,-1 0 0,1 0 0,-1 0 0,1 0 0,0 0 0,-1 0 0,1 0 0,0-1 0,0 1 0,0 0 0,1-1 0,-1 1 0,0-1 0,1 1 0,-1-1 0,1 1 0,-1-1 0,1 0 0,-1 0 0,1 0 0,0 0 0,0 0 0,0 0 0,-1 0 0,1-1 0,0 1 0,3 0 0,11 4 0,0-1 0,1-1 0,-1 0 0,33 0 0,72-6 0,-44-1 0,-49 4 0,0-2 0,0-1 0,39-9 0,-25 5 0,1 2 0,-1 2 0,1 1 0,48 6 0,3-2 0,273-2 0,-346-2-99,0-1 1,-1-1-1,1-1 0,-1-1 0,0 0 0,-1-2 1,38-19-1,-42 20-476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EE20-3AF3-F8C6-2782-4A50627F6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37F49-F48C-B2C9-15DC-F385224B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B62A-7270-0339-4B64-369D2884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D155-88D8-98A4-14A0-45903B79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A5A2-6E7B-EE6F-477E-F6C5924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F05C-8537-EDCC-B1FF-987B7727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FC79-DC33-6056-F216-379531A6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FD08-5838-2A5F-ABFD-7140EABC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1D92-2843-12E2-B671-368D56FE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584D-CD90-E727-3B8F-8325E8C5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FBC09-33FC-0C45-FDF2-5D280964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1AA29-615C-D631-6122-39F54075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95B9-7D81-D21B-30E2-08AA26D0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5F61-773C-A8E5-F66D-0C0545D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13F-456F-2357-EBCE-336E0609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C50A-C4BE-3592-6DF7-1283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21D6-3952-EBFA-BE9C-6A45B2B5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B9E6-B260-86B1-1B87-3B83A535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CABA-4EA1-F7D7-8587-EFF841F4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A07D-B285-E6CE-2E12-44E5DBC9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279E-0867-A3E8-8E9A-E801324A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20D0-5FF3-A236-804A-B66517A7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51D0-39CA-D3CB-1CFF-25A3EC32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3743-290F-F8AA-15AD-54AEB4D9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40E1-A36B-7082-21D9-71A49657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4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A202-65C9-C183-4BCD-082641C0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D41B-7637-1C9E-858E-523F03939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4E0A5-6FC9-C2A3-BDDA-1D21EC74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6602-CDBE-AEB0-652C-E363E2F4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06A8-3849-362A-BC99-6869F488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D2FDB-F1AA-AC2E-0122-60D45489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3DF-D77B-3FB5-E3F0-77E4FE0C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F751-5AF7-4953-ECDC-48958E9A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6CF9-5D50-4314-E545-A319FAB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7D5AB-4047-2D15-C358-903C48185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6B5CA-AEE4-EB15-A9C1-A8C507A0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DFC29-D856-6089-9209-097FA3E9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FEB56-A957-50A4-4E66-58391417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5E984-E3E2-EC1E-DAB4-B31E294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446B-D309-767D-0840-9D3502BE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572FB-B143-29EB-E7B2-EB746525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B0AD1-5595-FE82-3812-748BBC8D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2F16D-D354-2A37-30E6-AA3C49EF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411E-AAA1-5716-F51E-A0F88F15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B0D6C-6354-A3B2-276C-CB0AD2AA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E4583-C625-2DAF-CA3E-1E6EE15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5BBD-DCC2-948A-279B-490F3887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3653-A122-AA96-88F1-8C9A0C48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F2E4F-D4E9-B1EB-CBA4-067C9E76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6E88-3C05-9D45-30FD-BDFAB1C9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7C3E5-A84F-EA2E-B581-B8E6FD68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2FA5-2D41-22E4-16AD-38994826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CA71-7B72-9932-90FB-E85F2FF9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E4112-44FC-0DB9-32F0-9FB4544B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A8B6D-B6B7-6B2E-11B1-776E81F1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8A79F-45BA-1EED-FD69-57025B9A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6B666-AA91-3C90-6FFD-8D46E70D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DC8E-7FAB-9A77-85E0-2D78937B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76CFF-82EC-076F-8E8C-3F23EAD3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204B-3503-847A-CE3F-C6017C7E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29A1-C6C4-737C-E69D-55B656993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04F-0938-4C76-9B20-5E414726D644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BDD2-1D4E-6868-6075-25A4A557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0A31-8909-3233-3702-F4F4AE7A5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0139-9816-463D-94A1-C9923848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914D1D-9537-3AC4-2E9A-B4BC8B0CF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384317"/>
            <a:ext cx="7315834" cy="1228116"/>
          </a:xfrm>
        </p:spPr>
      </p:pic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32A9AEC-E5B9-85D7-ABE0-576BC2476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3125664"/>
                  </p:ext>
                </p:extLst>
              </p:nvPr>
            </p:nvGraphicFramePr>
            <p:xfrm>
              <a:off x="186612" y="2817845"/>
              <a:ext cx="6046237" cy="38068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32A9AEC-E5B9-85D7-ABE0-576BC2476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12" y="2817845"/>
                <a:ext cx="6046237" cy="380689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A721FF-5650-2917-6608-6CFEFD97EEBE}"/>
              </a:ext>
            </a:extLst>
          </p:cNvPr>
          <p:cNvSpPr/>
          <p:nvPr/>
        </p:nvSpPr>
        <p:spPr>
          <a:xfrm>
            <a:off x="1212980" y="1380931"/>
            <a:ext cx="3956179" cy="143691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24%</a:t>
            </a:r>
            <a:br>
              <a:rPr lang="en-IN" dirty="0"/>
            </a:b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Turnover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940930-FB85-D76D-F9A0-DF7F76314067}"/>
              </a:ext>
            </a:extLst>
          </p:cNvPr>
          <p:cNvSpPr/>
          <p:nvPr/>
        </p:nvSpPr>
        <p:spPr>
          <a:xfrm>
            <a:off x="6232849" y="1231641"/>
            <a:ext cx="4982547" cy="51598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TURNOVER</a:t>
            </a:r>
            <a:br>
              <a:rPr lang="en-IN" dirty="0"/>
            </a:br>
            <a:r>
              <a:rPr lang="en-IN" dirty="0"/>
              <a:t>These Departments have the </a:t>
            </a:r>
            <a:br>
              <a:rPr lang="en-IN" dirty="0"/>
            </a:br>
            <a:r>
              <a:rPr lang="en-IN" b="1" u="sng" dirty="0"/>
              <a:t>most churn</a:t>
            </a:r>
            <a:r>
              <a:rPr lang="en-IN" dirty="0"/>
              <a:t>. However, we need to</a:t>
            </a:r>
          </a:p>
          <a:p>
            <a:r>
              <a:rPr lang="en-IN" dirty="0"/>
              <a:t>ask what is the representation of these</a:t>
            </a:r>
          </a:p>
          <a:p>
            <a:r>
              <a:rPr lang="en-IN" dirty="0"/>
              <a:t>departments in the company and what is</a:t>
            </a:r>
          </a:p>
          <a:p>
            <a:r>
              <a:rPr lang="en-IN" dirty="0"/>
              <a:t>driving this churn ?</a:t>
            </a:r>
          </a:p>
        </p:txBody>
      </p:sp>
    </p:spTree>
    <p:extLst>
      <p:ext uri="{BB962C8B-B14F-4D97-AF65-F5344CB8AC3E}">
        <p14:creationId xmlns:p14="http://schemas.microsoft.com/office/powerpoint/2010/main" val="24694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E24CD-9E25-3A64-3F0C-DB363BDE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377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8EB188-CB8B-A3D2-8A83-C5C89C1C56EC}"/>
              </a:ext>
            </a:extLst>
          </p:cNvPr>
          <p:cNvSpPr/>
          <p:nvPr/>
        </p:nvSpPr>
        <p:spPr>
          <a:xfrm>
            <a:off x="1" y="2593910"/>
            <a:ext cx="7380514" cy="5225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CFCD1F4-69D2-3EBD-5B36-F0514C550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34382"/>
              </p:ext>
            </p:extLst>
          </p:nvPr>
        </p:nvGraphicFramePr>
        <p:xfrm>
          <a:off x="-74645" y="2593910"/>
          <a:ext cx="7455160" cy="522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05DB94D-53A2-302F-8978-F7C39B5A2D5B}"/>
              </a:ext>
            </a:extLst>
          </p:cNvPr>
          <p:cNvSpPr/>
          <p:nvPr/>
        </p:nvSpPr>
        <p:spPr>
          <a:xfrm>
            <a:off x="6441440" y="1422400"/>
            <a:ext cx="5750559" cy="639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</a:t>
            </a:r>
            <a:br>
              <a:rPr lang="en-IN" dirty="0"/>
            </a:br>
            <a:r>
              <a:rPr lang="en-IN" dirty="0"/>
              <a:t>Although </a:t>
            </a:r>
            <a:r>
              <a:rPr lang="en-IN" b="1" dirty="0"/>
              <a:t>salary are low </a:t>
            </a:r>
            <a:r>
              <a:rPr lang="en-IN" dirty="0"/>
              <a:t>for</a:t>
            </a:r>
            <a:br>
              <a:rPr lang="en-IN" dirty="0"/>
            </a:br>
            <a:r>
              <a:rPr lang="en-IN" dirty="0"/>
              <a:t>the </a:t>
            </a:r>
            <a:r>
              <a:rPr lang="en-IN" b="1" dirty="0"/>
              <a:t>top 3 departments with</a:t>
            </a:r>
            <a:br>
              <a:rPr lang="en-IN" b="1" dirty="0"/>
            </a:br>
            <a:r>
              <a:rPr lang="en-IN" b="1" dirty="0"/>
              <a:t>the lowest retention</a:t>
            </a:r>
            <a:r>
              <a:rPr lang="en-IN" dirty="0"/>
              <a:t>. Not all</a:t>
            </a:r>
            <a:br>
              <a:rPr lang="en-IN" dirty="0"/>
            </a:br>
            <a:r>
              <a:rPr lang="en-IN" dirty="0"/>
              <a:t>the categories have the lowest</a:t>
            </a:r>
            <a:br>
              <a:rPr lang="en-IN" dirty="0"/>
            </a:br>
            <a:r>
              <a:rPr lang="en-IN" dirty="0"/>
              <a:t>salaries. However, high medium</a:t>
            </a:r>
            <a:br>
              <a:rPr lang="en-IN" dirty="0"/>
            </a:br>
            <a:r>
              <a:rPr lang="en-IN" dirty="0"/>
              <a:t>and high salaries do show greater</a:t>
            </a:r>
            <a:br>
              <a:rPr lang="en-IN" dirty="0"/>
            </a:br>
            <a:r>
              <a:rPr lang="en-IN" dirty="0"/>
              <a:t>retention.</a:t>
            </a:r>
          </a:p>
        </p:txBody>
      </p:sp>
    </p:spTree>
    <p:extLst>
      <p:ext uri="{BB962C8B-B14F-4D97-AF65-F5344CB8AC3E}">
        <p14:creationId xmlns:p14="http://schemas.microsoft.com/office/powerpoint/2010/main" val="35612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A6AA-126F-DC5A-B2FF-CE028F3F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49AC9-4652-DB23-6C08-214B8045D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CA1F-6E37-EAC5-6FC7-6C3018D0D7BE}"/>
              </a:ext>
            </a:extLst>
          </p:cNvPr>
          <p:cNvSpPr/>
          <p:nvPr/>
        </p:nvSpPr>
        <p:spPr>
          <a:xfrm>
            <a:off x="365760" y="2367280"/>
            <a:ext cx="7122160" cy="4358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C7D2B3B-960D-0DDD-D703-1DDC62F68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57537"/>
              </p:ext>
            </p:extLst>
          </p:nvPr>
        </p:nvGraphicFramePr>
        <p:xfrm>
          <a:off x="579120" y="2367280"/>
          <a:ext cx="6817360" cy="435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hours">
            <a:extLst>
              <a:ext uri="{FF2B5EF4-FFF2-40B4-BE49-F238E27FC236}">
                <a16:creationId xmlns:a16="http://schemas.microsoft.com/office/drawing/2014/main" id="{D7E227EA-EE2B-3A28-3009-02A10A21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DD9398-8650-BD69-9EDD-A3DD1051F89C}"/>
              </a:ext>
            </a:extLst>
          </p:cNvPr>
          <p:cNvSpPr/>
          <p:nvPr/>
        </p:nvSpPr>
        <p:spPr>
          <a:xfrm>
            <a:off x="10891520" y="5943600"/>
            <a:ext cx="130048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88E15-D8AB-2D94-E3A9-830D3749731C}"/>
              </a:ext>
            </a:extLst>
          </p:cNvPr>
          <p:cNvSpPr/>
          <p:nvPr/>
        </p:nvSpPr>
        <p:spPr>
          <a:xfrm>
            <a:off x="497840" y="1910080"/>
            <a:ext cx="7965440" cy="472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7258140-D98F-F14C-CCA0-4747058C3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715225"/>
              </p:ext>
            </p:extLst>
          </p:nvPr>
        </p:nvGraphicFramePr>
        <p:xfrm>
          <a:off x="264160" y="1798320"/>
          <a:ext cx="7447279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09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A2613-689F-0A2D-46EC-4938F5A3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0640"/>
            <a:ext cx="12192000" cy="685799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E4666B-9654-1545-F685-84E4195C735B}"/>
                  </a:ext>
                </a:extLst>
              </p14:cNvPr>
              <p14:cNvContentPartPr/>
              <p14:nvPr/>
            </p14:nvContentPartPr>
            <p14:xfrm>
              <a:off x="11131880" y="6045040"/>
              <a:ext cx="518400" cy="75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E4666B-9654-1545-F685-84E4195C73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9240" y="5982400"/>
                <a:ext cx="644040" cy="880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8CE0F79-97BA-AFD9-2CF8-F56A29176C26}"/>
              </a:ext>
            </a:extLst>
          </p:cNvPr>
          <p:cNvSpPr/>
          <p:nvPr/>
        </p:nvSpPr>
        <p:spPr>
          <a:xfrm>
            <a:off x="11257280" y="6103440"/>
            <a:ext cx="650240" cy="75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9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Jeramy Kuvalis</dc:creator>
  <cp:lastModifiedBy>Jeramy Kuvalis</cp:lastModifiedBy>
  <cp:revision>1</cp:revision>
  <dcterms:created xsi:type="dcterms:W3CDTF">2023-07-15T11:08:47Z</dcterms:created>
  <dcterms:modified xsi:type="dcterms:W3CDTF">2023-07-15T12:10:35Z</dcterms:modified>
</cp:coreProperties>
</file>