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6A164F-21DE-7202-A3AD-F4D7776FBA21}" v="256" dt="2025-01-27T13:12:58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st.baviskar43@gmail.com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a typeface="+mj-lt"/>
                <a:cs typeface="+mj-lt"/>
              </a:rPr>
              <a:t>Comprehensive Analysis of Crop Yield, Soil, and Irrigation</a:t>
            </a:r>
            <a:endParaRPr lang="en-US" b="1" dirty="0"/>
          </a:p>
          <a:p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1391"/>
            <a:ext cx="9144000" cy="14330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Insights for Optimized Agricultural Practices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4F5F8A-D778-B818-D40F-0D94478B6389}"/>
              </a:ext>
            </a:extLst>
          </p:cNvPr>
          <p:cNvSpPr txBox="1"/>
          <p:nvPr/>
        </p:nvSpPr>
        <p:spPr>
          <a:xfrm>
            <a:off x="7588919" y="5097981"/>
            <a:ext cx="37258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Name - </a:t>
            </a:r>
            <a:r>
              <a:rPr lang="en-US" dirty="0"/>
              <a:t>Sumit </a:t>
            </a:r>
            <a:r>
              <a:rPr lang="en-US" dirty="0" err="1"/>
              <a:t>Baviskar</a:t>
            </a:r>
            <a:endParaRPr lang="en-US" dirty="0"/>
          </a:p>
          <a:p>
            <a:r>
              <a:rPr lang="en-US" b="1" dirty="0"/>
              <a:t>Date</a:t>
            </a:r>
            <a:r>
              <a:rPr lang="en-US" dirty="0"/>
              <a:t> - 3 October 2024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Yellow and blue symbols">
            <a:extLst>
              <a:ext uri="{FF2B5EF4-FFF2-40B4-BE49-F238E27FC236}">
                <a16:creationId xmlns:a16="http://schemas.microsoft.com/office/drawing/2014/main" id="{E3E764F6-917E-82A3-2B84-DD190E9AC9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810" r="-2" b="13357"/>
          <a:stretch/>
        </p:blipFill>
        <p:spPr>
          <a:xfrm>
            <a:off x="20" y="-7619"/>
            <a:ext cx="12191979" cy="688736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620"/>
            <a:ext cx="5566593" cy="688736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067CD3-146F-6228-E362-39AA720C2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863442" y="855815"/>
            <a:ext cx="6887365" cy="516047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1000"/>
                </a:schemeClr>
              </a:gs>
              <a:gs pos="83000">
                <a:schemeClr val="accent5">
                  <a:alpha val="0"/>
                </a:schemeClr>
              </a:gs>
            </a:gsLst>
            <a:lin ang="51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1C7E5C-A0F8-E9FA-56DB-31A257FD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7648"/>
            <a:ext cx="2079513" cy="6865647"/>
          </a:xfrm>
          <a:prstGeom prst="rect">
            <a:avLst/>
          </a:prstGeom>
          <a:gradFill flip="none" rotWithShape="1">
            <a:gsLst>
              <a:gs pos="5000">
                <a:schemeClr val="accent5"/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F70A3C-4474-2A39-470C-FD55A8837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706777" y="3068761"/>
            <a:ext cx="4504659" cy="3789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C3F7D4-9613-0E1F-901C-98FE831D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74557" y="-6485"/>
            <a:ext cx="3427160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D5167C-AF48-26F0-7A9F-3F7643374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64705" y="-1061856"/>
            <a:ext cx="3682024" cy="12211438"/>
          </a:xfrm>
          <a:prstGeom prst="rect">
            <a:avLst/>
          </a:prstGeom>
          <a:gradFill>
            <a:gsLst>
              <a:gs pos="0">
                <a:schemeClr val="accent5"/>
              </a:gs>
              <a:gs pos="65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B30A01-FCA8-86A5-A840-C32A3BE2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-7639"/>
            <a:ext cx="4879823" cy="688737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44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45944-A66B-071D-0508-0B4A52513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28" y="731830"/>
            <a:ext cx="4160233" cy="21060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Thank You!</a:t>
            </a:r>
          </a:p>
          <a:p>
            <a:r>
              <a:rPr lang="en-US" sz="4000" b="1">
                <a:solidFill>
                  <a:srgbClr val="FFFFFF"/>
                </a:solidFill>
              </a:rPr>
              <a:t>Questions and Discussions 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AE7C6-F8EF-8018-9DBD-A17F1C734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028" y="5166367"/>
            <a:ext cx="4160233" cy="85099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Contact:</a:t>
            </a:r>
            <a:r>
              <a:rPr lang="en-US" sz="1600" dirty="0">
                <a:solidFill>
                  <a:srgbClr val="FFFFFF"/>
                </a:solidFill>
              </a:rPr>
              <a:t> </a:t>
            </a:r>
          </a:p>
          <a:p>
            <a:r>
              <a:rPr lang="en-US" sz="1600" dirty="0">
                <a:solidFill>
                  <a:srgbClr val="FFFFFF"/>
                </a:solidFill>
              </a:rPr>
              <a:t>Sumit </a:t>
            </a:r>
            <a:r>
              <a:rPr lang="en-US" sz="1600" err="1">
                <a:solidFill>
                  <a:srgbClr val="FFFFFF"/>
                </a:solidFill>
              </a:rPr>
              <a:t>Baviskar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</a:p>
          <a:p>
            <a:r>
              <a:rPr lang="en-US" sz="1600" dirty="0">
                <a:solidFill>
                  <a:srgbClr val="FFFFFF"/>
                </a:solidFill>
              </a:rPr>
              <a:t> </a:t>
            </a:r>
            <a:r>
              <a:rPr lang="en-US" sz="1600" dirty="0">
                <a:solidFill>
                  <a:srgbClr val="FFFFFF"/>
                </a:solidFill>
                <a:hlinkClick r:id="rId3"/>
              </a:rPr>
              <a:t>st.baviskar43@gmail.com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</a:p>
          <a:p>
            <a:r>
              <a:rPr lang="en-US" sz="1600" dirty="0">
                <a:solidFill>
                  <a:srgbClr val="FFFFFF"/>
                </a:solidFill>
              </a:rPr>
              <a:t> https://www.linkedin.com/in/sumit-baviskar/</a:t>
            </a:r>
          </a:p>
          <a:p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73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0A4E9-E797-F46F-8D60-CC01AAF0D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6789E-A038-0993-45C1-180C70164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b="1">
                <a:ea typeface="+mn-lt"/>
                <a:cs typeface="+mn-lt"/>
              </a:rPr>
              <a:t>Objective:</a:t>
            </a:r>
            <a:endParaRPr lang="en-US" sz="1700">
              <a:ea typeface="+mn-lt"/>
              <a:cs typeface="+mn-lt"/>
            </a:endParaRPr>
          </a:p>
          <a:p>
            <a:pPr lvl="1"/>
            <a:r>
              <a:rPr lang="en-US" sz="1700">
                <a:ea typeface="+mn-lt"/>
                <a:cs typeface="+mn-lt"/>
              </a:rPr>
              <a:t>To analyze factors affecting crop yield.</a:t>
            </a:r>
          </a:p>
          <a:p>
            <a:pPr lvl="1"/>
            <a:r>
              <a:rPr lang="en-US" sz="1700">
                <a:ea typeface="+mn-lt"/>
                <a:cs typeface="+mn-lt"/>
              </a:rPr>
              <a:t>To provide actionable insights for better resource management.</a:t>
            </a:r>
          </a:p>
          <a:p>
            <a:r>
              <a:rPr lang="en-US" sz="1700" b="1">
                <a:ea typeface="+mn-lt"/>
                <a:cs typeface="+mn-lt"/>
              </a:rPr>
              <a:t>Key Focus Areas:</a:t>
            </a:r>
            <a:endParaRPr lang="en-US" sz="1700">
              <a:ea typeface="+mn-lt"/>
              <a:cs typeface="+mn-lt"/>
            </a:endParaRPr>
          </a:p>
          <a:p>
            <a:pPr lvl="1"/>
            <a:r>
              <a:rPr lang="en-US" sz="1700">
                <a:ea typeface="+mn-lt"/>
                <a:cs typeface="+mn-lt"/>
              </a:rPr>
              <a:t>Region-wise yield analysis.</a:t>
            </a:r>
          </a:p>
          <a:p>
            <a:pPr lvl="1"/>
            <a:r>
              <a:rPr lang="en-US" sz="1700">
                <a:ea typeface="+mn-lt"/>
                <a:cs typeface="+mn-lt"/>
              </a:rPr>
              <a:t>Soil type influence on crop productivity.</a:t>
            </a:r>
          </a:p>
          <a:p>
            <a:pPr lvl="1"/>
            <a:r>
              <a:rPr lang="en-US" sz="1700">
                <a:ea typeface="+mn-lt"/>
                <a:cs typeface="+mn-lt"/>
              </a:rPr>
              <a:t>Impact of irrigation and fertilizer on yield.</a:t>
            </a:r>
          </a:p>
          <a:p>
            <a:pPr lvl="1"/>
            <a:r>
              <a:rPr lang="en-US" sz="1700">
                <a:ea typeface="+mn-lt"/>
                <a:cs typeface="+mn-lt"/>
              </a:rPr>
              <a:t>Weather and rainfall effects on yield.</a:t>
            </a:r>
          </a:p>
          <a:p>
            <a:endParaRPr lang="en-US" sz="1700"/>
          </a:p>
        </p:txBody>
      </p:sp>
      <p:pic>
        <p:nvPicPr>
          <p:cNvPr id="5" name="Picture 4" descr="Golden wheat against sky">
            <a:extLst>
              <a:ext uri="{FF2B5EF4-FFF2-40B4-BE49-F238E27FC236}">
                <a16:creationId xmlns:a16="http://schemas.microsoft.com/office/drawing/2014/main" id="{B10B976B-6A9E-5195-EEBA-2176262D61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290" r="25350" b="-10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1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81DBC6-FD4F-F1AC-CCD3-D34310E86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b="1"/>
              <a:t>Region-Wise Yield Analysis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B64F9-6BCB-3A28-0547-41692B4B5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b="1">
                <a:ea typeface="+mn-lt"/>
                <a:cs typeface="+mn-lt"/>
              </a:rPr>
              <a:t>Insights:</a:t>
            </a:r>
            <a:endParaRPr lang="en-US" sz="1700"/>
          </a:p>
          <a:p>
            <a:pPr lvl="1"/>
            <a:r>
              <a:rPr lang="en-US" sz="1700">
                <a:ea typeface="+mn-lt"/>
                <a:cs typeface="+mn-lt"/>
              </a:rPr>
              <a:t>North Region has the highest yields, especially for Barley and Cotton.</a:t>
            </a:r>
            <a:endParaRPr lang="en-US" sz="1700"/>
          </a:p>
          <a:p>
            <a:pPr lvl="1"/>
            <a:r>
              <a:rPr lang="en-US" sz="1700">
                <a:ea typeface="+mn-lt"/>
                <a:cs typeface="+mn-lt"/>
              </a:rPr>
              <a:t>East and South Regions show lower median yields for crops like Soybean and Rice.</a:t>
            </a:r>
            <a:endParaRPr lang="en-US" sz="1700"/>
          </a:p>
          <a:p>
            <a:pPr lvl="1"/>
            <a:r>
              <a:rPr lang="en-US" sz="1700">
                <a:ea typeface="+mn-lt"/>
                <a:cs typeface="+mn-lt"/>
              </a:rPr>
              <a:t>West Region has consistent but slightly lower yields for crops like Maize and Wheat.</a:t>
            </a:r>
            <a:endParaRPr lang="en-US" sz="1700"/>
          </a:p>
          <a:p>
            <a:r>
              <a:rPr lang="en-US" sz="1700" b="1">
                <a:ea typeface="+mn-lt"/>
                <a:cs typeface="+mn-lt"/>
              </a:rPr>
              <a:t>Actionable Recommendations:</a:t>
            </a:r>
            <a:endParaRPr lang="en-US" sz="1700"/>
          </a:p>
          <a:p>
            <a:pPr lvl="1"/>
            <a:r>
              <a:rPr lang="en-US" sz="1700">
                <a:ea typeface="+mn-lt"/>
                <a:cs typeface="+mn-lt"/>
              </a:rPr>
              <a:t>Focus on improving agricultural practices in East and South Regions.</a:t>
            </a:r>
            <a:endParaRPr lang="en-US" sz="1700"/>
          </a:p>
          <a:p>
            <a:pPr lvl="1"/>
            <a:r>
              <a:rPr lang="en-US" sz="1700">
                <a:ea typeface="+mn-lt"/>
                <a:cs typeface="+mn-lt"/>
              </a:rPr>
              <a:t>Share best practices from North Region for higher yields.</a:t>
            </a:r>
            <a:endParaRPr lang="en-US" sz="1700"/>
          </a:p>
          <a:p>
            <a:endParaRPr lang="en-US" sz="1700"/>
          </a:p>
        </p:txBody>
      </p:sp>
      <p:pic>
        <p:nvPicPr>
          <p:cNvPr id="5" name="Picture 4" descr="Plants in a field">
            <a:extLst>
              <a:ext uri="{FF2B5EF4-FFF2-40B4-BE49-F238E27FC236}">
                <a16:creationId xmlns:a16="http://schemas.microsoft.com/office/drawing/2014/main" id="{7D5518D7-9229-270F-F9DE-31AC9C37F9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194" r="25969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96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7C16-7973-8EBE-0CE8-6FFA517A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597747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Soil Type Influence on Yield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6B34C-A446-F56D-1342-F86D0E9D4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4597746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b="1">
                <a:ea typeface="+mn-lt"/>
                <a:cs typeface="+mn-lt"/>
              </a:rPr>
              <a:t>Key Observations:</a:t>
            </a:r>
            <a:endParaRPr lang="en-US" sz="1400"/>
          </a:p>
          <a:p>
            <a:pPr lvl="1"/>
            <a:r>
              <a:rPr lang="en-US" sz="1400">
                <a:ea typeface="+mn-lt"/>
                <a:cs typeface="+mn-lt"/>
              </a:rPr>
              <a:t>Loam Soil: Best yields across all regions and crops.</a:t>
            </a:r>
            <a:endParaRPr lang="en-US" sz="1400"/>
          </a:p>
          <a:p>
            <a:pPr lvl="1"/>
            <a:r>
              <a:rPr lang="en-US" sz="1400">
                <a:ea typeface="+mn-lt"/>
                <a:cs typeface="+mn-lt"/>
              </a:rPr>
              <a:t>Peaty Soil: High yields for Cotton, Rice, and Wheat.</a:t>
            </a:r>
            <a:endParaRPr lang="en-US" sz="1400"/>
          </a:p>
          <a:p>
            <a:pPr lvl="1"/>
            <a:r>
              <a:rPr lang="en-US" sz="1400">
                <a:ea typeface="+mn-lt"/>
                <a:cs typeface="+mn-lt"/>
              </a:rPr>
              <a:t>Sandy Soil: Performs well for Barley and Cotton but varies for other crops.</a:t>
            </a:r>
            <a:endParaRPr lang="en-US" sz="1400"/>
          </a:p>
          <a:p>
            <a:pPr lvl="1"/>
            <a:r>
              <a:rPr lang="en-US" sz="1400">
                <a:ea typeface="+mn-lt"/>
                <a:cs typeface="+mn-lt"/>
              </a:rPr>
              <a:t>Chalky Soil: Lower yields overall.</a:t>
            </a:r>
            <a:endParaRPr lang="en-US" sz="1400"/>
          </a:p>
          <a:p>
            <a:pPr lvl="1"/>
            <a:r>
              <a:rPr lang="en-US" sz="1400">
                <a:ea typeface="+mn-lt"/>
                <a:cs typeface="+mn-lt"/>
              </a:rPr>
              <a:t>Silt Soil: Stable but medium-range yields.</a:t>
            </a:r>
            <a:endParaRPr lang="en-US" sz="1400"/>
          </a:p>
          <a:p>
            <a:r>
              <a:rPr lang="en-US" sz="1400" b="1">
                <a:ea typeface="+mn-lt"/>
                <a:cs typeface="+mn-lt"/>
              </a:rPr>
              <a:t>Recommendations:</a:t>
            </a:r>
            <a:endParaRPr lang="en-US" sz="1400"/>
          </a:p>
          <a:p>
            <a:pPr lvl="1"/>
            <a:r>
              <a:rPr lang="en-US" sz="1400">
                <a:ea typeface="+mn-lt"/>
                <a:cs typeface="+mn-lt"/>
              </a:rPr>
              <a:t>Promote crop rotation strategies with Loam Soil.</a:t>
            </a:r>
            <a:endParaRPr lang="en-US" sz="1400"/>
          </a:p>
          <a:p>
            <a:pPr lvl="1"/>
            <a:r>
              <a:rPr lang="en-US" sz="1400">
                <a:ea typeface="+mn-lt"/>
                <a:cs typeface="+mn-lt"/>
              </a:rPr>
              <a:t>Use Peaty Soil for water-intensive crops like Rice.</a:t>
            </a:r>
            <a:endParaRPr lang="en-US" sz="1400"/>
          </a:p>
          <a:p>
            <a:endParaRPr lang="en-US" sz="1400"/>
          </a:p>
        </p:txBody>
      </p:sp>
      <p:pic>
        <p:nvPicPr>
          <p:cNvPr id="15" name="Picture 14" descr="Plants in a field">
            <a:extLst>
              <a:ext uri="{FF2B5EF4-FFF2-40B4-BE49-F238E27FC236}">
                <a16:creationId xmlns:a16="http://schemas.microsoft.com/office/drawing/2014/main" id="{DB956D0F-1009-091A-258A-E00E523576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814" r="21873" b="-3"/>
          <a:stretch/>
        </p:blipFill>
        <p:spPr>
          <a:xfrm>
            <a:off x="6512462" y="867064"/>
            <a:ext cx="4486140" cy="504879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9447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220AAD-3431-36A2-5BCF-EA04D672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5162719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Crop-Specific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1EBF6-6643-6101-C3D3-43F1F6C11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398143"/>
            <a:ext cx="6155199" cy="361314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b="1" dirty="0">
                <a:ea typeface="+mn-lt"/>
                <a:cs typeface="+mn-lt"/>
              </a:rPr>
              <a:t>Observations by Crop:</a:t>
            </a:r>
            <a:endParaRPr lang="en-US" sz="2000" dirty="0"/>
          </a:p>
          <a:p>
            <a:pPr lvl="1"/>
            <a:r>
              <a:rPr lang="en-US" sz="2000" b="1" dirty="0">
                <a:ea typeface="+mn-lt"/>
                <a:cs typeface="+mn-lt"/>
              </a:rPr>
              <a:t>Barley:</a:t>
            </a:r>
            <a:r>
              <a:rPr lang="en-US" sz="2000" dirty="0">
                <a:ea typeface="+mn-lt"/>
                <a:cs typeface="+mn-lt"/>
              </a:rPr>
              <a:t> High yields in Loam and Sandy soils.</a:t>
            </a:r>
            <a:endParaRPr lang="en-US" sz="2000" dirty="0"/>
          </a:p>
          <a:p>
            <a:pPr lvl="1"/>
            <a:r>
              <a:rPr lang="en-US" sz="2000" b="1" dirty="0">
                <a:ea typeface="+mn-lt"/>
                <a:cs typeface="+mn-lt"/>
              </a:rPr>
              <a:t>Cotton:</a:t>
            </a:r>
            <a:r>
              <a:rPr lang="en-US" sz="2000" dirty="0">
                <a:ea typeface="+mn-lt"/>
                <a:cs typeface="+mn-lt"/>
              </a:rPr>
              <a:t> Best performance in Loam and Peaty soils.</a:t>
            </a:r>
            <a:endParaRPr lang="en-US" sz="2000" dirty="0"/>
          </a:p>
          <a:p>
            <a:pPr lvl="1"/>
            <a:r>
              <a:rPr lang="en-US" sz="2000" b="1" dirty="0">
                <a:ea typeface="+mn-lt"/>
                <a:cs typeface="+mn-lt"/>
              </a:rPr>
              <a:t>Maize:</a:t>
            </a:r>
            <a:r>
              <a:rPr lang="en-US" sz="2000" dirty="0">
                <a:ea typeface="+mn-lt"/>
                <a:cs typeface="+mn-lt"/>
              </a:rPr>
              <a:t> High yields in Sandy soil (East Region).</a:t>
            </a:r>
            <a:endParaRPr lang="en-US" sz="2000" dirty="0"/>
          </a:p>
          <a:p>
            <a:pPr lvl="1"/>
            <a:r>
              <a:rPr lang="en-US" sz="2000" b="1" dirty="0">
                <a:ea typeface="+mn-lt"/>
                <a:cs typeface="+mn-lt"/>
              </a:rPr>
              <a:t>Rice:</a:t>
            </a:r>
            <a:r>
              <a:rPr lang="en-US" sz="2000" dirty="0">
                <a:ea typeface="+mn-lt"/>
                <a:cs typeface="+mn-lt"/>
              </a:rPr>
              <a:t> Better yields in Peaty and Loam soils.</a:t>
            </a:r>
            <a:endParaRPr lang="en-US" sz="2000" dirty="0"/>
          </a:p>
          <a:p>
            <a:pPr lvl="1"/>
            <a:r>
              <a:rPr lang="en-US" sz="2000" b="1" dirty="0">
                <a:ea typeface="+mn-lt"/>
                <a:cs typeface="+mn-lt"/>
              </a:rPr>
              <a:t>Soybean:</a:t>
            </a:r>
            <a:r>
              <a:rPr lang="en-US" sz="2000" dirty="0">
                <a:ea typeface="+mn-lt"/>
                <a:cs typeface="+mn-lt"/>
              </a:rPr>
              <a:t> Consistent but lower yields.</a:t>
            </a:r>
            <a:endParaRPr lang="en-US" sz="2000" dirty="0"/>
          </a:p>
          <a:p>
            <a:pPr lvl="1"/>
            <a:r>
              <a:rPr lang="en-US" sz="2000" b="1" dirty="0">
                <a:ea typeface="+mn-lt"/>
                <a:cs typeface="+mn-lt"/>
              </a:rPr>
              <a:t>Wheat:</a:t>
            </a:r>
            <a:r>
              <a:rPr lang="en-US" sz="2000" dirty="0">
                <a:ea typeface="+mn-lt"/>
                <a:cs typeface="+mn-lt"/>
              </a:rPr>
              <a:t> Optimal yields in Loam and Peaty soils.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Recommendations:</a:t>
            </a:r>
            <a:endParaRPr lang="en-US" sz="2000" dirty="0"/>
          </a:p>
          <a:p>
            <a:pPr lvl="1"/>
            <a:r>
              <a:rPr lang="en-US" sz="2000" dirty="0">
                <a:ea typeface="+mn-lt"/>
                <a:cs typeface="+mn-lt"/>
              </a:rPr>
              <a:t>Match crops with suitable soil types for maximum productivity.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Three combines harvesting wheat">
            <a:extLst>
              <a:ext uri="{FF2B5EF4-FFF2-40B4-BE49-F238E27FC236}">
                <a16:creationId xmlns:a16="http://schemas.microsoft.com/office/drawing/2014/main" id="{67C443C0-3233-48F2-B257-086BFD893B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333" r="1051" b="-3"/>
          <a:stretch/>
        </p:blipFill>
        <p:spPr>
          <a:xfrm>
            <a:off x="7059283" y="1"/>
            <a:ext cx="5139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5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B9424-677C-BF08-BA11-0A1D0970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Impact of Fertilizer and Irrigation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CF413-C074-0EB6-B25D-FD8C514E9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 b="1">
                <a:ea typeface="+mn-lt"/>
                <a:cs typeface="+mn-lt"/>
              </a:rPr>
              <a:t>Key Findings:</a:t>
            </a:r>
            <a:endParaRPr lang="en-US" sz="1900"/>
          </a:p>
          <a:p>
            <a:pPr lvl="1"/>
            <a:r>
              <a:rPr lang="en-US" sz="1900">
                <a:ea typeface="+mn-lt"/>
                <a:cs typeface="+mn-lt"/>
              </a:rPr>
              <a:t>Fertilizer reduces days to harvest for all crops, especially Barley and Cotton.</a:t>
            </a:r>
            <a:endParaRPr lang="en-US" sz="1900"/>
          </a:p>
          <a:p>
            <a:pPr lvl="1"/>
            <a:r>
              <a:rPr lang="en-US" sz="1900">
                <a:ea typeface="+mn-lt"/>
                <a:cs typeface="+mn-lt"/>
              </a:rPr>
              <a:t>Irrigation significantly boosts yield, especially in sunny conditions.</a:t>
            </a:r>
            <a:endParaRPr lang="en-US" sz="1900"/>
          </a:p>
          <a:p>
            <a:pPr lvl="1"/>
            <a:r>
              <a:rPr lang="en-US" sz="1900">
                <a:ea typeface="+mn-lt"/>
                <a:cs typeface="+mn-lt"/>
              </a:rPr>
              <a:t>Combined use of fertilizer and irrigation maximizes yield and reduces variability.</a:t>
            </a:r>
            <a:endParaRPr lang="en-US" sz="1900"/>
          </a:p>
          <a:p>
            <a:r>
              <a:rPr lang="en-US" sz="1900" b="1">
                <a:ea typeface="+mn-lt"/>
                <a:cs typeface="+mn-lt"/>
              </a:rPr>
              <a:t>Recommendations:</a:t>
            </a:r>
            <a:endParaRPr lang="en-US" sz="1900"/>
          </a:p>
          <a:p>
            <a:pPr lvl="1"/>
            <a:r>
              <a:rPr lang="en-US" sz="1900">
                <a:ea typeface="+mn-lt"/>
                <a:cs typeface="+mn-lt"/>
              </a:rPr>
              <a:t>Prioritize fertilizer and irrigation for crops like Maize, Cotton, Rice, and Soybean.</a:t>
            </a:r>
            <a:endParaRPr lang="en-US" sz="1900"/>
          </a:p>
          <a:p>
            <a:pPr lvl="1"/>
            <a:r>
              <a:rPr lang="en-US" sz="1900">
                <a:ea typeface="+mn-lt"/>
                <a:cs typeface="+mn-lt"/>
              </a:rPr>
              <a:t>Develop policies to encourage combined resource use.</a:t>
            </a:r>
            <a:endParaRPr lang="en-US" sz="1900"/>
          </a:p>
          <a:p>
            <a:endParaRPr lang="en-US" sz="19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420B6-153E-3086-032F-28537C3457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646" r="29401" b="6249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3708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C0996-E4BF-61D0-62B9-E1009C8DD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385" y="175848"/>
            <a:ext cx="6038687" cy="1544119"/>
          </a:xfrm>
        </p:spPr>
        <p:txBody>
          <a:bodyPr anchor="ctr">
            <a:normAutofit/>
          </a:bodyPr>
          <a:lstStyle/>
          <a:p>
            <a:r>
              <a:rPr lang="en-US" sz="4000"/>
              <a:t>Weather and Yield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585E4-71FF-F5DF-793E-07A47432B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885181" cy="376983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b="1" dirty="0">
                <a:ea typeface="+mn-lt"/>
                <a:cs typeface="+mn-lt"/>
              </a:rPr>
              <a:t>Observations:</a:t>
            </a:r>
            <a:endParaRPr lang="en-US" sz="2000" dirty="0">
              <a:ea typeface="+mn-lt"/>
              <a:cs typeface="+mn-lt"/>
            </a:endParaRPr>
          </a:p>
          <a:p>
            <a:pPr lvl="1"/>
            <a:r>
              <a:rPr lang="en-US" sz="2000" b="1" dirty="0">
                <a:ea typeface="+mn-lt"/>
                <a:cs typeface="+mn-lt"/>
              </a:rPr>
              <a:t>Cloudy Weather:</a:t>
            </a:r>
            <a:r>
              <a:rPr lang="en-US" sz="2000" dirty="0">
                <a:ea typeface="+mn-lt"/>
                <a:cs typeface="+mn-lt"/>
              </a:rPr>
              <a:t> Fertilizer improves yield from 4 to 6 tons/ha.</a:t>
            </a:r>
          </a:p>
          <a:p>
            <a:pPr lvl="1"/>
            <a:r>
              <a:rPr lang="en-US" sz="2000" b="1" dirty="0">
                <a:ea typeface="+mn-lt"/>
                <a:cs typeface="+mn-lt"/>
              </a:rPr>
              <a:t>Rainy Weather:</a:t>
            </a:r>
            <a:r>
              <a:rPr lang="en-US" sz="2000" dirty="0">
                <a:ea typeface="+mn-lt"/>
                <a:cs typeface="+mn-lt"/>
              </a:rPr>
              <a:t> Fertilizer use shows smaller yield differences due to natural rainfall benefits.</a:t>
            </a:r>
          </a:p>
          <a:p>
            <a:pPr lvl="1"/>
            <a:r>
              <a:rPr lang="en-US" sz="2000" b="1" dirty="0">
                <a:ea typeface="+mn-lt"/>
                <a:cs typeface="+mn-lt"/>
              </a:rPr>
              <a:t>Sunny Weather:</a:t>
            </a:r>
            <a:r>
              <a:rPr lang="en-US" sz="2000" dirty="0">
                <a:ea typeface="+mn-lt"/>
                <a:cs typeface="+mn-lt"/>
              </a:rPr>
              <a:t> Largest improvement with irrigation and fertilizer combined.</a:t>
            </a:r>
          </a:p>
          <a:p>
            <a:r>
              <a:rPr lang="en-US" sz="2000" b="1" dirty="0">
                <a:ea typeface="+mn-lt"/>
                <a:cs typeface="+mn-lt"/>
              </a:rPr>
              <a:t>Recommendations:</a:t>
            </a:r>
            <a:endParaRPr lang="en-US" sz="2000" dirty="0">
              <a:ea typeface="+mn-lt"/>
              <a:cs typeface="+mn-lt"/>
            </a:endParaRPr>
          </a:p>
          <a:p>
            <a:pPr lvl="1"/>
            <a:r>
              <a:rPr lang="en-US" sz="2000" dirty="0">
                <a:ea typeface="+mn-lt"/>
                <a:cs typeface="+mn-lt"/>
              </a:rPr>
              <a:t>Focus on irrigation during sunny weather to stabilize yields.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Use fertilizer consistently, especially in cloudy and sunny conditions.</a:t>
            </a:r>
          </a:p>
          <a:p>
            <a:endParaRPr lang="en-US" sz="2000" dirty="0"/>
          </a:p>
        </p:txBody>
      </p:sp>
      <p:pic>
        <p:nvPicPr>
          <p:cNvPr id="5" name="Picture 4" descr="Green and dry land">
            <a:extLst>
              <a:ext uri="{FF2B5EF4-FFF2-40B4-BE49-F238E27FC236}">
                <a16:creationId xmlns:a16="http://schemas.microsoft.com/office/drawing/2014/main" id="{1FF7B3F6-CE4A-598F-A377-B55568EF9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799" r="35508" b="-5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6188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AB1F4-B083-4917-2148-15F4C1E6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Rainfall and Fertilizer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2401E-CFDC-D6E2-C159-5D19684C1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b="1" dirty="0">
                <a:ea typeface="+mn-lt"/>
                <a:cs typeface="+mn-lt"/>
              </a:rPr>
              <a:t>Insights:</a:t>
            </a:r>
            <a:endParaRPr lang="en-US" sz="2000" dirty="0"/>
          </a:p>
          <a:p>
            <a:pPr lvl="1"/>
            <a:r>
              <a:rPr lang="en-US" sz="2000" dirty="0">
                <a:ea typeface="+mn-lt"/>
                <a:cs typeface="+mn-lt"/>
              </a:rPr>
              <a:t>Higher rainfall increases yield, especially with fertilizer use.</a:t>
            </a:r>
            <a:endParaRPr lang="en-US" sz="2000" dirty="0"/>
          </a:p>
          <a:p>
            <a:pPr lvl="1"/>
            <a:r>
              <a:rPr lang="en-US" sz="2000" dirty="0">
                <a:ea typeface="+mn-lt"/>
                <a:cs typeface="+mn-lt"/>
              </a:rPr>
              <a:t>Without fertilizer, yield potential is capped even with sufficient rainfall.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Recommendations:</a:t>
            </a:r>
            <a:endParaRPr lang="en-US" sz="2000" dirty="0"/>
          </a:p>
          <a:p>
            <a:pPr lvl="1"/>
            <a:r>
              <a:rPr lang="en-US" sz="2000" dirty="0">
                <a:ea typeface="+mn-lt"/>
                <a:cs typeface="+mn-lt"/>
              </a:rPr>
              <a:t>Optimize rainfall and fertilizer usage to maximize yield.</a:t>
            </a:r>
            <a:endParaRPr lang="en-US" sz="2000" dirty="0"/>
          </a:p>
          <a:p>
            <a:pPr lvl="1"/>
            <a:r>
              <a:rPr lang="en-US" sz="2000" dirty="0">
                <a:ea typeface="+mn-lt"/>
                <a:cs typeface="+mn-lt"/>
              </a:rPr>
              <a:t>Plan irrigation systems to complement natural rainfall patterns.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Cropped hand watering the plant">
            <a:extLst>
              <a:ext uri="{FF2B5EF4-FFF2-40B4-BE49-F238E27FC236}">
                <a16:creationId xmlns:a16="http://schemas.microsoft.com/office/drawing/2014/main" id="{42820565-0256-ECBC-8941-C297A6F77D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221" r="4466" b="-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9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een building in a cornfield">
            <a:extLst>
              <a:ext uri="{FF2B5EF4-FFF2-40B4-BE49-F238E27FC236}">
                <a16:creationId xmlns:a16="http://schemas.microsoft.com/office/drawing/2014/main" id="{00491B97-EF6D-5BE8-EB6E-646745C3B5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903" r="26918" b="-3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F5D96-00B0-0D1C-6F16-498EDA05A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/>
              <a:t>Final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21ADE-6A56-6111-F5ED-4DB2F1EDF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 b="1">
                <a:ea typeface="+mn-lt"/>
                <a:cs typeface="+mn-lt"/>
              </a:rPr>
              <a:t>Key Takeaways:</a:t>
            </a:r>
            <a:endParaRPr lang="en-US" sz="1400"/>
          </a:p>
          <a:p>
            <a:pPr lvl="1"/>
            <a:r>
              <a:rPr lang="en-US" sz="1400">
                <a:ea typeface="+mn-lt"/>
                <a:cs typeface="+mn-lt"/>
              </a:rPr>
              <a:t>Fertilizer and irrigation are critical for improving yields.</a:t>
            </a:r>
            <a:endParaRPr lang="en-US" sz="1400"/>
          </a:p>
          <a:p>
            <a:pPr lvl="1"/>
            <a:r>
              <a:rPr lang="en-US" sz="1400">
                <a:ea typeface="+mn-lt"/>
                <a:cs typeface="+mn-lt"/>
              </a:rPr>
              <a:t>Loam and Peaty soils are most productive.</a:t>
            </a:r>
            <a:endParaRPr lang="en-US" sz="1400"/>
          </a:p>
          <a:p>
            <a:pPr lvl="1"/>
            <a:r>
              <a:rPr lang="en-US" sz="1400">
                <a:ea typeface="+mn-lt"/>
                <a:cs typeface="+mn-lt"/>
              </a:rPr>
              <a:t>Weather and rainfall management are essential for consistent crop performance.</a:t>
            </a:r>
            <a:endParaRPr lang="en-US" sz="1400"/>
          </a:p>
          <a:p>
            <a:r>
              <a:rPr lang="en-US" sz="1400" b="1">
                <a:ea typeface="+mn-lt"/>
                <a:cs typeface="+mn-lt"/>
              </a:rPr>
              <a:t>Strategic Recommendations:</a:t>
            </a:r>
            <a:endParaRPr lang="en-US" sz="1400"/>
          </a:p>
          <a:p>
            <a:pPr lvl="1"/>
            <a:r>
              <a:rPr lang="en-US" sz="1400">
                <a:ea typeface="+mn-lt"/>
                <a:cs typeface="+mn-lt"/>
              </a:rPr>
              <a:t>Invest in irrigation infrastructure and fertilizer programs.</a:t>
            </a:r>
            <a:endParaRPr lang="en-US" sz="1400"/>
          </a:p>
          <a:p>
            <a:pPr lvl="1"/>
            <a:r>
              <a:rPr lang="en-US" sz="1400">
                <a:ea typeface="+mn-lt"/>
                <a:cs typeface="+mn-lt"/>
              </a:rPr>
              <a:t>Match crop types with suitable soils and regions.</a:t>
            </a:r>
            <a:endParaRPr lang="en-US" sz="1400"/>
          </a:p>
          <a:p>
            <a:pPr lvl="1"/>
            <a:r>
              <a:rPr lang="en-US" sz="1400">
                <a:ea typeface="+mn-lt"/>
                <a:cs typeface="+mn-lt"/>
              </a:rPr>
              <a:t>Develop regional agricultural policies based on insights.</a:t>
            </a:r>
            <a:endParaRPr lang="en-US" sz="1400"/>
          </a:p>
          <a:p>
            <a:pPr marL="457200" lvl="1" indent="0">
              <a:buNone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926393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Comprehensive Analysis of Crop Yield, Soil, and Irrigation </vt:lpstr>
      <vt:lpstr>Overview</vt:lpstr>
      <vt:lpstr>Region-Wise Yield Analysis</vt:lpstr>
      <vt:lpstr>Soil Type Influence on Yield</vt:lpstr>
      <vt:lpstr>Crop-Specific Insights</vt:lpstr>
      <vt:lpstr>Impact of Fertilizer and Irrigation</vt:lpstr>
      <vt:lpstr>Weather and Yield Relationship</vt:lpstr>
      <vt:lpstr>Rainfall and Fertilizer Interaction</vt:lpstr>
      <vt:lpstr>Final Conclusions</vt:lpstr>
      <vt:lpstr>Thank You! Questions and Discussions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89</cp:revision>
  <dcterms:created xsi:type="dcterms:W3CDTF">2013-07-15T20:26:40Z</dcterms:created>
  <dcterms:modified xsi:type="dcterms:W3CDTF">2025-01-27T13:13:20Z</dcterms:modified>
</cp:coreProperties>
</file>