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8550A-97D1-82BC-C119-E4D2FA2D0931}" v="663" dt="2024-09-29T18:03:37.547"/>
    <p1510:client id="{DD0D730F-4F70-1F57-0D41-F198272F7284}" v="401" dt="2024-09-29T18:48:34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mit-baviskar.github.io/Sumit_Baviskar_PortFolio/" TargetMode="External"/><Relationship Id="rId2" Type="http://schemas.openxmlformats.org/officeDocument/2006/relationships/hyperlink" Target="https://www.linkedin.com/in/sumit-baviska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umit-Baviskar?tab=reposito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164" y="1122363"/>
            <a:ext cx="9393836" cy="112518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-webkit-standard"/>
              </a:rPr>
              <a:t>Data Analysis of Agricultural Yield Factors</a:t>
            </a:r>
            <a:endParaRPr lang="en-US" sz="3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5487" y="4051742"/>
            <a:ext cx="4332513" cy="1206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                      Name</a:t>
            </a:r>
            <a:r>
              <a:rPr lang="en-US" sz="2000" dirty="0"/>
              <a:t> – Sumit </a:t>
            </a:r>
            <a:r>
              <a:rPr lang="en-US" sz="2000" dirty="0" err="1"/>
              <a:t>Baviskar</a:t>
            </a:r>
            <a:endParaRPr lang="en-US" sz="2000" dirty="0"/>
          </a:p>
          <a:p>
            <a:r>
              <a:rPr lang="en-US" sz="2000" b="1" dirty="0"/>
              <a:t>               Date </a:t>
            </a:r>
            <a:r>
              <a:rPr lang="en-US" sz="2000" dirty="0"/>
              <a:t>-  29 </a:t>
            </a:r>
            <a:r>
              <a:rPr lang="en-US" sz="2000" dirty="0" err="1"/>
              <a:t>Septmeber</a:t>
            </a:r>
            <a:r>
              <a:rPr lang="en-US" sz="2000" dirty="0"/>
              <a:t>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BA79B-BD6A-EA1C-1A35-EE049F3AE4AB}"/>
              </a:ext>
            </a:extLst>
          </p:cNvPr>
          <p:cNvSpPr txBox="1"/>
          <p:nvPr/>
        </p:nvSpPr>
        <p:spPr>
          <a:xfrm>
            <a:off x="1187356" y="2154072"/>
            <a:ext cx="94760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Exploratory Data Analysis (EDA) Findings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B1ACC-7CB1-A6BC-ED81-B75B44A8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ptos"/>
              </a:rPr>
              <a:t>Conclusion</a:t>
            </a:r>
            <a:r>
              <a:rPr lang="en-US" sz="3800" dirty="0">
                <a:latin typeface="Aptos"/>
              </a:rPr>
              <a:t>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C3FB-FA60-3092-A71A-C23F07B5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Importance of EDA in uncovering insights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Data-driven decision-making for improving agricultural productivity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Future analysis directions and possibilities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7781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BF9D42BD-321E-42A5-2284-627E2F79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1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8D435-5AF1-3B47-43E8-2BF4310A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D4C7F-AE1E-6624-EEE0-57D40DD8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Open the floor for questions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38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F484D-9893-6F7A-53DA-B4E3E6D2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3568-C56B-B601-5D9F-DA3D42D0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LinkedIn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https://www.linkedin.com/in/sumit-baviskar/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Portfolio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-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https://sumit-baviskar.github.io/Sumit_Baviskar_PortFolio/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4"/>
              </a:rPr>
              <a:t>https://github.com/Sumit-Baviskar?tab=repositories</a:t>
            </a:r>
            <a:endParaRPr lang="en-US" sz="1700" kern="1200" dirty="0">
              <a:solidFill>
                <a:srgbClr val="FFFFFF"/>
              </a:solidFill>
              <a:latin typeface="+mn-lt"/>
            </a:endParaRPr>
          </a:p>
          <a:p>
            <a:pPr algn="r"/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BA3F-0632-8707-F068-6DBB5E8D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latin typeface="Aptos "/>
              </a:rPr>
              <a:t>Introduction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1B2E-4D50-AAD5-B205-14DB1EF4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Brief Overview of the Project.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Importance of EDA in Agriculture.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Objectives of the Analysis.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 descr="Cropped hand watering the plant">
            <a:extLst>
              <a:ext uri="{FF2B5EF4-FFF2-40B4-BE49-F238E27FC236}">
                <a16:creationId xmlns:a16="http://schemas.microsoft.com/office/drawing/2014/main" id="{3DCAAE1A-1B35-AC83-7278-BB600518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82" r="116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52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A5F97-B616-FDF4-0B9A-424746D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ptos "/>
              </a:rPr>
              <a:t>Data 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226EC9-4EA3-8131-D4EE-43315A5E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12166"/>
            <a:ext cx="6224335" cy="4971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Rainfall.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Temperature.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Soil Type.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Crop Yield.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Fertilizer.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Irrigation.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Region.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Weather Condition.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 Days to Harvest.</a:t>
            </a: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 Yield  </a:t>
            </a:r>
            <a:r>
              <a:rPr lang="en-US" sz="2200" dirty="0" err="1">
                <a:ea typeface="+mn-lt"/>
                <a:cs typeface="+mn-lt"/>
              </a:rPr>
              <a:t>tonnes</a:t>
            </a:r>
            <a:r>
              <a:rPr lang="en-US" sz="2200" dirty="0">
                <a:ea typeface="+mn-lt"/>
                <a:cs typeface="+mn-lt"/>
              </a:rPr>
              <a:t> per hectare.</a:t>
            </a:r>
            <a:endParaRPr lang="en-US" sz="2200" dirty="0"/>
          </a:p>
          <a:p>
            <a:endParaRPr lang="en-US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BA189-16D9-60BA-A998-D82221FB60BC}"/>
              </a:ext>
            </a:extLst>
          </p:cNvPr>
          <p:cNvSpPr txBox="1"/>
          <p:nvPr/>
        </p:nvSpPr>
        <p:spPr>
          <a:xfrm>
            <a:off x="5355429" y="414338"/>
            <a:ext cx="50411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/>
          </a:p>
          <a:p>
            <a:r>
              <a:rPr lang="en-US" sz="3600" b="1" dirty="0"/>
              <a:t>Key Variables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66E0-A312-D9F9-3675-71C9B2DC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latin typeface="Aptos "/>
              </a:rPr>
              <a:t>Rainfall and Yield Relationship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F7C7-F139-02A2-7AED-8CD5F2FA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Positive correlation between rainfall and crop yield.</a:t>
            </a: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Variability in yield based on other factors.</a:t>
            </a:r>
            <a:endParaRPr lang="en-US" sz="2000" dirty="0"/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Yield at Extreme Rainfall Levels.</a:t>
            </a:r>
            <a:endParaRPr lang="en-US" sz="2000">
              <a:ea typeface="+mn-lt"/>
              <a:cs typeface="+mn-lt"/>
            </a:endParaRPr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6C2B2-0756-8A54-8889-AF08837D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22846"/>
            <a:ext cx="6903720" cy="52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5CC85-4B3F-36EA-E0DC-0AAEA978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latin typeface="Aptos"/>
              </a:rPr>
              <a:t>Temperature’s Limited Impact</a:t>
            </a:r>
            <a:endParaRPr lang="en-US" sz="3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1C23-892D-E7AD-0C9C-E058CAC6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ea typeface="+mn-lt"/>
                <a:cs typeface="+mn-lt"/>
              </a:rPr>
              <a:t>Strong positive correlation  between rainfall and yield.</a:t>
            </a:r>
            <a:endParaRPr lang="en-US" sz="2000" b="1">
              <a:ea typeface="+mn-lt"/>
              <a:cs typeface="+mn-lt"/>
            </a:endParaRPr>
          </a:p>
          <a:p>
            <a:pPr marL="342900" indent="-342900"/>
            <a:r>
              <a:rPr lang="en-US" sz="2000">
                <a:ea typeface="+mn-lt"/>
                <a:cs typeface="+mn-lt"/>
              </a:rPr>
              <a:t>Days to Harvest is negatively correlated (but value is too close to zero) to Rainfall and Temperature.</a:t>
            </a:r>
            <a:endParaRPr lang="en-US" sz="2000" b="1">
              <a:ea typeface="+mn-lt"/>
              <a:cs typeface="+mn-lt"/>
            </a:endParaRPr>
          </a:p>
          <a:p>
            <a:pPr marL="342900" indent="-342900"/>
            <a:r>
              <a:rPr lang="en-US" sz="2000">
                <a:ea typeface="+mn-lt"/>
                <a:cs typeface="+mn-lt"/>
              </a:rPr>
              <a:t>No significant relationship between days to harvest  and other variables.</a:t>
            </a:r>
            <a:endParaRPr lang="en-US" sz="2000" b="1">
              <a:ea typeface="+mn-lt"/>
              <a:cs typeface="+mn-lt"/>
            </a:endParaRPr>
          </a:p>
          <a:p>
            <a:pPr marL="342900" indent="-342900"/>
            <a:r>
              <a:rPr lang="en-US" sz="2000">
                <a:ea typeface="+mn-lt"/>
                <a:cs typeface="+mn-lt"/>
              </a:rPr>
              <a:t>Other factors may have more significant effects.</a:t>
            </a:r>
            <a:endParaRPr lang="en-US" sz="2000" b="1">
              <a:ea typeface="+mn-lt"/>
              <a:cs typeface="+mn-lt"/>
            </a:endParaRPr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4" name="Picture 3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FE1CE32-AB6A-2521-CB65-1AB9E8CA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18118"/>
            <a:ext cx="5458968" cy="44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9C603-B83C-B573-A054-D60BF7F8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ptos"/>
              </a:rPr>
              <a:t>Fertilizer and Irrigation Impact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FDC-7793-8EBE-D9D3-36FFF3B4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Significant yield enhancements with fertilizer and irrigation.</a:t>
            </a:r>
          </a:p>
          <a:p>
            <a:r>
              <a:rPr lang="en-US" sz="2000" dirty="0">
                <a:ea typeface="+mn-lt"/>
                <a:cs typeface="+mn-lt"/>
              </a:rPr>
              <a:t>Consistent Positive Impact.</a:t>
            </a:r>
          </a:p>
          <a:p>
            <a:r>
              <a:rPr lang="en-US" sz="2000" dirty="0">
                <a:ea typeface="+mn-lt"/>
                <a:cs typeface="+mn-lt"/>
              </a:rPr>
              <a:t>Effectiveness across various crops and regions.</a:t>
            </a:r>
          </a:p>
          <a:p>
            <a:r>
              <a:rPr lang="en-US" sz="2000" dirty="0">
                <a:ea typeface="+mn-lt"/>
                <a:cs typeface="+mn-lt"/>
              </a:rPr>
              <a:t>Largest Yield Improvement with Fertilizer and Irrigation.</a:t>
            </a:r>
          </a:p>
          <a:p>
            <a:r>
              <a:rPr lang="en-US" sz="2000" dirty="0">
                <a:ea typeface="+mn-lt"/>
                <a:cs typeface="+mn-lt"/>
              </a:rPr>
              <a:t>Yield is Less compared to yield with fertilizers.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4208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2AAE7-12C1-94AF-0DEF-0C1BCB9F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ptos"/>
              </a:rPr>
              <a:t>Fertilizer effect on Day to harvest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6616EC8-71E1-7A09-4FF0-B1E78466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Crops consistently show the highest yields when fertilizer is applied, regardless of the amount of rainfall.</a:t>
            </a:r>
          </a:p>
          <a:p>
            <a:r>
              <a:rPr lang="en-US" sz="2200" dirty="0">
                <a:ea typeface="+mn-lt"/>
                <a:cs typeface="+mn-lt"/>
              </a:rPr>
              <a:t>Combining fertilizer use with good water management practices leads to  sustainability in agricultural systems.</a:t>
            </a:r>
          </a:p>
          <a:p>
            <a:r>
              <a:rPr lang="en-US" sz="2200" dirty="0">
                <a:ea typeface="+mn-lt"/>
                <a:cs typeface="+mn-lt"/>
              </a:rPr>
              <a:t>Fertilizer application not only boosts yields but also crops optimize water use, .</a:t>
            </a:r>
          </a:p>
          <a:p>
            <a:r>
              <a:rPr lang="en-US" sz="2200" dirty="0">
                <a:ea typeface="+mn-lt"/>
                <a:cs typeface="+mn-lt"/>
              </a:rPr>
              <a:t>Use of fertilizer allows crops to make better use of available water, significantly boosting yields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1845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B2B-97FC-9C04-2FA4-F1454B64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>
                <a:latin typeface="Aptos"/>
              </a:rPr>
              <a:t>Crop and Irrigation Compatibility</a:t>
            </a:r>
            <a:endParaRPr lang="en-US" sz="3800">
              <a:latin typeface="Apto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265-A12B-8A2A-30DF-3A8ED00F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42" y="2807208"/>
            <a:ext cx="4345781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ptos"/>
                <a:ea typeface="Roboto"/>
                <a:cs typeface="Roboto"/>
              </a:rPr>
              <a:t>Rice, Barley, Wheat, and Maize</a:t>
            </a:r>
            <a:r>
              <a:rPr lang="en-US" sz="1800" dirty="0">
                <a:latin typeface="Aptos"/>
                <a:ea typeface="Roboto"/>
                <a:cs typeface="Roboto"/>
              </a:rPr>
              <a:t> show the most significant difference in yield between irrigated and non-irrigated conditions.</a:t>
            </a:r>
          </a:p>
          <a:p>
            <a:r>
              <a:rPr lang="en-US" sz="1800" b="1" dirty="0">
                <a:latin typeface="Aptos"/>
                <a:ea typeface="Roboto"/>
                <a:cs typeface="Roboto"/>
              </a:rPr>
              <a:t>Cotton</a:t>
            </a:r>
            <a:r>
              <a:rPr lang="en-US" sz="1800" dirty="0">
                <a:latin typeface="Aptos"/>
                <a:ea typeface="Roboto"/>
                <a:cs typeface="Roboto"/>
              </a:rPr>
              <a:t> and </a:t>
            </a:r>
            <a:r>
              <a:rPr lang="en-US" sz="1800" b="1" dirty="0">
                <a:latin typeface="Aptos"/>
                <a:ea typeface="Roboto"/>
                <a:cs typeface="Roboto"/>
              </a:rPr>
              <a:t>Soybean</a:t>
            </a:r>
            <a:r>
              <a:rPr lang="en-US" sz="1800" dirty="0">
                <a:latin typeface="Aptos"/>
                <a:ea typeface="Roboto"/>
                <a:cs typeface="Roboto"/>
              </a:rPr>
              <a:t> also show yield improvement with irrigation, but the difference appears to be slightly smaller compared to the other crops.</a:t>
            </a:r>
          </a:p>
          <a:p>
            <a:r>
              <a:rPr lang="en-US" sz="1800" b="1" dirty="0">
                <a:latin typeface="Aptos"/>
                <a:ea typeface="Roboto"/>
                <a:cs typeface="Roboto"/>
              </a:rPr>
              <a:t>Rice</a:t>
            </a:r>
            <a:r>
              <a:rPr lang="en-US" sz="1800" dirty="0">
                <a:latin typeface="Aptos"/>
                <a:ea typeface="Roboto"/>
                <a:cs typeface="Roboto"/>
              </a:rPr>
              <a:t> and </a:t>
            </a:r>
            <a:r>
              <a:rPr lang="en-US" sz="1800" b="1" dirty="0">
                <a:latin typeface="Aptos"/>
                <a:ea typeface="Roboto"/>
                <a:cs typeface="Roboto"/>
              </a:rPr>
              <a:t>Maize</a:t>
            </a:r>
            <a:r>
              <a:rPr lang="en-US" sz="1800" dirty="0">
                <a:latin typeface="Aptos"/>
                <a:ea typeface="Roboto"/>
                <a:cs typeface="Roboto"/>
              </a:rPr>
              <a:t> have the highest yields under irrigation conditions.</a:t>
            </a:r>
          </a:p>
          <a:p>
            <a:r>
              <a:rPr lang="en-US" sz="1800" b="1" dirty="0">
                <a:latin typeface="Aptos"/>
                <a:ea typeface="Roboto"/>
                <a:cs typeface="Roboto"/>
              </a:rPr>
              <a:t>Barley</a:t>
            </a:r>
            <a:r>
              <a:rPr lang="en-US" sz="1800" dirty="0">
                <a:latin typeface="Aptos"/>
                <a:ea typeface="Roboto"/>
                <a:cs typeface="Roboto"/>
              </a:rPr>
              <a:t> and </a:t>
            </a:r>
            <a:r>
              <a:rPr lang="en-US" sz="1800" b="1" dirty="0">
                <a:latin typeface="Aptos"/>
                <a:ea typeface="Roboto"/>
                <a:cs typeface="Roboto"/>
              </a:rPr>
              <a:t>Wheat</a:t>
            </a:r>
            <a:r>
              <a:rPr lang="en-US" sz="1800" dirty="0">
                <a:latin typeface="Aptos"/>
                <a:ea typeface="Roboto"/>
                <a:cs typeface="Roboto"/>
              </a:rPr>
              <a:t> have the lowest yields without irrigation,</a:t>
            </a:r>
          </a:p>
          <a:p>
            <a:endParaRPr lang="en-US" sz="1800" dirty="0">
              <a:latin typeface="Aptos"/>
              <a:ea typeface="Roboto"/>
              <a:cs typeface="Roboto"/>
            </a:endParaRPr>
          </a:p>
        </p:txBody>
      </p:sp>
      <p:pic>
        <p:nvPicPr>
          <p:cNvPr id="4" name="Picture 3" descr="A chart of a crop yield&#10;&#10;Description automatically generated">
            <a:extLst>
              <a:ext uri="{FF2B5EF4-FFF2-40B4-BE49-F238E27FC236}">
                <a16:creationId xmlns:a16="http://schemas.microsoft.com/office/drawing/2014/main" id="{7890ADDF-A2E6-48DB-D463-C839ECB5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358" y="1720330"/>
            <a:ext cx="6403658" cy="35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530CC-3936-1353-89CA-5D9A812C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61" y="548640"/>
            <a:ext cx="3767547" cy="54434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ptos"/>
              </a:rPr>
              <a:t>Recommendations for Farmers</a:t>
            </a:r>
            <a:endParaRPr lang="en-US" sz="3200">
              <a:latin typeface="Apto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189F-5125-4560-5DC5-924F40EC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200">
                <a:ea typeface="+mn-lt"/>
                <a:cs typeface="+mn-lt"/>
              </a:rPr>
              <a:t>Optimize Water and Fertilizer Management</a:t>
            </a:r>
            <a:endParaRPr lang="en-US" sz="2200"/>
          </a:p>
          <a:p>
            <a:pPr marL="457200" indent="-457200"/>
            <a:r>
              <a:rPr lang="en-US" sz="2200">
                <a:ea typeface="+mn-lt"/>
                <a:cs typeface="+mn-lt"/>
              </a:rPr>
              <a:t>Focus on Rainfed Crops.</a:t>
            </a:r>
          </a:p>
          <a:p>
            <a:pPr marL="457200" indent="-457200"/>
            <a:r>
              <a:rPr lang="en-US" sz="2200">
                <a:ea typeface="+mn-lt"/>
                <a:cs typeface="+mn-lt"/>
              </a:rPr>
              <a:t>Adapt to Regional Conditions.</a:t>
            </a:r>
          </a:p>
          <a:p>
            <a:pPr marL="457200" indent="-457200"/>
            <a:r>
              <a:rPr lang="en-US" sz="2200">
                <a:ea typeface="+mn-lt"/>
                <a:cs typeface="+mn-lt"/>
              </a:rPr>
              <a:t>Monitor and Adjust Based on Weather.</a:t>
            </a:r>
          </a:p>
          <a:p>
            <a:pPr marL="457200" indent="-457200"/>
            <a:r>
              <a:rPr lang="en-US" sz="2200">
                <a:ea typeface="+mn-lt"/>
                <a:cs typeface="+mn-lt"/>
              </a:rPr>
              <a:t>Explore Further Factors Affecting Yield Variability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168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Analysis of Agricultural Yield Factors</vt:lpstr>
      <vt:lpstr>Introduction</vt:lpstr>
      <vt:lpstr>Data Overview</vt:lpstr>
      <vt:lpstr>Rainfall and Yield Relationship</vt:lpstr>
      <vt:lpstr>Temperature’s Limited Impact</vt:lpstr>
      <vt:lpstr>Fertilizer and Irrigation Impact</vt:lpstr>
      <vt:lpstr>Fertilizer effect on Day to harvest</vt:lpstr>
      <vt:lpstr>Crop and Irrigation Compatibility</vt:lpstr>
      <vt:lpstr>Recommendations for Farmers</vt:lpstr>
      <vt:lpstr>Conclusion: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428</cp:revision>
  <dcterms:created xsi:type="dcterms:W3CDTF">2024-09-29T16:39:06Z</dcterms:created>
  <dcterms:modified xsi:type="dcterms:W3CDTF">2024-10-04T05:21:16Z</dcterms:modified>
</cp:coreProperties>
</file>