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0C13D6-9AF0-D607-B59F-1C6EFE65EB39}" v="48" dt="2025-01-11T16:28:48.661"/>
    <p1510:client id="{86B7A7C6-C36F-4B8C-A898-D8277133A6B0}" v="247" dt="2025-01-11T16:20:53.819"/>
    <p1510:client id="{E800FE08-9D79-9C2F-F609-4DE0F9C84A0B}" v="9" dt="2025-01-11T16:22:28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13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2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6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7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3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4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6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2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6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4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2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5359"/>
            <a:ext cx="3494362" cy="30035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4400" b="1" kern="120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Titanic Insights and Lessons for Modern Safety Measures</a:t>
            </a:r>
            <a:endParaRPr lang="en-US" sz="4400" b="1" kern="1200" dirty="0">
              <a:solidFill>
                <a:schemeClr val="bg2">
                  <a:lumMod val="10000"/>
                </a:schemeClr>
              </a:solidFill>
              <a:latin typeface="+mj-lt"/>
              <a:ea typeface="Calibri Light"/>
              <a:cs typeface="Calibri Light"/>
            </a:endParaRPr>
          </a:p>
          <a:p>
            <a:pPr algn="r"/>
            <a:endParaRPr lang="en-US" sz="4400" b="1" kern="1200" dirty="0">
              <a:solidFill>
                <a:schemeClr val="bg2">
                  <a:lumMod val="10000"/>
                </a:schemeClr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6030" y="1711129"/>
            <a:ext cx="6250940" cy="15570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Analyzing Survival Patterns and Recommendations for Future Safety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1F2A1-C6BE-7B71-0ADF-0FD8F60078F3}"/>
              </a:ext>
            </a:extLst>
          </p:cNvPr>
          <p:cNvSpPr txBox="1"/>
          <p:nvPr/>
        </p:nvSpPr>
        <p:spPr>
          <a:xfrm>
            <a:off x="8110294" y="5142620"/>
            <a:ext cx="3116676" cy="7518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Name</a:t>
            </a:r>
            <a:r>
              <a:rPr lang="en-US" sz="2000" dirty="0"/>
              <a:t> - Sumit </a:t>
            </a:r>
            <a:r>
              <a:rPr lang="en-US" sz="2000" err="1"/>
              <a:t>Baviskar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Date </a:t>
            </a:r>
            <a:r>
              <a:rPr lang="en-US" sz="2000" dirty="0"/>
              <a:t>– 11 Jan 2025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2B7A-22C3-CB7F-159A-A7D1DD25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885244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OVERVIEW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A8CA-FA2E-4360-7504-7888366E2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178715"/>
            <a:ext cx="9109984" cy="35911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/>
              <a:t>Objective: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Analyze passenger demographics, fare distribution, and survival trends.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Provide actionable insights to improve modern safety measures.</a:t>
            </a: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Key Areas of Analysis: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Gender and Survival Trends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Class and Fare Impact on Survival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Age-Based Survival Patterns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Recommendations for Safety Improvements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436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AB23-EAF6-9764-22A0-96763896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660699"/>
            <a:ext cx="10168128" cy="1056312"/>
          </a:xfrm>
        </p:spPr>
        <p:txBody>
          <a:bodyPr>
            <a:normAutofit/>
          </a:bodyPr>
          <a:lstStyle/>
          <a:p>
            <a:r>
              <a:rPr lang="en-US" b="1" dirty="0"/>
              <a:t>GENDER IMPACT ON SURVIVAL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666B-F411-3E0A-37C5-58C8061A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340"/>
            <a:ext cx="5138468" cy="40033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>
                <a:ea typeface="+mn-lt"/>
                <a:cs typeface="+mn-lt"/>
              </a:rPr>
              <a:t>Higher Female Survival Rates:</a:t>
            </a:r>
            <a:r>
              <a:rPr lang="en-US" sz="1800" dirty="0">
                <a:ea typeface="+mn-lt"/>
                <a:cs typeface="+mn-lt"/>
              </a:rPr>
              <a:t> Across all classes, females had higher survival rates than males.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Class Variation:</a:t>
            </a:r>
            <a:r>
              <a:rPr lang="en-US" sz="1800" dirty="0">
                <a:ea typeface="+mn-lt"/>
                <a:cs typeface="+mn-lt"/>
              </a:rPr>
              <a:t> First-class passengers of both genders had the highest survival rates, with survival disparity decreasing in lower classes.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Third-Class Male Risk:</a:t>
            </a:r>
            <a:r>
              <a:rPr lang="en-US" sz="1800" dirty="0">
                <a:ea typeface="+mn-lt"/>
                <a:cs typeface="+mn-lt"/>
              </a:rPr>
              <a:t> Males in third class had the lowest survival rates and highest mortality risk.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 descr="A graph of a number of passengers&#10;&#10;Description automatically generated">
            <a:extLst>
              <a:ext uri="{FF2B5EF4-FFF2-40B4-BE49-F238E27FC236}">
                <a16:creationId xmlns:a16="http://schemas.microsoft.com/office/drawing/2014/main" id="{42FB8CE5-3B44-B826-A085-0C486E72C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48" y="1717159"/>
            <a:ext cx="5692008" cy="399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B3FB-84F0-0FB6-B626-59766BCA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4119"/>
            <a:ext cx="10515600" cy="709663"/>
          </a:xfrm>
        </p:spPr>
        <p:txBody>
          <a:bodyPr/>
          <a:lstStyle/>
          <a:p>
            <a:r>
              <a:rPr lang="en-US" b="1" dirty="0"/>
              <a:t>CLASS AND FARE DISTRIBUTION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84BD-7132-A2F4-7A49-84ECB3901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8058"/>
            <a:ext cx="5080960" cy="40289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ea typeface="+mn-lt"/>
                <a:cs typeface="+mn-lt"/>
              </a:rPr>
              <a:t>Higher Fares in First Class:</a:t>
            </a:r>
            <a:r>
              <a:rPr lang="en-US" sz="1800" dirty="0">
                <a:ea typeface="+mn-lt"/>
                <a:cs typeface="+mn-lt"/>
              </a:rPr>
              <a:t> First-class passengers consistently paid the highest fares, reflecting access to better amenities and safety resources.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Second and Third Class:</a:t>
            </a:r>
            <a:r>
              <a:rPr lang="en-US" sz="1800" dirty="0">
                <a:ea typeface="+mn-lt"/>
                <a:cs typeface="+mn-lt"/>
              </a:rPr>
              <a:t> Moderate fares in second class, with third class showing the most affordable and consistent fares across age groups.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Survivors vs. Non-Survivors:</a:t>
            </a:r>
            <a:r>
              <a:rPr lang="en-US" sz="1800" dirty="0">
                <a:ea typeface="+mn-lt"/>
                <a:cs typeface="+mn-lt"/>
              </a:rPr>
              <a:t> Survivors in all classes tended to pay slightly higher fares on average than non-survivors.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FB8E2-AB74-D830-7366-47BEE0D1F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182" y="1712490"/>
            <a:ext cx="5267671" cy="424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7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12EC-ABFA-642F-10C1-A5496143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343" y="820460"/>
            <a:ext cx="6889556" cy="667512"/>
          </a:xfrm>
        </p:spPr>
        <p:txBody>
          <a:bodyPr anchor="ctr">
            <a:normAutofit/>
          </a:bodyPr>
          <a:lstStyle/>
          <a:p>
            <a:r>
              <a:rPr lang="en-US" sz="2800" b="1"/>
              <a:t>AGE IMPACT ON SURVIVAL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A2F3-9D0F-2F28-DE6F-006032525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48" y="2335998"/>
            <a:ext cx="3852045" cy="35893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ea typeface="+mn-lt"/>
                <a:cs typeface="+mn-lt"/>
              </a:rPr>
              <a:t>Younger Passengers:</a:t>
            </a:r>
            <a:r>
              <a:rPr lang="en-US" sz="1800" dirty="0">
                <a:ea typeface="+mn-lt"/>
                <a:cs typeface="+mn-lt"/>
              </a:rPr>
              <a:t> Children had higher survival rates compared to middle-aged and senior passengers.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Age Difference in Survival:</a:t>
            </a:r>
            <a:r>
              <a:rPr lang="en-US" sz="1800" dirty="0">
                <a:ea typeface="+mn-lt"/>
                <a:cs typeface="+mn-lt"/>
              </a:rPr>
              <a:t> Survivors across all age groups were slightly younger than non-survivors.</a:t>
            </a:r>
            <a:endParaRPr lang="en-US" sz="1800" dirty="0"/>
          </a:p>
          <a:p>
            <a:r>
              <a:rPr lang="en-US" sz="1800" b="1" dirty="0"/>
              <a:t>Class-Specific Patterns:</a:t>
            </a:r>
            <a:r>
              <a:rPr lang="en-US" sz="1800" dirty="0"/>
              <a:t> Younger passengers in first class paid lower fares compared to seniors.</a:t>
            </a:r>
          </a:p>
          <a:p>
            <a:endParaRPr lang="en-US" sz="1800" dirty="0"/>
          </a:p>
        </p:txBody>
      </p:sp>
      <p:pic>
        <p:nvPicPr>
          <p:cNvPr id="5" name="Picture 4" descr="A graph of blue and red bars&#10;&#10;Description automatically generated">
            <a:extLst>
              <a:ext uri="{FF2B5EF4-FFF2-40B4-BE49-F238E27FC236}">
                <a16:creationId xmlns:a16="http://schemas.microsoft.com/office/drawing/2014/main" id="{E8ADFEEE-69C9-DFBD-8A30-A8643D1F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302" y="2077027"/>
            <a:ext cx="7078890" cy="39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3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97A5-27D4-0906-0A4C-CFBD16C5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SOCIOECONOMIC INFLUENCE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D0BE-69BF-7769-3875-11F52D0D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83" y="2173007"/>
            <a:ext cx="4624055" cy="40039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First-Class Advantage:</a:t>
            </a:r>
            <a:r>
              <a:rPr lang="en-US" sz="1800" dirty="0">
                <a:ea typeface="+mn-lt"/>
                <a:cs typeface="+mn-lt"/>
              </a:rPr>
              <a:t> Survival rate of 48% in first class compared to 30% in third class.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Class Inequality:</a:t>
            </a:r>
            <a:r>
              <a:rPr lang="en-US" sz="1800" dirty="0">
                <a:ea typeface="+mn-lt"/>
                <a:cs typeface="+mn-lt"/>
              </a:rPr>
              <a:t> Third-class passengers faced the highest mortality, with 480 non-survivors.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Fares and Safety:</a:t>
            </a:r>
            <a:r>
              <a:rPr lang="en-US" sz="1800" dirty="0">
                <a:ea typeface="+mn-lt"/>
                <a:cs typeface="+mn-lt"/>
              </a:rPr>
              <a:t> Higher-paying passengers had better access to lifeboats and evacuation routes.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 descr="A graph of a number of passengers&#10;&#10;Description automatically generated">
            <a:extLst>
              <a:ext uri="{FF2B5EF4-FFF2-40B4-BE49-F238E27FC236}">
                <a16:creationId xmlns:a16="http://schemas.microsoft.com/office/drawing/2014/main" id="{CC3C49D9-B92A-5278-1E49-E7A8436F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103" y="1697607"/>
            <a:ext cx="65246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B1AB-808C-E81E-76D2-461E4E12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683110"/>
            <a:ext cx="10168128" cy="1033901"/>
          </a:xfrm>
        </p:spPr>
        <p:txBody>
          <a:bodyPr/>
          <a:lstStyle/>
          <a:p>
            <a:r>
              <a:rPr lang="en-US" b="1" dirty="0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A3EB1-0D62-2C91-E143-D84A8C89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Improved Safety Measures: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Equitable Evacuation Policies:</a:t>
            </a:r>
            <a:r>
              <a:rPr lang="en-US" sz="1800" dirty="0">
                <a:ea typeface="+mn-lt"/>
                <a:cs typeface="+mn-lt"/>
              </a:rPr>
              <a:t> Ensure all passengers, regardless of class, have equal access to lifeboats and safety resources.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Enhanced Ship Design:</a:t>
            </a:r>
            <a:r>
              <a:rPr lang="en-US" sz="1800" dirty="0">
                <a:ea typeface="+mn-lt"/>
                <a:cs typeface="+mn-lt"/>
              </a:rPr>
              <a:t> Balanced placement of lifeboats and evacuation routes to reduce class-based disparities.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Comprehensive Training:</a:t>
            </a:r>
            <a:r>
              <a:rPr lang="en-US" sz="1800" dirty="0">
                <a:ea typeface="+mn-lt"/>
                <a:cs typeface="+mn-lt"/>
              </a:rPr>
              <a:t> Regular emergency preparedness drills for both crew and passengers to promote efficient and unbiased evacuation.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Data-Informed Planning:</a:t>
            </a:r>
            <a:r>
              <a:rPr lang="en-US" sz="1800" dirty="0">
                <a:ea typeface="+mn-lt"/>
                <a:cs typeface="+mn-lt"/>
              </a:rPr>
              <a:t> Leverage historical data to optimize safety protocols for modern maritime transport.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633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F6DC-E01F-63B6-1FFB-2B4776C3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9FEEE-B157-5954-7F8C-9B4AF249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Key Takeaways: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The Titanic disaster underscores the importance of equitable safety measures.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Gender, class, and age significantly influenced survival outcomes.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Historical data serves as a critical tool for designing inclusive safety protocols.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402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F5FE-9F22-3948-67BA-8ECA66AA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AD28-A6BD-1254-54B2-8D6F532D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9549"/>
            <a:ext cx="10515600" cy="2065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b="1">
                <a:ea typeface="+mn-lt"/>
                <a:cs typeface="+mn-lt"/>
              </a:rPr>
              <a:t>Thank You!</a:t>
            </a:r>
            <a:br>
              <a:rPr lang="en-US" sz="3600" b="1" dirty="0">
                <a:ea typeface="+mn-lt"/>
                <a:cs typeface="+mn-lt"/>
              </a:rPr>
            </a:br>
            <a:r>
              <a:rPr lang="en-US" sz="3600" b="1">
                <a:ea typeface="+mn-lt"/>
                <a:cs typeface="+mn-lt"/>
              </a:rPr>
              <a:t>Feel free to ask any questions or share your thoughts.</a:t>
            </a:r>
            <a:endParaRPr lang="en-US" sz="36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312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AccentBoxVTI</vt:lpstr>
      <vt:lpstr>Titanic Insights and Lessons for Modern Safety Measures </vt:lpstr>
      <vt:lpstr>OVERVIEW</vt:lpstr>
      <vt:lpstr>GENDER IMPACT ON SURVIVAL</vt:lpstr>
      <vt:lpstr>CLASS AND FARE DISTRIBUTION</vt:lpstr>
      <vt:lpstr>AGE IMPACT ON SURVIVAL</vt:lpstr>
      <vt:lpstr>SOCIOECONOMIC INFLUENCE</vt:lpstr>
      <vt:lpstr>RECOMMENDATIONS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170</cp:revision>
  <dcterms:created xsi:type="dcterms:W3CDTF">2025-01-11T14:07:41Z</dcterms:created>
  <dcterms:modified xsi:type="dcterms:W3CDTF">2025-01-12T14:36:40Z</dcterms:modified>
</cp:coreProperties>
</file>