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9275D-6843-50C9-7FB0-A14BDEB0C74E}" v="51" dt="2025-01-12T14:58:36.057"/>
    <p1510:client id="{6A7A2F6E-B421-9B21-EFAA-0911598EB9C3}" v="157" dt="2025-01-12T14:50:16.846"/>
    <p1510:client id="{E671120C-9F7F-E19E-D5C0-D87BF97A2EAD}" v="35" dt="2025-01-12T15:03:51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EF849-60DD-411B-92DF-A548832058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0DE402-5AEE-4079-B7F1-242B0E70BD0A}">
      <dgm:prSet/>
      <dgm:spPr/>
      <dgm:t>
        <a:bodyPr/>
        <a:lstStyle/>
        <a:p>
          <a:r>
            <a:rPr lang="en-US" b="1"/>
            <a:t>Opportunities in High-Growth Regions: </a:t>
          </a:r>
          <a:r>
            <a:rPr lang="en-US"/>
            <a:t>South Asia and Sub-Saharan Africa show immense potential for growth and investment.</a:t>
          </a:r>
        </a:p>
      </dgm:t>
    </dgm:pt>
    <dgm:pt modelId="{82DCAD38-65E1-43E3-956A-3B92311DEDD9}" type="parTrans" cxnId="{250241CC-69E1-416B-A9FE-D64BFCF919AC}">
      <dgm:prSet/>
      <dgm:spPr/>
      <dgm:t>
        <a:bodyPr/>
        <a:lstStyle/>
        <a:p>
          <a:endParaRPr lang="en-US"/>
        </a:p>
      </dgm:t>
    </dgm:pt>
    <dgm:pt modelId="{1342DD4B-547F-454A-8957-381B437C64FA}" type="sibTrans" cxnId="{250241CC-69E1-416B-A9FE-D64BFCF919AC}">
      <dgm:prSet/>
      <dgm:spPr/>
      <dgm:t>
        <a:bodyPr/>
        <a:lstStyle/>
        <a:p>
          <a:endParaRPr lang="en-US"/>
        </a:p>
      </dgm:t>
    </dgm:pt>
    <dgm:pt modelId="{AC094E29-ADF3-4C80-AB0E-1E9FB5D786FA}">
      <dgm:prSet/>
      <dgm:spPr/>
      <dgm:t>
        <a:bodyPr/>
        <a:lstStyle/>
        <a:p>
          <a:r>
            <a:rPr lang="en-US" b="1"/>
            <a:t>Challenges in Stagnating Regions: </a:t>
          </a:r>
          <a:r>
            <a:rPr lang="en-US"/>
            <a:t>Aging populations in Europe and North America necessitate innovation.</a:t>
          </a:r>
        </a:p>
      </dgm:t>
    </dgm:pt>
    <dgm:pt modelId="{D35256F1-CB00-4051-AA42-89511E8E93A9}" type="parTrans" cxnId="{1D1BECFA-BBAA-4557-8095-97C1DF49C9FD}">
      <dgm:prSet/>
      <dgm:spPr/>
      <dgm:t>
        <a:bodyPr/>
        <a:lstStyle/>
        <a:p>
          <a:endParaRPr lang="en-US"/>
        </a:p>
      </dgm:t>
    </dgm:pt>
    <dgm:pt modelId="{B9F24CD0-CFA8-4164-83DD-637A40CE093C}" type="sibTrans" cxnId="{1D1BECFA-BBAA-4557-8095-97C1DF49C9FD}">
      <dgm:prSet/>
      <dgm:spPr/>
      <dgm:t>
        <a:bodyPr/>
        <a:lstStyle/>
        <a:p>
          <a:endParaRPr lang="en-US"/>
        </a:p>
      </dgm:t>
    </dgm:pt>
    <dgm:pt modelId="{C25EAFC0-9F89-4911-825D-9916809BB3E6}">
      <dgm:prSet/>
      <dgm:spPr/>
      <dgm:t>
        <a:bodyPr/>
        <a:lstStyle/>
        <a:p>
          <a:r>
            <a:rPr lang="en-US" b="1"/>
            <a:t>Demographic Dividend:</a:t>
          </a:r>
          <a:r>
            <a:rPr lang="en-US"/>
            <a:t>Young populations in Africa and Asia could drive economic growth.</a:t>
          </a:r>
        </a:p>
      </dgm:t>
    </dgm:pt>
    <dgm:pt modelId="{4DDC3DE1-A86C-4FF1-8CD0-AC0EA4FD8471}" type="parTrans" cxnId="{02303BC9-285B-436E-BABD-6F506DCF42EA}">
      <dgm:prSet/>
      <dgm:spPr/>
      <dgm:t>
        <a:bodyPr/>
        <a:lstStyle/>
        <a:p>
          <a:endParaRPr lang="en-US"/>
        </a:p>
      </dgm:t>
    </dgm:pt>
    <dgm:pt modelId="{304944CF-C28F-44EF-85D1-F625DE7178DE}" type="sibTrans" cxnId="{02303BC9-285B-436E-BABD-6F506DCF42EA}">
      <dgm:prSet/>
      <dgm:spPr/>
      <dgm:t>
        <a:bodyPr/>
        <a:lstStyle/>
        <a:p>
          <a:endParaRPr lang="en-US"/>
        </a:p>
      </dgm:t>
    </dgm:pt>
    <dgm:pt modelId="{77D98CD1-9299-4D39-99E0-2086A9217564}" type="pres">
      <dgm:prSet presAssocID="{7F7EF849-60DD-411B-92DF-A548832058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0EC074-FCCE-43ED-AD12-28D82C694775}" type="pres">
      <dgm:prSet presAssocID="{D10DE402-5AEE-4079-B7F1-242B0E70BD0A}" presName="hierRoot1" presStyleCnt="0"/>
      <dgm:spPr/>
    </dgm:pt>
    <dgm:pt modelId="{20107B89-A3B8-48D2-9786-BFFD7F50B1F4}" type="pres">
      <dgm:prSet presAssocID="{D10DE402-5AEE-4079-B7F1-242B0E70BD0A}" presName="composite" presStyleCnt="0"/>
      <dgm:spPr/>
    </dgm:pt>
    <dgm:pt modelId="{B9DDD500-3506-435D-9EBA-04C61B7019AA}" type="pres">
      <dgm:prSet presAssocID="{D10DE402-5AEE-4079-B7F1-242B0E70BD0A}" presName="background" presStyleLbl="node0" presStyleIdx="0" presStyleCnt="3"/>
      <dgm:spPr/>
    </dgm:pt>
    <dgm:pt modelId="{CCF072F0-A07B-426D-BF41-EE05A069EEE7}" type="pres">
      <dgm:prSet presAssocID="{D10DE402-5AEE-4079-B7F1-242B0E70BD0A}" presName="text" presStyleLbl="fgAcc0" presStyleIdx="0" presStyleCnt="3">
        <dgm:presLayoutVars>
          <dgm:chPref val="3"/>
        </dgm:presLayoutVars>
      </dgm:prSet>
      <dgm:spPr/>
    </dgm:pt>
    <dgm:pt modelId="{2F8576F2-426C-40ED-95A2-DD2854E54634}" type="pres">
      <dgm:prSet presAssocID="{D10DE402-5AEE-4079-B7F1-242B0E70BD0A}" presName="hierChild2" presStyleCnt="0"/>
      <dgm:spPr/>
    </dgm:pt>
    <dgm:pt modelId="{232505AA-50F1-4A68-B4C4-8A7390F5B918}" type="pres">
      <dgm:prSet presAssocID="{AC094E29-ADF3-4C80-AB0E-1E9FB5D786FA}" presName="hierRoot1" presStyleCnt="0"/>
      <dgm:spPr/>
    </dgm:pt>
    <dgm:pt modelId="{B7AB79A6-4B12-45AF-BD4A-83D1863E88DF}" type="pres">
      <dgm:prSet presAssocID="{AC094E29-ADF3-4C80-AB0E-1E9FB5D786FA}" presName="composite" presStyleCnt="0"/>
      <dgm:spPr/>
    </dgm:pt>
    <dgm:pt modelId="{E20DFD40-6B52-4B2C-88A5-BBF8F0AA7298}" type="pres">
      <dgm:prSet presAssocID="{AC094E29-ADF3-4C80-AB0E-1E9FB5D786FA}" presName="background" presStyleLbl="node0" presStyleIdx="1" presStyleCnt="3"/>
      <dgm:spPr/>
    </dgm:pt>
    <dgm:pt modelId="{F86B29FF-2A2D-43AF-9270-78BE159E0F78}" type="pres">
      <dgm:prSet presAssocID="{AC094E29-ADF3-4C80-AB0E-1E9FB5D786FA}" presName="text" presStyleLbl="fgAcc0" presStyleIdx="1" presStyleCnt="3">
        <dgm:presLayoutVars>
          <dgm:chPref val="3"/>
        </dgm:presLayoutVars>
      </dgm:prSet>
      <dgm:spPr/>
    </dgm:pt>
    <dgm:pt modelId="{1A3D39EF-C503-49C7-BAFA-4FC2F764C754}" type="pres">
      <dgm:prSet presAssocID="{AC094E29-ADF3-4C80-AB0E-1E9FB5D786FA}" presName="hierChild2" presStyleCnt="0"/>
      <dgm:spPr/>
    </dgm:pt>
    <dgm:pt modelId="{10CD752D-6E9A-4BEE-A904-037710AB888C}" type="pres">
      <dgm:prSet presAssocID="{C25EAFC0-9F89-4911-825D-9916809BB3E6}" presName="hierRoot1" presStyleCnt="0"/>
      <dgm:spPr/>
    </dgm:pt>
    <dgm:pt modelId="{78024994-AAA3-434A-966B-332C02D9FBB0}" type="pres">
      <dgm:prSet presAssocID="{C25EAFC0-9F89-4911-825D-9916809BB3E6}" presName="composite" presStyleCnt="0"/>
      <dgm:spPr/>
    </dgm:pt>
    <dgm:pt modelId="{9E71466D-2724-4D67-8410-2334BC7A3E32}" type="pres">
      <dgm:prSet presAssocID="{C25EAFC0-9F89-4911-825D-9916809BB3E6}" presName="background" presStyleLbl="node0" presStyleIdx="2" presStyleCnt="3"/>
      <dgm:spPr/>
    </dgm:pt>
    <dgm:pt modelId="{62D8FB69-5ACE-4A15-9ED8-D20265B43118}" type="pres">
      <dgm:prSet presAssocID="{C25EAFC0-9F89-4911-825D-9916809BB3E6}" presName="text" presStyleLbl="fgAcc0" presStyleIdx="2" presStyleCnt="3">
        <dgm:presLayoutVars>
          <dgm:chPref val="3"/>
        </dgm:presLayoutVars>
      </dgm:prSet>
      <dgm:spPr/>
    </dgm:pt>
    <dgm:pt modelId="{086948B6-5EBF-4320-B25A-C85EDF11972F}" type="pres">
      <dgm:prSet presAssocID="{C25EAFC0-9F89-4911-825D-9916809BB3E6}" presName="hierChild2" presStyleCnt="0"/>
      <dgm:spPr/>
    </dgm:pt>
  </dgm:ptLst>
  <dgm:cxnLst>
    <dgm:cxn modelId="{76D62351-77DC-440E-B3FB-C56A105E3B3D}" type="presOf" srcId="{7F7EF849-60DD-411B-92DF-A548832058AA}" destId="{77D98CD1-9299-4D39-99E0-2086A9217564}" srcOrd="0" destOrd="0" presId="urn:microsoft.com/office/officeart/2005/8/layout/hierarchy1"/>
    <dgm:cxn modelId="{02303BC9-285B-436E-BABD-6F506DCF42EA}" srcId="{7F7EF849-60DD-411B-92DF-A548832058AA}" destId="{C25EAFC0-9F89-4911-825D-9916809BB3E6}" srcOrd="2" destOrd="0" parTransId="{4DDC3DE1-A86C-4FF1-8CD0-AC0EA4FD8471}" sibTransId="{304944CF-C28F-44EF-85D1-F625DE7178DE}"/>
    <dgm:cxn modelId="{250241CC-69E1-416B-A9FE-D64BFCF919AC}" srcId="{7F7EF849-60DD-411B-92DF-A548832058AA}" destId="{D10DE402-5AEE-4079-B7F1-242B0E70BD0A}" srcOrd="0" destOrd="0" parTransId="{82DCAD38-65E1-43E3-956A-3B92311DEDD9}" sibTransId="{1342DD4B-547F-454A-8957-381B437C64FA}"/>
    <dgm:cxn modelId="{040B5FCF-1690-4C9F-8297-7B52B3857B27}" type="presOf" srcId="{C25EAFC0-9F89-4911-825D-9916809BB3E6}" destId="{62D8FB69-5ACE-4A15-9ED8-D20265B43118}" srcOrd="0" destOrd="0" presId="urn:microsoft.com/office/officeart/2005/8/layout/hierarchy1"/>
    <dgm:cxn modelId="{C4989FD0-CB74-4DDF-82CE-567967FE80A1}" type="presOf" srcId="{AC094E29-ADF3-4C80-AB0E-1E9FB5D786FA}" destId="{F86B29FF-2A2D-43AF-9270-78BE159E0F78}" srcOrd="0" destOrd="0" presId="urn:microsoft.com/office/officeart/2005/8/layout/hierarchy1"/>
    <dgm:cxn modelId="{03B3C0F7-AE8B-4B9E-87FF-06B4CC1798EE}" type="presOf" srcId="{D10DE402-5AEE-4079-B7F1-242B0E70BD0A}" destId="{CCF072F0-A07B-426D-BF41-EE05A069EEE7}" srcOrd="0" destOrd="0" presId="urn:microsoft.com/office/officeart/2005/8/layout/hierarchy1"/>
    <dgm:cxn modelId="{1D1BECFA-BBAA-4557-8095-97C1DF49C9FD}" srcId="{7F7EF849-60DD-411B-92DF-A548832058AA}" destId="{AC094E29-ADF3-4C80-AB0E-1E9FB5D786FA}" srcOrd="1" destOrd="0" parTransId="{D35256F1-CB00-4051-AA42-89511E8E93A9}" sibTransId="{B9F24CD0-CFA8-4164-83DD-637A40CE093C}"/>
    <dgm:cxn modelId="{9519EE0C-CFFC-479A-8700-449D5BCC1B93}" type="presParOf" srcId="{77D98CD1-9299-4D39-99E0-2086A9217564}" destId="{830EC074-FCCE-43ED-AD12-28D82C694775}" srcOrd="0" destOrd="0" presId="urn:microsoft.com/office/officeart/2005/8/layout/hierarchy1"/>
    <dgm:cxn modelId="{71CF5BAA-2044-4EF5-A081-DF28F502D3FB}" type="presParOf" srcId="{830EC074-FCCE-43ED-AD12-28D82C694775}" destId="{20107B89-A3B8-48D2-9786-BFFD7F50B1F4}" srcOrd="0" destOrd="0" presId="urn:microsoft.com/office/officeart/2005/8/layout/hierarchy1"/>
    <dgm:cxn modelId="{09A24F00-DCEA-4EE5-B21A-0D3FD72D1FD9}" type="presParOf" srcId="{20107B89-A3B8-48D2-9786-BFFD7F50B1F4}" destId="{B9DDD500-3506-435D-9EBA-04C61B7019AA}" srcOrd="0" destOrd="0" presId="urn:microsoft.com/office/officeart/2005/8/layout/hierarchy1"/>
    <dgm:cxn modelId="{5F52C874-A089-4303-B9DE-11E23BB19EAD}" type="presParOf" srcId="{20107B89-A3B8-48D2-9786-BFFD7F50B1F4}" destId="{CCF072F0-A07B-426D-BF41-EE05A069EEE7}" srcOrd="1" destOrd="0" presId="urn:microsoft.com/office/officeart/2005/8/layout/hierarchy1"/>
    <dgm:cxn modelId="{CC64FDA9-746E-4530-BC46-F3472A76AD4A}" type="presParOf" srcId="{830EC074-FCCE-43ED-AD12-28D82C694775}" destId="{2F8576F2-426C-40ED-95A2-DD2854E54634}" srcOrd="1" destOrd="0" presId="urn:microsoft.com/office/officeart/2005/8/layout/hierarchy1"/>
    <dgm:cxn modelId="{7C124D26-F8CF-41E8-BB10-19B5C0E70ADB}" type="presParOf" srcId="{77D98CD1-9299-4D39-99E0-2086A9217564}" destId="{232505AA-50F1-4A68-B4C4-8A7390F5B918}" srcOrd="1" destOrd="0" presId="urn:microsoft.com/office/officeart/2005/8/layout/hierarchy1"/>
    <dgm:cxn modelId="{7FF21313-2478-43F1-B04A-BCD3117EDCBA}" type="presParOf" srcId="{232505AA-50F1-4A68-B4C4-8A7390F5B918}" destId="{B7AB79A6-4B12-45AF-BD4A-83D1863E88DF}" srcOrd="0" destOrd="0" presId="urn:microsoft.com/office/officeart/2005/8/layout/hierarchy1"/>
    <dgm:cxn modelId="{4C3BAF66-4D3F-40B9-BC4C-F2C436906C9B}" type="presParOf" srcId="{B7AB79A6-4B12-45AF-BD4A-83D1863E88DF}" destId="{E20DFD40-6B52-4B2C-88A5-BBF8F0AA7298}" srcOrd="0" destOrd="0" presId="urn:microsoft.com/office/officeart/2005/8/layout/hierarchy1"/>
    <dgm:cxn modelId="{2DFF88F0-6B55-49F2-935A-1EB785E7C0B0}" type="presParOf" srcId="{B7AB79A6-4B12-45AF-BD4A-83D1863E88DF}" destId="{F86B29FF-2A2D-43AF-9270-78BE159E0F78}" srcOrd="1" destOrd="0" presId="urn:microsoft.com/office/officeart/2005/8/layout/hierarchy1"/>
    <dgm:cxn modelId="{B7805A25-68DE-453E-90F2-C7F569BC5A27}" type="presParOf" srcId="{232505AA-50F1-4A68-B4C4-8A7390F5B918}" destId="{1A3D39EF-C503-49C7-BAFA-4FC2F764C754}" srcOrd="1" destOrd="0" presId="urn:microsoft.com/office/officeart/2005/8/layout/hierarchy1"/>
    <dgm:cxn modelId="{93E515C0-8737-4515-A658-684368A75E5B}" type="presParOf" srcId="{77D98CD1-9299-4D39-99E0-2086A9217564}" destId="{10CD752D-6E9A-4BEE-A904-037710AB888C}" srcOrd="2" destOrd="0" presId="urn:microsoft.com/office/officeart/2005/8/layout/hierarchy1"/>
    <dgm:cxn modelId="{6410FC21-16FD-420B-B2F5-DCC81CD82AB8}" type="presParOf" srcId="{10CD752D-6E9A-4BEE-A904-037710AB888C}" destId="{78024994-AAA3-434A-966B-332C02D9FBB0}" srcOrd="0" destOrd="0" presId="urn:microsoft.com/office/officeart/2005/8/layout/hierarchy1"/>
    <dgm:cxn modelId="{5CC0182B-4E84-4A02-B95C-FADC542647E9}" type="presParOf" srcId="{78024994-AAA3-434A-966B-332C02D9FBB0}" destId="{9E71466D-2724-4D67-8410-2334BC7A3E32}" srcOrd="0" destOrd="0" presId="urn:microsoft.com/office/officeart/2005/8/layout/hierarchy1"/>
    <dgm:cxn modelId="{07BDF3F2-703C-4C13-B6B5-65A8612D357C}" type="presParOf" srcId="{78024994-AAA3-434A-966B-332C02D9FBB0}" destId="{62D8FB69-5ACE-4A15-9ED8-D20265B43118}" srcOrd="1" destOrd="0" presId="urn:microsoft.com/office/officeart/2005/8/layout/hierarchy1"/>
    <dgm:cxn modelId="{55593588-8D13-4166-AEA5-7DDFAE38C6A9}" type="presParOf" srcId="{10CD752D-6E9A-4BEE-A904-037710AB888C}" destId="{086948B6-5EBF-4320-B25A-C85EDF1197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BE80E-B8CE-4DEC-A0DA-6B7AFAA300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EC28BD-AC70-4D6B-8444-DDC3EA8F2244}">
      <dgm:prSet/>
      <dgm:spPr/>
      <dgm:t>
        <a:bodyPr/>
        <a:lstStyle/>
        <a:p>
          <a:r>
            <a:rPr lang="en-US"/>
            <a:t>Global population growth is slowing, but regional dynamics are diverse.</a:t>
          </a:r>
        </a:p>
      </dgm:t>
    </dgm:pt>
    <dgm:pt modelId="{A999BC62-7EC8-44CC-A22A-9A5AB0345E78}" type="parTrans" cxnId="{A0B56F59-BC08-4E81-AEDF-C09E188DE8B2}">
      <dgm:prSet/>
      <dgm:spPr/>
      <dgm:t>
        <a:bodyPr/>
        <a:lstStyle/>
        <a:p>
          <a:endParaRPr lang="en-US"/>
        </a:p>
      </dgm:t>
    </dgm:pt>
    <dgm:pt modelId="{9A29FA2B-F464-4619-9F4C-722D9E53BCE0}" type="sibTrans" cxnId="{A0B56F59-BC08-4E81-AEDF-C09E188DE8B2}">
      <dgm:prSet/>
      <dgm:spPr/>
      <dgm:t>
        <a:bodyPr/>
        <a:lstStyle/>
        <a:p>
          <a:endParaRPr lang="en-US"/>
        </a:p>
      </dgm:t>
    </dgm:pt>
    <dgm:pt modelId="{58B147C2-B0E5-415C-ACCF-AD44156AD79F}">
      <dgm:prSet/>
      <dgm:spPr/>
      <dgm:t>
        <a:bodyPr/>
        <a:lstStyle/>
        <a:p>
          <a:r>
            <a:rPr lang="en-US"/>
            <a:t>High-growth regions present challenges and opportunities.</a:t>
          </a:r>
        </a:p>
      </dgm:t>
    </dgm:pt>
    <dgm:pt modelId="{1387ADA7-2E9C-4643-A8FB-001E5138BF79}" type="parTrans" cxnId="{F452668F-3EB9-4F48-AC84-E72A6D9BBED6}">
      <dgm:prSet/>
      <dgm:spPr/>
      <dgm:t>
        <a:bodyPr/>
        <a:lstStyle/>
        <a:p>
          <a:endParaRPr lang="en-US"/>
        </a:p>
      </dgm:t>
    </dgm:pt>
    <dgm:pt modelId="{F20E7025-BAEC-4002-85CB-CC91EE144090}" type="sibTrans" cxnId="{F452668F-3EB9-4F48-AC84-E72A6D9BBED6}">
      <dgm:prSet/>
      <dgm:spPr/>
      <dgm:t>
        <a:bodyPr/>
        <a:lstStyle/>
        <a:p>
          <a:endParaRPr lang="en-US"/>
        </a:p>
      </dgm:t>
    </dgm:pt>
    <dgm:pt modelId="{F9236D2C-7E75-4D69-8AF6-8AB50792BC6F}">
      <dgm:prSet/>
      <dgm:spPr/>
      <dgm:t>
        <a:bodyPr/>
        <a:lstStyle/>
        <a:p>
          <a:r>
            <a:rPr lang="en-US"/>
            <a:t>Strategic investments in education, healthcare, and infrastructure are critical to leveraging demographic changes.</a:t>
          </a:r>
        </a:p>
      </dgm:t>
    </dgm:pt>
    <dgm:pt modelId="{1F7F6CD4-A17A-4E0E-9997-D53CEFEF8965}" type="parTrans" cxnId="{2E703EF7-DD62-4E9D-B0D2-3D51FFFCCAF2}">
      <dgm:prSet/>
      <dgm:spPr/>
      <dgm:t>
        <a:bodyPr/>
        <a:lstStyle/>
        <a:p>
          <a:endParaRPr lang="en-US"/>
        </a:p>
      </dgm:t>
    </dgm:pt>
    <dgm:pt modelId="{8B776B9C-B592-4208-ADDC-4504F49CCC39}" type="sibTrans" cxnId="{2E703EF7-DD62-4E9D-B0D2-3D51FFFCCAF2}">
      <dgm:prSet/>
      <dgm:spPr/>
      <dgm:t>
        <a:bodyPr/>
        <a:lstStyle/>
        <a:p>
          <a:endParaRPr lang="en-US"/>
        </a:p>
      </dgm:t>
    </dgm:pt>
    <dgm:pt modelId="{6AA3F8B2-7BC5-473D-B3E4-FC6085EB3538}">
      <dgm:prSet/>
      <dgm:spPr/>
      <dgm:t>
        <a:bodyPr/>
        <a:lstStyle/>
        <a:p>
          <a:r>
            <a:rPr lang="en-US" b="1"/>
            <a:t>Call to Action: How can we better plan for the future of a diverse and evolving global population?"</a:t>
          </a:r>
          <a:endParaRPr lang="en-US"/>
        </a:p>
      </dgm:t>
    </dgm:pt>
    <dgm:pt modelId="{49D4848D-F819-4C8E-92E3-81887612FCD7}" type="parTrans" cxnId="{281EB8E6-226A-4E1B-83C9-A056E0CC078A}">
      <dgm:prSet/>
      <dgm:spPr/>
      <dgm:t>
        <a:bodyPr/>
        <a:lstStyle/>
        <a:p>
          <a:endParaRPr lang="en-US"/>
        </a:p>
      </dgm:t>
    </dgm:pt>
    <dgm:pt modelId="{62C45AE0-6820-492B-909D-71CD53725DB2}" type="sibTrans" cxnId="{281EB8E6-226A-4E1B-83C9-A056E0CC078A}">
      <dgm:prSet/>
      <dgm:spPr/>
      <dgm:t>
        <a:bodyPr/>
        <a:lstStyle/>
        <a:p>
          <a:endParaRPr lang="en-US"/>
        </a:p>
      </dgm:t>
    </dgm:pt>
    <dgm:pt modelId="{CF8169CB-2D6A-4863-9A0B-C6398A386C08}" type="pres">
      <dgm:prSet presAssocID="{3A1BE80E-B8CE-4DEC-A0DA-6B7AFAA30086}" presName="linear" presStyleCnt="0">
        <dgm:presLayoutVars>
          <dgm:animLvl val="lvl"/>
          <dgm:resizeHandles val="exact"/>
        </dgm:presLayoutVars>
      </dgm:prSet>
      <dgm:spPr/>
    </dgm:pt>
    <dgm:pt modelId="{C56316DB-321F-40BF-96E9-61232C970626}" type="pres">
      <dgm:prSet presAssocID="{3EEC28BD-AC70-4D6B-8444-DDC3EA8F22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8A36F2-9FE5-427A-B242-62D6F0AF99C1}" type="pres">
      <dgm:prSet presAssocID="{9A29FA2B-F464-4619-9F4C-722D9E53BCE0}" presName="spacer" presStyleCnt="0"/>
      <dgm:spPr/>
    </dgm:pt>
    <dgm:pt modelId="{9EB1420A-9444-4970-8EF3-987A728312B1}" type="pres">
      <dgm:prSet presAssocID="{58B147C2-B0E5-415C-ACCF-AD44156AD7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023293-911B-4DEE-AACE-93E1EA09730A}" type="pres">
      <dgm:prSet presAssocID="{F20E7025-BAEC-4002-85CB-CC91EE144090}" presName="spacer" presStyleCnt="0"/>
      <dgm:spPr/>
    </dgm:pt>
    <dgm:pt modelId="{34D76F47-10F9-4C62-8497-C1B275544A5B}" type="pres">
      <dgm:prSet presAssocID="{F9236D2C-7E75-4D69-8AF6-8AB50792BC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884594-3E7D-4955-8F88-71E0F7CA8376}" type="pres">
      <dgm:prSet presAssocID="{8B776B9C-B592-4208-ADDC-4504F49CCC39}" presName="spacer" presStyleCnt="0"/>
      <dgm:spPr/>
    </dgm:pt>
    <dgm:pt modelId="{8103A033-5372-462C-9AA8-AF4A5E317325}" type="pres">
      <dgm:prSet presAssocID="{6AA3F8B2-7BC5-473D-B3E4-FC6085EB35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559F00-968E-4491-A619-2CD543D360C1}" type="presOf" srcId="{6AA3F8B2-7BC5-473D-B3E4-FC6085EB3538}" destId="{8103A033-5372-462C-9AA8-AF4A5E317325}" srcOrd="0" destOrd="0" presId="urn:microsoft.com/office/officeart/2005/8/layout/vList2"/>
    <dgm:cxn modelId="{FB20270B-29BE-4BE5-A725-40B82CFFC0B4}" type="presOf" srcId="{3A1BE80E-B8CE-4DEC-A0DA-6B7AFAA30086}" destId="{CF8169CB-2D6A-4863-9A0B-C6398A386C08}" srcOrd="0" destOrd="0" presId="urn:microsoft.com/office/officeart/2005/8/layout/vList2"/>
    <dgm:cxn modelId="{C589F30D-E5DA-40E2-BD76-945343A3EDAE}" type="presOf" srcId="{3EEC28BD-AC70-4D6B-8444-DDC3EA8F2244}" destId="{C56316DB-321F-40BF-96E9-61232C970626}" srcOrd="0" destOrd="0" presId="urn:microsoft.com/office/officeart/2005/8/layout/vList2"/>
    <dgm:cxn modelId="{21926538-6A19-44DE-AE9B-2464A0CE4C5D}" type="presOf" srcId="{58B147C2-B0E5-415C-ACCF-AD44156AD79F}" destId="{9EB1420A-9444-4970-8EF3-987A728312B1}" srcOrd="0" destOrd="0" presId="urn:microsoft.com/office/officeart/2005/8/layout/vList2"/>
    <dgm:cxn modelId="{A0B56F59-BC08-4E81-AEDF-C09E188DE8B2}" srcId="{3A1BE80E-B8CE-4DEC-A0DA-6B7AFAA30086}" destId="{3EEC28BD-AC70-4D6B-8444-DDC3EA8F2244}" srcOrd="0" destOrd="0" parTransId="{A999BC62-7EC8-44CC-A22A-9A5AB0345E78}" sibTransId="{9A29FA2B-F464-4619-9F4C-722D9E53BCE0}"/>
    <dgm:cxn modelId="{F452668F-3EB9-4F48-AC84-E72A6D9BBED6}" srcId="{3A1BE80E-B8CE-4DEC-A0DA-6B7AFAA30086}" destId="{58B147C2-B0E5-415C-ACCF-AD44156AD79F}" srcOrd="1" destOrd="0" parTransId="{1387ADA7-2E9C-4643-A8FB-001E5138BF79}" sibTransId="{F20E7025-BAEC-4002-85CB-CC91EE144090}"/>
    <dgm:cxn modelId="{FA779C97-CFD9-4D92-88A2-122858A38DC1}" type="presOf" srcId="{F9236D2C-7E75-4D69-8AF6-8AB50792BC6F}" destId="{34D76F47-10F9-4C62-8497-C1B275544A5B}" srcOrd="0" destOrd="0" presId="urn:microsoft.com/office/officeart/2005/8/layout/vList2"/>
    <dgm:cxn modelId="{281EB8E6-226A-4E1B-83C9-A056E0CC078A}" srcId="{3A1BE80E-B8CE-4DEC-A0DA-6B7AFAA30086}" destId="{6AA3F8B2-7BC5-473D-B3E4-FC6085EB3538}" srcOrd="3" destOrd="0" parTransId="{49D4848D-F819-4C8E-92E3-81887612FCD7}" sibTransId="{62C45AE0-6820-492B-909D-71CD53725DB2}"/>
    <dgm:cxn modelId="{2E703EF7-DD62-4E9D-B0D2-3D51FFFCCAF2}" srcId="{3A1BE80E-B8CE-4DEC-A0DA-6B7AFAA30086}" destId="{F9236D2C-7E75-4D69-8AF6-8AB50792BC6F}" srcOrd="2" destOrd="0" parTransId="{1F7F6CD4-A17A-4E0E-9997-D53CEFEF8965}" sibTransId="{8B776B9C-B592-4208-ADDC-4504F49CCC39}"/>
    <dgm:cxn modelId="{A6454084-8FDD-463E-A24C-B145393E40C7}" type="presParOf" srcId="{CF8169CB-2D6A-4863-9A0B-C6398A386C08}" destId="{C56316DB-321F-40BF-96E9-61232C970626}" srcOrd="0" destOrd="0" presId="urn:microsoft.com/office/officeart/2005/8/layout/vList2"/>
    <dgm:cxn modelId="{09930929-8455-4201-A88F-6C1ECD9FFCE8}" type="presParOf" srcId="{CF8169CB-2D6A-4863-9A0B-C6398A386C08}" destId="{758A36F2-9FE5-427A-B242-62D6F0AF99C1}" srcOrd="1" destOrd="0" presId="urn:microsoft.com/office/officeart/2005/8/layout/vList2"/>
    <dgm:cxn modelId="{7A376784-2DB5-409D-BAD5-144FF0FCDAA3}" type="presParOf" srcId="{CF8169CB-2D6A-4863-9A0B-C6398A386C08}" destId="{9EB1420A-9444-4970-8EF3-987A728312B1}" srcOrd="2" destOrd="0" presId="urn:microsoft.com/office/officeart/2005/8/layout/vList2"/>
    <dgm:cxn modelId="{D47B7895-852B-4535-8F70-389B2D0FFEE8}" type="presParOf" srcId="{CF8169CB-2D6A-4863-9A0B-C6398A386C08}" destId="{EA023293-911B-4DEE-AACE-93E1EA09730A}" srcOrd="3" destOrd="0" presId="urn:microsoft.com/office/officeart/2005/8/layout/vList2"/>
    <dgm:cxn modelId="{D4C45DEF-7E4D-4548-8D68-BA4A60E5DE2A}" type="presParOf" srcId="{CF8169CB-2D6A-4863-9A0B-C6398A386C08}" destId="{34D76F47-10F9-4C62-8497-C1B275544A5B}" srcOrd="4" destOrd="0" presId="urn:microsoft.com/office/officeart/2005/8/layout/vList2"/>
    <dgm:cxn modelId="{F36ADAA1-93E1-420E-80AE-DF0206C55F48}" type="presParOf" srcId="{CF8169CB-2D6A-4863-9A0B-C6398A386C08}" destId="{30884594-3E7D-4955-8F88-71E0F7CA8376}" srcOrd="5" destOrd="0" presId="urn:microsoft.com/office/officeart/2005/8/layout/vList2"/>
    <dgm:cxn modelId="{62D45E8D-F45B-4899-98AE-DE6C6FAEE1C8}" type="presParOf" srcId="{CF8169CB-2D6A-4863-9A0B-C6398A386C08}" destId="{8103A033-5372-462C-9AA8-AF4A5E3173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18404-F7BA-4439-8FC0-ADA73FBC9727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D7C4CD-A052-4B46-B6B5-2AF7E49C1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the floor for questions.</a:t>
          </a:r>
        </a:p>
      </dgm:t>
    </dgm:pt>
    <dgm:pt modelId="{8FDAF483-4B9D-4F08-95F9-DE4C4D7241A9}" type="parTrans" cxnId="{CE3E3824-4F13-4ADD-8E6E-1519263401B5}">
      <dgm:prSet/>
      <dgm:spPr/>
      <dgm:t>
        <a:bodyPr/>
        <a:lstStyle/>
        <a:p>
          <a:endParaRPr lang="en-US"/>
        </a:p>
      </dgm:t>
    </dgm:pt>
    <dgm:pt modelId="{C1294CBA-14E7-4806-B0EE-10E9A1B3D2D1}" type="sibTrans" cxnId="{CE3E3824-4F13-4ADD-8E6E-1519263401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4FE75-8340-4145-8024-9D21B11F2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the audience for their time and participation.</a:t>
          </a:r>
        </a:p>
      </dgm:t>
    </dgm:pt>
    <dgm:pt modelId="{CA00E5A5-7092-49B1-A034-C6A8717EA032}" type="parTrans" cxnId="{2475EA28-0C38-4775-86F1-A0454BE9D800}">
      <dgm:prSet/>
      <dgm:spPr/>
      <dgm:t>
        <a:bodyPr/>
        <a:lstStyle/>
        <a:p>
          <a:endParaRPr lang="en-US"/>
        </a:p>
      </dgm:t>
    </dgm:pt>
    <dgm:pt modelId="{3584176F-D5B1-432D-8667-948FBAD7B96F}" type="sibTrans" cxnId="{2475EA28-0C38-4775-86F1-A0454BE9D800}">
      <dgm:prSet/>
      <dgm:spPr/>
      <dgm:t>
        <a:bodyPr/>
        <a:lstStyle/>
        <a:p>
          <a:endParaRPr lang="en-US"/>
        </a:p>
      </dgm:t>
    </dgm:pt>
    <dgm:pt modelId="{3237AB28-A864-4CFC-A6C4-2F56C8A28189}" type="pres">
      <dgm:prSet presAssocID="{EE718404-F7BA-4439-8FC0-ADA73FBC9727}" presName="root" presStyleCnt="0">
        <dgm:presLayoutVars>
          <dgm:dir/>
          <dgm:resizeHandles val="exact"/>
        </dgm:presLayoutVars>
      </dgm:prSet>
      <dgm:spPr/>
    </dgm:pt>
    <dgm:pt modelId="{AA97C855-4726-4190-A9C7-55C8EC97534D}" type="pres">
      <dgm:prSet presAssocID="{EE718404-F7BA-4439-8FC0-ADA73FBC9727}" presName="container" presStyleCnt="0">
        <dgm:presLayoutVars>
          <dgm:dir/>
          <dgm:resizeHandles val="exact"/>
        </dgm:presLayoutVars>
      </dgm:prSet>
      <dgm:spPr/>
    </dgm:pt>
    <dgm:pt modelId="{02C323DE-A739-4F62-93F9-FF6E39391310}" type="pres">
      <dgm:prSet presAssocID="{23D7C4CD-A052-4B46-B6B5-2AF7E49C1FDF}" presName="compNode" presStyleCnt="0"/>
      <dgm:spPr/>
    </dgm:pt>
    <dgm:pt modelId="{C475D590-76D3-45EB-B7CF-D3CA3F1B323B}" type="pres">
      <dgm:prSet presAssocID="{23D7C4CD-A052-4B46-B6B5-2AF7E49C1FDF}" presName="iconBgRect" presStyleLbl="bgShp" presStyleIdx="0" presStyleCnt="2"/>
      <dgm:spPr/>
    </dgm:pt>
    <dgm:pt modelId="{53CBB1E6-E76C-4828-9404-F749D74D39A1}" type="pres">
      <dgm:prSet presAssocID="{23D7C4CD-A052-4B46-B6B5-2AF7E49C1F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B7EF60C-FDC0-462F-8C52-4A118844D777}" type="pres">
      <dgm:prSet presAssocID="{23D7C4CD-A052-4B46-B6B5-2AF7E49C1FDF}" presName="spaceRect" presStyleCnt="0"/>
      <dgm:spPr/>
    </dgm:pt>
    <dgm:pt modelId="{40AD89D6-1C17-4A7B-8D49-8ED02F8C0131}" type="pres">
      <dgm:prSet presAssocID="{23D7C4CD-A052-4B46-B6B5-2AF7E49C1FDF}" presName="textRect" presStyleLbl="revTx" presStyleIdx="0" presStyleCnt="2">
        <dgm:presLayoutVars>
          <dgm:chMax val="1"/>
          <dgm:chPref val="1"/>
        </dgm:presLayoutVars>
      </dgm:prSet>
      <dgm:spPr/>
    </dgm:pt>
    <dgm:pt modelId="{FD628112-F1F8-465D-9A29-108ED9454070}" type="pres">
      <dgm:prSet presAssocID="{C1294CBA-14E7-4806-B0EE-10E9A1B3D2D1}" presName="sibTrans" presStyleLbl="sibTrans2D1" presStyleIdx="0" presStyleCnt="0"/>
      <dgm:spPr/>
    </dgm:pt>
    <dgm:pt modelId="{D23A3846-C353-4A81-9EE5-F16FD2FCE74D}" type="pres">
      <dgm:prSet presAssocID="{15B4FE75-8340-4145-8024-9D21B11F2C70}" presName="compNode" presStyleCnt="0"/>
      <dgm:spPr/>
    </dgm:pt>
    <dgm:pt modelId="{B753DFDB-4763-4AA7-AD4E-556B6C88A73C}" type="pres">
      <dgm:prSet presAssocID="{15B4FE75-8340-4145-8024-9D21B11F2C70}" presName="iconBgRect" presStyleLbl="bgShp" presStyleIdx="1" presStyleCnt="2"/>
      <dgm:spPr/>
    </dgm:pt>
    <dgm:pt modelId="{594FD590-393E-4EBA-A620-AF370BFB8515}" type="pres">
      <dgm:prSet presAssocID="{15B4FE75-8340-4145-8024-9D21B11F2C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FC888CB-B901-4B1F-BF58-54A0BF87F15C}" type="pres">
      <dgm:prSet presAssocID="{15B4FE75-8340-4145-8024-9D21B11F2C70}" presName="spaceRect" presStyleCnt="0"/>
      <dgm:spPr/>
    </dgm:pt>
    <dgm:pt modelId="{BDF671BA-78BD-4B30-B0A6-48F46C9C9DB2}" type="pres">
      <dgm:prSet presAssocID="{15B4FE75-8340-4145-8024-9D21B11F2C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E59E01-7BFF-4F24-8D3C-1AA168082BCD}" type="presOf" srcId="{15B4FE75-8340-4145-8024-9D21B11F2C70}" destId="{BDF671BA-78BD-4B30-B0A6-48F46C9C9DB2}" srcOrd="0" destOrd="0" presId="urn:microsoft.com/office/officeart/2018/2/layout/IconCircleList"/>
    <dgm:cxn modelId="{E3D14013-B783-4A27-95CD-57C3010BBA38}" type="presOf" srcId="{EE718404-F7BA-4439-8FC0-ADA73FBC9727}" destId="{3237AB28-A864-4CFC-A6C4-2F56C8A28189}" srcOrd="0" destOrd="0" presId="urn:microsoft.com/office/officeart/2018/2/layout/IconCircleList"/>
    <dgm:cxn modelId="{CE3E3824-4F13-4ADD-8E6E-1519263401B5}" srcId="{EE718404-F7BA-4439-8FC0-ADA73FBC9727}" destId="{23D7C4CD-A052-4B46-B6B5-2AF7E49C1FDF}" srcOrd="0" destOrd="0" parTransId="{8FDAF483-4B9D-4F08-95F9-DE4C4D7241A9}" sibTransId="{C1294CBA-14E7-4806-B0EE-10E9A1B3D2D1}"/>
    <dgm:cxn modelId="{2475EA28-0C38-4775-86F1-A0454BE9D800}" srcId="{EE718404-F7BA-4439-8FC0-ADA73FBC9727}" destId="{15B4FE75-8340-4145-8024-9D21B11F2C70}" srcOrd="1" destOrd="0" parTransId="{CA00E5A5-7092-49B1-A034-C6A8717EA032}" sibTransId="{3584176F-D5B1-432D-8667-948FBAD7B96F}"/>
    <dgm:cxn modelId="{1B2FCD5B-8604-4252-A558-90294211BBAB}" type="presOf" srcId="{C1294CBA-14E7-4806-B0EE-10E9A1B3D2D1}" destId="{FD628112-F1F8-465D-9A29-108ED9454070}" srcOrd="0" destOrd="0" presId="urn:microsoft.com/office/officeart/2018/2/layout/IconCircleList"/>
    <dgm:cxn modelId="{38C8387C-123B-42FA-BAD2-D3FE9A2EED6A}" type="presOf" srcId="{23D7C4CD-A052-4B46-B6B5-2AF7E49C1FDF}" destId="{40AD89D6-1C17-4A7B-8D49-8ED02F8C0131}" srcOrd="0" destOrd="0" presId="urn:microsoft.com/office/officeart/2018/2/layout/IconCircleList"/>
    <dgm:cxn modelId="{B622A6CB-B56C-4F85-AF2F-2781033502E5}" type="presParOf" srcId="{3237AB28-A864-4CFC-A6C4-2F56C8A28189}" destId="{AA97C855-4726-4190-A9C7-55C8EC97534D}" srcOrd="0" destOrd="0" presId="urn:microsoft.com/office/officeart/2018/2/layout/IconCircleList"/>
    <dgm:cxn modelId="{7FAD2A4D-01B1-4D6A-8D81-4E586F9CAD1C}" type="presParOf" srcId="{AA97C855-4726-4190-A9C7-55C8EC97534D}" destId="{02C323DE-A739-4F62-93F9-FF6E39391310}" srcOrd="0" destOrd="0" presId="urn:microsoft.com/office/officeart/2018/2/layout/IconCircleList"/>
    <dgm:cxn modelId="{698A8E97-4FA2-4D55-AA13-A7FCD91BD142}" type="presParOf" srcId="{02C323DE-A739-4F62-93F9-FF6E39391310}" destId="{C475D590-76D3-45EB-B7CF-D3CA3F1B323B}" srcOrd="0" destOrd="0" presId="urn:microsoft.com/office/officeart/2018/2/layout/IconCircleList"/>
    <dgm:cxn modelId="{656975E4-81F5-4CC9-B26C-62D8477AA8DB}" type="presParOf" srcId="{02C323DE-A739-4F62-93F9-FF6E39391310}" destId="{53CBB1E6-E76C-4828-9404-F749D74D39A1}" srcOrd="1" destOrd="0" presId="urn:microsoft.com/office/officeart/2018/2/layout/IconCircleList"/>
    <dgm:cxn modelId="{7FC2D967-AA90-47CE-944E-3B9CD6EF2210}" type="presParOf" srcId="{02C323DE-A739-4F62-93F9-FF6E39391310}" destId="{4B7EF60C-FDC0-462F-8C52-4A118844D777}" srcOrd="2" destOrd="0" presId="urn:microsoft.com/office/officeart/2018/2/layout/IconCircleList"/>
    <dgm:cxn modelId="{BDD0BEC1-15EB-40F6-9A39-E0F3DE816283}" type="presParOf" srcId="{02C323DE-A739-4F62-93F9-FF6E39391310}" destId="{40AD89D6-1C17-4A7B-8D49-8ED02F8C0131}" srcOrd="3" destOrd="0" presId="urn:microsoft.com/office/officeart/2018/2/layout/IconCircleList"/>
    <dgm:cxn modelId="{910E33DE-99A8-402A-B053-7AF02449930B}" type="presParOf" srcId="{AA97C855-4726-4190-A9C7-55C8EC97534D}" destId="{FD628112-F1F8-465D-9A29-108ED9454070}" srcOrd="1" destOrd="0" presId="urn:microsoft.com/office/officeart/2018/2/layout/IconCircleList"/>
    <dgm:cxn modelId="{9014570F-A656-4CBD-BF0D-5ADD241F1FA5}" type="presParOf" srcId="{AA97C855-4726-4190-A9C7-55C8EC97534D}" destId="{D23A3846-C353-4A81-9EE5-F16FD2FCE74D}" srcOrd="2" destOrd="0" presId="urn:microsoft.com/office/officeart/2018/2/layout/IconCircleList"/>
    <dgm:cxn modelId="{E4525BC8-F828-4BEB-9326-3007945D6D6B}" type="presParOf" srcId="{D23A3846-C353-4A81-9EE5-F16FD2FCE74D}" destId="{B753DFDB-4763-4AA7-AD4E-556B6C88A73C}" srcOrd="0" destOrd="0" presId="urn:microsoft.com/office/officeart/2018/2/layout/IconCircleList"/>
    <dgm:cxn modelId="{F6E3F4F0-9D4F-45ED-8AE0-17E993B277B6}" type="presParOf" srcId="{D23A3846-C353-4A81-9EE5-F16FD2FCE74D}" destId="{594FD590-393E-4EBA-A620-AF370BFB8515}" srcOrd="1" destOrd="0" presId="urn:microsoft.com/office/officeart/2018/2/layout/IconCircleList"/>
    <dgm:cxn modelId="{25077462-E55D-4ACA-B0D1-2442132DEC3D}" type="presParOf" srcId="{D23A3846-C353-4A81-9EE5-F16FD2FCE74D}" destId="{9FC888CB-B901-4B1F-BF58-54A0BF87F15C}" srcOrd="2" destOrd="0" presId="urn:microsoft.com/office/officeart/2018/2/layout/IconCircleList"/>
    <dgm:cxn modelId="{BE488485-EE48-4C76-8B2C-085FEDBCEE4B}" type="presParOf" srcId="{D23A3846-C353-4A81-9EE5-F16FD2FCE74D}" destId="{BDF671BA-78BD-4B30-B0A6-48F46C9C9D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DD500-3506-435D-9EBA-04C61B7019AA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072F0-A07B-426D-BF41-EE05A069EEE7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Opportunities in High-Growth Regions: </a:t>
          </a:r>
          <a:r>
            <a:rPr lang="en-US" sz="1900" kern="1200"/>
            <a:t>South Asia and Sub-Saharan Africa show immense potential for growth and investment.</a:t>
          </a:r>
        </a:p>
      </dsp:txBody>
      <dsp:txXfrm>
        <a:off x="383617" y="1450847"/>
        <a:ext cx="2847502" cy="1768010"/>
      </dsp:txXfrm>
    </dsp:sp>
    <dsp:sp modelId="{E20DFD40-6B52-4B2C-88A5-BBF8F0AA7298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29FF-2A2D-43AF-9270-78BE159E0F78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 in Stagnating Regions: </a:t>
          </a:r>
          <a:r>
            <a:rPr lang="en-US" sz="1900" kern="1200"/>
            <a:t>Aging populations in Europe and North America necessitate innovation.</a:t>
          </a:r>
        </a:p>
      </dsp:txBody>
      <dsp:txXfrm>
        <a:off x="3998355" y="1450847"/>
        <a:ext cx="2847502" cy="1768010"/>
      </dsp:txXfrm>
    </dsp:sp>
    <dsp:sp modelId="{9E71466D-2724-4D67-8410-2334BC7A3E32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8FB69-5ACE-4A15-9ED8-D20265B43118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Demographic Dividend:</a:t>
          </a:r>
          <a:r>
            <a:rPr lang="en-US" sz="1900" kern="1200"/>
            <a:t>Young populations in Africa and Asia could drive economic growth.</a:t>
          </a:r>
        </a:p>
      </dsp:txBody>
      <dsp:txXfrm>
        <a:off x="7613092" y="1450847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316DB-321F-40BF-96E9-61232C970626}">
      <dsp:nvSpPr>
        <dsp:cNvPr id="0" name=""/>
        <dsp:cNvSpPr/>
      </dsp:nvSpPr>
      <dsp:spPr>
        <a:xfrm>
          <a:off x="0" y="17588"/>
          <a:ext cx="6812280" cy="13268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Global population growth is slowing, but regional dynamics are diverse.</a:t>
          </a:r>
        </a:p>
      </dsp:txBody>
      <dsp:txXfrm>
        <a:off x="64771" y="82359"/>
        <a:ext cx="6682738" cy="1197299"/>
      </dsp:txXfrm>
    </dsp:sp>
    <dsp:sp modelId="{9EB1420A-9444-4970-8EF3-987A728312B1}">
      <dsp:nvSpPr>
        <dsp:cNvPr id="0" name=""/>
        <dsp:cNvSpPr/>
      </dsp:nvSpPr>
      <dsp:spPr>
        <a:xfrm>
          <a:off x="0" y="1410670"/>
          <a:ext cx="6812280" cy="1326841"/>
        </a:xfrm>
        <a:prstGeom prst="roundRect">
          <a:avLst/>
        </a:prstGeom>
        <a:solidFill>
          <a:schemeClr val="accent2">
            <a:hueOff val="975854"/>
            <a:satOff val="-4011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High-growth regions present challenges and opportunities.</a:t>
          </a:r>
        </a:p>
      </dsp:txBody>
      <dsp:txXfrm>
        <a:off x="64771" y="1475441"/>
        <a:ext cx="6682738" cy="1197299"/>
      </dsp:txXfrm>
    </dsp:sp>
    <dsp:sp modelId="{34D76F47-10F9-4C62-8497-C1B275544A5B}">
      <dsp:nvSpPr>
        <dsp:cNvPr id="0" name=""/>
        <dsp:cNvSpPr/>
      </dsp:nvSpPr>
      <dsp:spPr>
        <a:xfrm>
          <a:off x="0" y="2803752"/>
          <a:ext cx="6812280" cy="1326841"/>
        </a:xfrm>
        <a:prstGeom prst="roundRect">
          <a:avLst/>
        </a:prstGeom>
        <a:solidFill>
          <a:schemeClr val="accent2">
            <a:hueOff val="1951708"/>
            <a:satOff val="-8022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Strategic investments in education, healthcare, and infrastructure are critical to leveraging demographic changes.</a:t>
          </a:r>
        </a:p>
      </dsp:txBody>
      <dsp:txXfrm>
        <a:off x="64771" y="2868523"/>
        <a:ext cx="6682738" cy="1197299"/>
      </dsp:txXfrm>
    </dsp:sp>
    <dsp:sp modelId="{8103A033-5372-462C-9AA8-AF4A5E317325}">
      <dsp:nvSpPr>
        <dsp:cNvPr id="0" name=""/>
        <dsp:cNvSpPr/>
      </dsp:nvSpPr>
      <dsp:spPr>
        <a:xfrm>
          <a:off x="0" y="4196833"/>
          <a:ext cx="6812280" cy="1326841"/>
        </a:xfrm>
        <a:prstGeom prst="roundRect">
          <a:avLst/>
        </a:prstGeom>
        <a:solidFill>
          <a:schemeClr val="accent2">
            <a:hueOff val="2927562"/>
            <a:satOff val="-12033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Call to Action: How can we better plan for the future of a diverse and evolving global population?"</a:t>
          </a:r>
          <a:endParaRPr lang="en-US" sz="2300" kern="1200"/>
        </a:p>
      </dsp:txBody>
      <dsp:txXfrm>
        <a:off x="64771" y="4261604"/>
        <a:ext cx="6682738" cy="1197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5D590-76D3-45EB-B7CF-D3CA3F1B323B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BB1E6-E76C-4828-9404-F749D74D39A1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89D6-1C17-4A7B-8D49-8ED02F8C0131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the floor for questions.</a:t>
          </a:r>
        </a:p>
      </dsp:txBody>
      <dsp:txXfrm>
        <a:off x="1738691" y="1194332"/>
        <a:ext cx="3077276" cy="1305511"/>
      </dsp:txXfrm>
    </dsp:sp>
    <dsp:sp modelId="{B753DFDB-4763-4AA7-AD4E-556B6C88A73C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FD590-393E-4EBA-A620-AF370BFB8515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71BA-78BD-4B30-B0A6-48F46C9C9DB2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the audience for their time and participation.</a:t>
          </a:r>
        </a:p>
      </dsp:txBody>
      <dsp:txXfrm>
        <a:off x="6937423" y="1194332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2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ful wavy concept">
            <a:extLst>
              <a:ext uri="{FF2B5EF4-FFF2-40B4-BE49-F238E27FC236}">
                <a16:creationId xmlns:a16="http://schemas.microsoft.com/office/drawing/2014/main" id="{1F15C677-57F8-AAAF-D140-55ADF5C6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5" r="9202" b="-1"/>
          <a:stretch/>
        </p:blipFill>
        <p:spPr>
          <a:xfrm>
            <a:off x="5293671" y="10"/>
            <a:ext cx="689832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56406" cy="3204134"/>
          </a:xfrm>
        </p:spPr>
        <p:txBody>
          <a:bodyPr anchor="b">
            <a:normAutofit fontScale="90000"/>
          </a:bodyPr>
          <a:lstStyle/>
          <a:p>
            <a:r>
              <a:rPr lang="en-US" sz="4800" b="0" dirty="0">
                <a:solidFill>
                  <a:schemeClr val="bg1"/>
                </a:solidFill>
                <a:ea typeface="+mj-lt"/>
                <a:cs typeface="+mj-lt"/>
              </a:rPr>
              <a:t>Global Population Trends (1960–2022): Insights and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 Data-Driven Exploration of Demographics and Their Impacts</a:t>
            </a:r>
            <a:endParaRPr 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9ACB3-EB01-7E17-4329-557CC490D450}"/>
              </a:ext>
            </a:extLst>
          </p:cNvPr>
          <p:cNvSpPr txBox="1"/>
          <p:nvPr/>
        </p:nvSpPr>
        <p:spPr>
          <a:xfrm>
            <a:off x="8733230" y="5393516"/>
            <a:ext cx="27715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Name – Sumit </a:t>
            </a:r>
            <a:r>
              <a:rPr lang="en-US" err="1"/>
              <a:t>Baviskar</a:t>
            </a:r>
            <a:endParaRPr lang="en-US"/>
          </a:p>
          <a:p>
            <a:r>
              <a:rPr lang="en-US" dirty="0"/>
              <a:t>Date – 12 Jan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4443F-4F13-88D6-3036-34CAAD9C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ED82-474D-8B70-E61E-76536BCF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Objective</a:t>
            </a:r>
            <a:r>
              <a:rPr lang="en-US" sz="2000">
                <a:ea typeface="+mn-lt"/>
                <a:cs typeface="+mn-lt"/>
              </a:rPr>
              <a:t>: Understand global population trends, regional dynamics, and income-based distributions.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Methodology</a:t>
            </a:r>
            <a:r>
              <a:rPr lang="en-US" sz="2000">
                <a:ea typeface="+mn-lt"/>
                <a:cs typeface="+mn-lt"/>
              </a:rPr>
              <a:t>: Data cleaning, analysis, and visualization using bar plots and histogram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44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0834F-B9B8-84B1-AD04-AB9ECFCE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/>
              <a:t>World Population Growth (1960–2022)</a:t>
            </a:r>
            <a:endParaRPr lang="en-US" sz="3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6B0AFE1-8A19-A4B8-4EEF-4CF8C684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/>
              <a:t>Peak Growth:</a:t>
            </a:r>
            <a:r>
              <a:rPr lang="en-US" sz="1700"/>
              <a:t> 1963–1971 with &gt;2% annual growth.</a:t>
            </a:r>
          </a:p>
          <a:p>
            <a:r>
              <a:rPr lang="en-US" sz="1700" b="1"/>
              <a:t>Decline:</a:t>
            </a:r>
            <a:r>
              <a:rPr lang="en-US" sz="1700"/>
              <a:t> Growth rate fell below 1% post-2020, impacted by global events.</a:t>
            </a:r>
          </a:p>
          <a:p>
            <a:r>
              <a:rPr lang="en-US" sz="1700"/>
              <a:t>Demographic shift toward stabilization in many regions.</a:t>
            </a:r>
          </a:p>
          <a:p>
            <a:endParaRPr lang="en-US" sz="1700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E9146D7-D6F0-C2CC-87B9-BB98CB96D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598004"/>
            <a:ext cx="6440424" cy="36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7E7D2-B7B2-2498-A127-E3CC0DE0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0" dirty="0"/>
              <a:t>Top 10 Most Populous Countries (1960–2022)</a:t>
            </a:r>
            <a:endParaRPr lang="en-US" sz="2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85AD-86CB-5CEE-9400-0D72FDE9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China and India consistently lead, contributing over 35% of the global population.</a:t>
            </a:r>
          </a:p>
          <a:p>
            <a:r>
              <a:rPr lang="en-US" sz="1700"/>
              <a:t>India surpasses China in 2022.</a:t>
            </a:r>
          </a:p>
          <a:p>
            <a:r>
              <a:rPr lang="en-US" sz="1700"/>
              <a:t>Stagnant growth in developed countries like Japan and Russia.</a:t>
            </a:r>
          </a:p>
          <a:p>
            <a:endParaRPr lang="en-US" sz="1700"/>
          </a:p>
        </p:txBody>
      </p:sp>
      <p:pic>
        <p:nvPicPr>
          <p:cNvPr id="5" name="Content Placeholder 4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52EC9A3D-5B0E-D2F0-312F-624F634D5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581904"/>
            <a:ext cx="6440424" cy="36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D708-9FBD-8027-AF35-403759F8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/>
              <a:t>Population Trends by Region</a:t>
            </a:r>
            <a:endParaRPr lang="en-US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84D9-79A7-905A-0DCC-E2243BE9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/>
              <a:t>South Asia:</a:t>
            </a:r>
            <a:r>
              <a:rPr lang="en-US" sz="1700"/>
              <a:t> Rapid growth driven by India, Pakistan, and Bangladesh.</a:t>
            </a:r>
          </a:p>
          <a:p>
            <a:r>
              <a:rPr lang="en-US" sz="1700" b="1"/>
              <a:t>Sub-Saharan Africa:</a:t>
            </a:r>
            <a:r>
              <a:rPr lang="en-US" sz="1700"/>
              <a:t> Significant growth potential, led by Nigeria.</a:t>
            </a:r>
          </a:p>
          <a:p>
            <a:r>
              <a:rPr lang="en-US" sz="1700" b="1"/>
              <a:t>Europe &amp; Central Asia:</a:t>
            </a:r>
            <a:r>
              <a:rPr lang="en-US" sz="1700"/>
              <a:t> Stagnant or declining populations.</a:t>
            </a:r>
          </a:p>
          <a:p>
            <a:r>
              <a:rPr lang="en-US" sz="1700" b="1"/>
              <a:t>Key regions:</a:t>
            </a:r>
            <a:r>
              <a:rPr lang="en-US" sz="1700"/>
              <a:t> East Asia &amp; Pacific dominate global population share.</a:t>
            </a:r>
          </a:p>
          <a:p>
            <a:pPr marL="0"/>
            <a:endParaRPr lang="en-US" sz="1700"/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E6055C5-342F-86AA-F8C2-CDAE5494B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614106"/>
            <a:ext cx="6440424" cy="35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4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4FFF8-6F88-ECB5-D25E-CBB944BE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0" dirty="0">
                <a:ea typeface="+mj-lt"/>
                <a:cs typeface="+mj-lt"/>
              </a:rPr>
              <a:t>Distribution of Population by Income Levels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92B3-045A-7E8C-52DE-2141DFDF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b="1" dirty="0"/>
              <a:t>Lower- and upper-middle-income groups:</a:t>
            </a:r>
            <a:r>
              <a:rPr lang="en-US" sz="1700" dirty="0"/>
              <a:t> Largest population segments.</a:t>
            </a:r>
          </a:p>
          <a:p>
            <a:r>
              <a:rPr lang="en-US" sz="1700" b="1" dirty="0"/>
              <a:t>High-income group:</a:t>
            </a:r>
            <a:r>
              <a:rPr lang="en-US" sz="1700" dirty="0"/>
              <a:t> Smallest share of global population.</a:t>
            </a:r>
          </a:p>
          <a:p>
            <a:r>
              <a:rPr lang="en-US" sz="1700" dirty="0"/>
              <a:t>Opportunities exist for economic development in lower-income countries.</a:t>
            </a:r>
          </a:p>
          <a:p>
            <a:r>
              <a:rPr lang="en-US" sz="1700" dirty="0">
                <a:ea typeface="+mn-lt"/>
                <a:cs typeface="+mn-lt"/>
              </a:rPr>
              <a:t>Reflects global economic disparity and development opportunities.</a:t>
            </a:r>
            <a:endParaRPr lang="en-US" sz="1700" dirty="0"/>
          </a:p>
          <a:p>
            <a:endParaRPr lang="en-US" sz="1700"/>
          </a:p>
        </p:txBody>
      </p:sp>
      <p:pic>
        <p:nvPicPr>
          <p:cNvPr id="5" name="Content Placeholder 4" descr="A graph of a group of people&#10;&#10;Description automatically generated">
            <a:extLst>
              <a:ext uri="{FF2B5EF4-FFF2-40B4-BE49-F238E27FC236}">
                <a16:creationId xmlns:a16="http://schemas.microsoft.com/office/drawing/2014/main" id="{31048732-1EBF-C2EF-CF03-B1473B24C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1184" y="1229639"/>
            <a:ext cx="6922008" cy="44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87D2A-1DDD-D0DC-3402-59A2C780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/>
              <a:t>Key Insights and Opportunities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B3A164C-591D-60C6-BD9F-2C465A80CA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04602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45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8EFBA-29AA-1C13-93E2-8361010A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Conclusion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26B16F-49A4-7A25-BFF8-ED4C87CF6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6638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2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D144-C7BF-DA1A-33C0-F59700DC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Questions and Discussion</a:t>
            </a:r>
            <a:endParaRPr lang="en-US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F061A30-9E95-2047-CA5F-679E7BDAD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16053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2E5E8"/>
      </a:lt2>
      <a:accent1>
        <a:srgbClr val="BB9D7E"/>
      </a:accent1>
      <a:accent2>
        <a:srgbClr val="C59791"/>
      </a:accent2>
      <a:accent3>
        <a:srgbClr val="A5A27B"/>
      </a:accent3>
      <a:accent4>
        <a:srgbClr val="74ADA7"/>
      </a:accent4>
      <a:accent5>
        <a:srgbClr val="7EA7BB"/>
      </a:accent5>
      <a:accent6>
        <a:srgbClr val="7E8DBB"/>
      </a:accent6>
      <a:hlink>
        <a:srgbClr val="6184A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Global Population Trends (1960–2022): Insights and Analysis</vt:lpstr>
      <vt:lpstr>Project Overview</vt:lpstr>
      <vt:lpstr>World Population Growth (1960–2022)</vt:lpstr>
      <vt:lpstr>Top 10 Most Populous Countries (1960–2022)</vt:lpstr>
      <vt:lpstr>Population Trends by Region</vt:lpstr>
      <vt:lpstr>Distribution of Population by Income Levels</vt:lpstr>
      <vt:lpstr>Key Insights and Opportunities</vt:lpstr>
      <vt:lpstr>Conclusion 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138</cp:revision>
  <dcterms:created xsi:type="dcterms:W3CDTF">2013-07-15T20:26:40Z</dcterms:created>
  <dcterms:modified xsi:type="dcterms:W3CDTF">2025-01-12T15:04:37Z</dcterms:modified>
</cp:coreProperties>
</file>