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Nunito"/>
      <p:regular r:id="rId18"/>
      <p:bold r:id="rId19"/>
      <p:italic r:id="rId20"/>
      <p:boldItalic r:id="rId21"/>
    </p:embeddedFont>
    <p:embeddedFont>
      <p:font typeface="Inter"/>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Inter-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Int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fdbe187d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fdbe187d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fdbe187dd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fdbe187dd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fdbe187d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fdbe187d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fdbe187d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fdbe187d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fdbe187d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fdbe187d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fdbe187dd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fdbe187dd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fdbe187dd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fdbe187dd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0" y="549851"/>
            <a:ext cx="5361300" cy="53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Unveiling the Black Box: The Need for Explainable AI (XAI)</a:t>
            </a:r>
            <a:endParaRPr b="1" sz="4600"/>
          </a:p>
        </p:txBody>
      </p:sp>
      <p:sp>
        <p:nvSpPr>
          <p:cNvPr id="129" name="Google Shape;129;p13"/>
          <p:cNvSpPr txBox="1"/>
          <p:nvPr>
            <p:ph idx="1" type="subTitle"/>
          </p:nvPr>
        </p:nvSpPr>
        <p:spPr>
          <a:xfrm>
            <a:off x="1528975" y="1144676"/>
            <a:ext cx="5361300" cy="2070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b="1" lang="en" sz="4800">
                <a:solidFill>
                  <a:schemeClr val="dk2"/>
                </a:solidFill>
              </a:rPr>
              <a:t>Overview</a:t>
            </a:r>
            <a:r>
              <a:rPr lang="en" sz="4800">
                <a:solidFill>
                  <a:schemeClr val="dk2"/>
                </a:solidFill>
              </a:rPr>
              <a:t>:</a:t>
            </a:r>
            <a:endParaRPr sz="4800">
              <a:solidFill>
                <a:schemeClr val="dk2"/>
              </a:solidFill>
            </a:endParaRPr>
          </a:p>
          <a:p>
            <a:pPr indent="-304800" lvl="0" marL="457200" rtl="0" algn="l">
              <a:lnSpc>
                <a:spcPct val="115000"/>
              </a:lnSpc>
              <a:spcBef>
                <a:spcPts val="1500"/>
              </a:spcBef>
              <a:spcAft>
                <a:spcPts val="0"/>
              </a:spcAft>
              <a:buClr>
                <a:schemeClr val="dk2"/>
              </a:buClr>
              <a:buSzPct val="100000"/>
              <a:buFont typeface="Roboto"/>
              <a:buAutoNum type="arabicPeriod"/>
            </a:pPr>
            <a:r>
              <a:rPr lang="en" sz="4800">
                <a:solidFill>
                  <a:schemeClr val="dk2"/>
                </a:solidFill>
                <a:latin typeface="Roboto"/>
                <a:ea typeface="Roboto"/>
                <a:cs typeface="Roboto"/>
                <a:sym typeface="Roboto"/>
              </a:rPr>
              <a:t>Fourth Industrial Revolution: Rapid AI Integration</a:t>
            </a:r>
            <a:endParaRPr sz="48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ct val="100000"/>
              <a:buFont typeface="Roboto"/>
              <a:buAutoNum type="arabicPeriod"/>
            </a:pPr>
            <a:r>
              <a:rPr lang="en" sz="4800">
                <a:solidFill>
                  <a:schemeClr val="dk2"/>
                </a:solidFill>
                <a:latin typeface="Roboto"/>
                <a:ea typeface="Roboto"/>
                <a:cs typeface="Roboto"/>
                <a:sym typeface="Roboto"/>
              </a:rPr>
              <a:t>Challenge: Lack of Transparency in AI Systems</a:t>
            </a:r>
            <a:endParaRPr sz="4800">
              <a:solidFill>
                <a:schemeClr val="dk2"/>
              </a:solidFill>
              <a:latin typeface="Roboto"/>
              <a:ea typeface="Roboto"/>
              <a:cs typeface="Roboto"/>
              <a:sym typeface="Roboto"/>
            </a:endParaRPr>
          </a:p>
          <a:p>
            <a:pPr indent="0" lvl="0" marL="457200" rtl="0" algn="ctr">
              <a:lnSpc>
                <a:spcPct val="115000"/>
              </a:lnSpc>
              <a:spcBef>
                <a:spcPts val="1500"/>
              </a:spcBef>
              <a:spcAft>
                <a:spcPts val="0"/>
              </a:spcAft>
              <a:buNone/>
            </a:pPr>
            <a:r>
              <a:rPr b="1" lang="en" sz="4800">
                <a:solidFill>
                  <a:schemeClr val="dk2"/>
                </a:solidFill>
                <a:latin typeface="Roboto"/>
                <a:ea typeface="Roboto"/>
                <a:cs typeface="Roboto"/>
                <a:sym typeface="Roboto"/>
              </a:rPr>
              <a:t>Importance of XAI:</a:t>
            </a:r>
            <a:endParaRPr b="1" sz="4800">
              <a:solidFill>
                <a:schemeClr val="dk2"/>
              </a:solidFill>
              <a:latin typeface="Roboto"/>
              <a:ea typeface="Roboto"/>
              <a:cs typeface="Roboto"/>
              <a:sym typeface="Roboto"/>
            </a:endParaRPr>
          </a:p>
          <a:p>
            <a:pPr indent="-304800" lvl="0" marL="457200" rtl="0" algn="l">
              <a:lnSpc>
                <a:spcPct val="115000"/>
              </a:lnSpc>
              <a:spcBef>
                <a:spcPts val="1500"/>
              </a:spcBef>
              <a:spcAft>
                <a:spcPts val="0"/>
              </a:spcAft>
              <a:buClr>
                <a:schemeClr val="dk2"/>
              </a:buClr>
              <a:buSzPct val="100000"/>
              <a:buFont typeface="Roboto"/>
              <a:buAutoNum type="arabicPeriod"/>
            </a:pPr>
            <a:r>
              <a:rPr lang="en" sz="4800">
                <a:solidFill>
                  <a:schemeClr val="dk2"/>
                </a:solidFill>
                <a:latin typeface="Roboto"/>
                <a:ea typeface="Roboto"/>
                <a:cs typeface="Roboto"/>
                <a:sym typeface="Roboto"/>
              </a:rPr>
              <a:t>Building Trust and Transparency</a:t>
            </a:r>
            <a:endParaRPr sz="48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ct val="100000"/>
              <a:buFont typeface="Roboto"/>
              <a:buAutoNum type="arabicPeriod"/>
            </a:pPr>
            <a:r>
              <a:rPr lang="en" sz="4800">
                <a:solidFill>
                  <a:schemeClr val="dk2"/>
                </a:solidFill>
                <a:latin typeface="Roboto"/>
                <a:ea typeface="Roboto"/>
                <a:cs typeface="Roboto"/>
                <a:sym typeface="Roboto"/>
              </a:rPr>
              <a:t>Essential for Steady AI Progress</a:t>
            </a:r>
            <a:endParaRPr sz="4800">
              <a:solidFill>
                <a:schemeClr val="dk2"/>
              </a:solidFill>
              <a:latin typeface="Roboto"/>
              <a:ea typeface="Roboto"/>
              <a:cs typeface="Roboto"/>
              <a:sym typeface="Roboto"/>
            </a:endParaRPr>
          </a:p>
          <a:p>
            <a:pPr indent="0" lvl="0" marL="0" rtl="0" algn="ctr">
              <a:lnSpc>
                <a:spcPct val="115000"/>
              </a:lnSpc>
              <a:spcBef>
                <a:spcPts val="1500"/>
              </a:spcBef>
              <a:spcAft>
                <a:spcPts val="0"/>
              </a:spcAft>
              <a:buNone/>
            </a:pPr>
            <a:r>
              <a:rPr b="1" lang="en" sz="4800">
                <a:solidFill>
                  <a:schemeClr val="dk2"/>
                </a:solidFill>
                <a:latin typeface="Roboto"/>
                <a:ea typeface="Roboto"/>
                <a:cs typeface="Roboto"/>
                <a:sym typeface="Roboto"/>
              </a:rPr>
              <a:t>Survey Focus :</a:t>
            </a:r>
            <a:endParaRPr b="1" sz="4800">
              <a:solidFill>
                <a:schemeClr val="dk2"/>
              </a:solidFill>
              <a:latin typeface="Roboto"/>
              <a:ea typeface="Roboto"/>
              <a:cs typeface="Roboto"/>
              <a:sym typeface="Roboto"/>
            </a:endParaRPr>
          </a:p>
          <a:p>
            <a:pPr indent="-304800" lvl="0" marL="457200" rtl="0" algn="l">
              <a:lnSpc>
                <a:spcPct val="115000"/>
              </a:lnSpc>
              <a:spcBef>
                <a:spcPts val="1500"/>
              </a:spcBef>
              <a:spcAft>
                <a:spcPts val="0"/>
              </a:spcAft>
              <a:buClr>
                <a:schemeClr val="dk2"/>
              </a:buClr>
              <a:buSzPct val="100000"/>
              <a:buFont typeface="Roboto"/>
              <a:buAutoNum type="arabicPeriod"/>
            </a:pPr>
            <a:r>
              <a:rPr lang="en" sz="4800">
                <a:solidFill>
                  <a:schemeClr val="dk2"/>
                </a:solidFill>
                <a:latin typeface="Roboto"/>
                <a:ea typeface="Roboto"/>
                <a:cs typeface="Roboto"/>
                <a:sym typeface="Roboto"/>
              </a:rPr>
              <a:t>Current Approaches to XAI</a:t>
            </a:r>
            <a:endParaRPr sz="48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ct val="100000"/>
              <a:buFont typeface="Roboto"/>
              <a:buAutoNum type="arabicPeriod"/>
            </a:pPr>
            <a:r>
              <a:rPr lang="en" sz="4800">
                <a:solidFill>
                  <a:schemeClr val="dk2"/>
                </a:solidFill>
                <a:latin typeface="Roboto"/>
                <a:ea typeface="Roboto"/>
                <a:cs typeface="Roboto"/>
                <a:sym typeface="Roboto"/>
              </a:rPr>
              <a:t>Emerging Trends and Industry Adoption</a:t>
            </a:r>
            <a:endParaRPr sz="4800">
              <a:solidFill>
                <a:schemeClr val="dk2"/>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1500"/>
              </a:spcAft>
              <a:buNone/>
            </a:pPr>
            <a:r>
              <a:t/>
            </a:r>
            <a:endParaRPr sz="1200">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21475" y="185750"/>
            <a:ext cx="7505700" cy="342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135" name="Google Shape;135;p14"/>
          <p:cNvSpPr txBox="1"/>
          <p:nvPr>
            <p:ph idx="1" type="body"/>
          </p:nvPr>
        </p:nvSpPr>
        <p:spPr>
          <a:xfrm>
            <a:off x="819150" y="613175"/>
            <a:ext cx="7505700" cy="3825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5002">
              <a:solidFill>
                <a:srgbClr val="000000"/>
              </a:solidFill>
              <a:latin typeface="Inter"/>
              <a:ea typeface="Inter"/>
              <a:cs typeface="Inter"/>
              <a:sym typeface="Inter"/>
            </a:endParaRPr>
          </a:p>
          <a:p>
            <a:pPr indent="0" lvl="0" marL="0" rtl="0" algn="l">
              <a:spcBef>
                <a:spcPts val="0"/>
              </a:spcBef>
              <a:spcAft>
                <a:spcPts val="0"/>
              </a:spcAft>
              <a:buNone/>
            </a:pPr>
            <a:r>
              <a:rPr lang="en" sz="5002">
                <a:solidFill>
                  <a:srgbClr val="000000"/>
                </a:solidFill>
                <a:latin typeface="Inter"/>
                <a:ea typeface="Inter"/>
                <a:cs typeface="Inter"/>
                <a:sym typeface="Inter"/>
              </a:rPr>
              <a:t>AI is democratizing everyday life, with global investment expected to grow from 12 billion to 52.2 billion dollars by 2021. However, AI algorithms struggle with opacity, especially Machine Learning algorithms. Explainable Artificial Intelligence (XAI) proposes a shift towards transparent AI, aiming to produce explainable models while maintaining high performance levels. Key players include FAT* academics and DARPA-funded researchers.</a:t>
            </a:r>
            <a:endParaRPr sz="5002">
              <a:solidFill>
                <a:srgbClr val="000000"/>
              </a:solidFill>
              <a:latin typeface="Inter"/>
              <a:ea typeface="Inter"/>
              <a:cs typeface="Inter"/>
              <a:sym typeface="Inter"/>
            </a:endParaRPr>
          </a:p>
          <a:p>
            <a:pPr indent="0" lvl="0" marL="0" rtl="0" algn="l">
              <a:spcBef>
                <a:spcPts val="0"/>
              </a:spcBef>
              <a:spcAft>
                <a:spcPts val="0"/>
              </a:spcAft>
              <a:buNone/>
            </a:pPr>
            <a:r>
              <a:t/>
            </a:r>
            <a:endParaRPr sz="5002">
              <a:solidFill>
                <a:srgbClr val="000000"/>
              </a:solidFill>
              <a:latin typeface="Inter"/>
              <a:ea typeface="Inter"/>
              <a:cs typeface="Inter"/>
              <a:sym typeface="Inter"/>
            </a:endParaRPr>
          </a:p>
          <a:p>
            <a:pPr indent="0" lvl="0" marL="0" rtl="0" algn="l">
              <a:spcBef>
                <a:spcPts val="0"/>
              </a:spcBef>
              <a:spcAft>
                <a:spcPts val="0"/>
              </a:spcAft>
              <a:buNone/>
            </a:pPr>
            <a:r>
              <a:t/>
            </a:r>
            <a:endParaRPr sz="5002">
              <a:solidFill>
                <a:srgbClr val="000000"/>
              </a:solidFill>
              <a:latin typeface="Inter"/>
              <a:ea typeface="Inter"/>
              <a:cs typeface="Inter"/>
              <a:sym typeface="Inter"/>
            </a:endParaRPr>
          </a:p>
          <a:p>
            <a:pPr indent="0" lvl="0" marL="0" rtl="0" algn="l">
              <a:spcBef>
                <a:spcPts val="0"/>
              </a:spcBef>
              <a:spcAft>
                <a:spcPts val="0"/>
              </a:spcAft>
              <a:buNone/>
            </a:pPr>
            <a:r>
              <a:t/>
            </a:r>
            <a:endParaRPr sz="5002">
              <a:solidFill>
                <a:srgbClr val="000000"/>
              </a:solidFill>
              <a:latin typeface="Inter"/>
              <a:ea typeface="Inter"/>
              <a:cs typeface="Inter"/>
              <a:sym typeface="Inter"/>
            </a:endParaRPr>
          </a:p>
          <a:p>
            <a:pPr indent="0" lvl="0" marL="0" rtl="0" algn="l">
              <a:spcBef>
                <a:spcPts val="0"/>
              </a:spcBef>
              <a:spcAft>
                <a:spcPts val="0"/>
              </a:spcAft>
              <a:buNone/>
            </a:pPr>
            <a:r>
              <a:rPr b="1" lang="en" sz="5002">
                <a:solidFill>
                  <a:srgbClr val="000000"/>
                </a:solidFill>
                <a:latin typeface="Inter"/>
                <a:ea typeface="Inter"/>
                <a:cs typeface="Inter"/>
                <a:sym typeface="Inter"/>
              </a:rPr>
              <a:t>Introducing Explainable AI (XAI):</a:t>
            </a:r>
            <a:endParaRPr b="1" sz="5002">
              <a:solidFill>
                <a:srgbClr val="000000"/>
              </a:solidFill>
              <a:latin typeface="Inter"/>
              <a:ea typeface="Inter"/>
              <a:cs typeface="Inter"/>
              <a:sym typeface="Inter"/>
            </a:endParaRPr>
          </a:p>
          <a:p>
            <a:pPr indent="0" lvl="0" marL="0" rtl="0" algn="l">
              <a:spcBef>
                <a:spcPts val="0"/>
              </a:spcBef>
              <a:spcAft>
                <a:spcPts val="0"/>
              </a:spcAft>
              <a:buNone/>
            </a:pPr>
            <a:r>
              <a:rPr lang="en" sz="5002">
                <a:solidFill>
                  <a:srgbClr val="000000"/>
                </a:solidFill>
                <a:latin typeface="Inter"/>
                <a:ea typeface="Inter"/>
                <a:cs typeface="Inter"/>
                <a:sym typeface="Inter"/>
              </a:rPr>
              <a:t>- Addressing the Transparency Issue</a:t>
            </a:r>
            <a:endParaRPr sz="5002">
              <a:solidFill>
                <a:srgbClr val="000000"/>
              </a:solidFill>
              <a:latin typeface="Inter"/>
              <a:ea typeface="Inter"/>
              <a:cs typeface="Inter"/>
              <a:sym typeface="Inter"/>
            </a:endParaRPr>
          </a:p>
          <a:p>
            <a:pPr indent="0" lvl="0" marL="0" rtl="0" algn="l">
              <a:spcBef>
                <a:spcPts val="0"/>
              </a:spcBef>
              <a:spcAft>
                <a:spcPts val="0"/>
              </a:spcAft>
              <a:buNone/>
            </a:pPr>
            <a:r>
              <a:rPr lang="en" sz="5002">
                <a:solidFill>
                  <a:srgbClr val="000000"/>
                </a:solidFill>
                <a:latin typeface="Inter"/>
                <a:ea typeface="Inter"/>
                <a:cs typeface="Inter"/>
                <a:sym typeface="Inter"/>
              </a:rPr>
              <a:t>- Suite of Techniques for More Explainable Models with High Performance</a:t>
            </a:r>
            <a:endParaRPr sz="5002">
              <a:solidFill>
                <a:srgbClr val="000000"/>
              </a:solidFill>
              <a:latin typeface="Inter"/>
              <a:ea typeface="Inter"/>
              <a:cs typeface="Inter"/>
              <a:sym typeface="Inter"/>
            </a:endParaRPr>
          </a:p>
          <a:p>
            <a:pPr indent="0" lvl="0" marL="0" rtl="0" algn="l">
              <a:spcBef>
                <a:spcPts val="0"/>
              </a:spcBef>
              <a:spcAft>
                <a:spcPts val="0"/>
              </a:spcAft>
              <a:buNone/>
            </a:pPr>
            <a:r>
              <a:t/>
            </a:r>
            <a:endParaRPr sz="5002">
              <a:solidFill>
                <a:srgbClr val="000000"/>
              </a:solidFill>
              <a:latin typeface="Inter"/>
              <a:ea typeface="Inter"/>
              <a:cs typeface="Inter"/>
              <a:sym typeface="Inter"/>
            </a:endParaRPr>
          </a:p>
          <a:p>
            <a:pPr indent="0" lvl="0" marL="0" rtl="0" algn="l">
              <a:spcBef>
                <a:spcPts val="0"/>
              </a:spcBef>
              <a:spcAft>
                <a:spcPts val="0"/>
              </a:spcAft>
              <a:buNone/>
            </a:pPr>
            <a:r>
              <a:rPr b="1" lang="en" sz="5002">
                <a:solidFill>
                  <a:srgbClr val="000000"/>
                </a:solidFill>
                <a:latin typeface="Inter"/>
                <a:ea typeface="Inter"/>
                <a:cs typeface="Inter"/>
                <a:sym typeface="Inter"/>
              </a:rPr>
              <a:t>Impact on Society:</a:t>
            </a:r>
            <a:endParaRPr b="1" sz="5002">
              <a:solidFill>
                <a:srgbClr val="000000"/>
              </a:solidFill>
              <a:latin typeface="Inter"/>
              <a:ea typeface="Inter"/>
              <a:cs typeface="Inter"/>
              <a:sym typeface="Inter"/>
            </a:endParaRPr>
          </a:p>
          <a:p>
            <a:pPr indent="0" lvl="0" marL="0" rtl="0" algn="l">
              <a:spcBef>
                <a:spcPts val="0"/>
              </a:spcBef>
              <a:spcAft>
                <a:spcPts val="0"/>
              </a:spcAft>
              <a:buNone/>
            </a:pPr>
            <a:r>
              <a:rPr lang="en" sz="5002">
                <a:solidFill>
                  <a:srgbClr val="000000"/>
                </a:solidFill>
                <a:latin typeface="Inter"/>
                <a:ea typeface="Inter"/>
                <a:cs typeface="Inter"/>
                <a:sym typeface="Inter"/>
              </a:rPr>
              <a:t>- Ubiquitous AI in Daily Life: Netflix, Amazon, Facebook, Google</a:t>
            </a:r>
            <a:endParaRPr sz="5002">
              <a:solidFill>
                <a:srgbClr val="000000"/>
              </a:solidFill>
              <a:latin typeface="Inter"/>
              <a:ea typeface="Inter"/>
              <a:cs typeface="Inter"/>
              <a:sym typeface="Inter"/>
            </a:endParaRPr>
          </a:p>
          <a:p>
            <a:pPr indent="0" lvl="0" marL="0" rtl="0" algn="l">
              <a:spcBef>
                <a:spcPts val="0"/>
              </a:spcBef>
              <a:spcAft>
                <a:spcPts val="0"/>
              </a:spcAft>
              <a:buNone/>
            </a:pPr>
            <a:r>
              <a:rPr lang="en" sz="5002">
                <a:solidFill>
                  <a:srgbClr val="000000"/>
                </a:solidFill>
                <a:latin typeface="Inter"/>
                <a:ea typeface="Inter"/>
                <a:cs typeface="Inter"/>
                <a:sym typeface="Inter"/>
              </a:rPr>
              <a:t>- Critical Decisions Require Explanation, Especially in Disease Diagnosis</a:t>
            </a:r>
            <a:endParaRPr sz="5002">
              <a:solidFill>
                <a:srgbClr val="000000"/>
              </a:solidFill>
              <a:latin typeface="Inter"/>
              <a:ea typeface="Inter"/>
              <a:cs typeface="Inter"/>
              <a:sym typeface="Inter"/>
            </a:endParaRPr>
          </a:p>
          <a:p>
            <a:pPr indent="0" lvl="0" marL="0" rtl="0" algn="l">
              <a:spcBef>
                <a:spcPts val="0"/>
              </a:spcBef>
              <a:spcAft>
                <a:spcPts val="0"/>
              </a:spcAft>
              <a:buNone/>
            </a:pPr>
            <a:r>
              <a:t/>
            </a:r>
            <a:endParaRPr sz="5002">
              <a:solidFill>
                <a:srgbClr val="000000"/>
              </a:solidFill>
              <a:latin typeface="Inter"/>
              <a:ea typeface="Inter"/>
              <a:cs typeface="Inter"/>
              <a:sym typeface="Inter"/>
            </a:endParaRPr>
          </a:p>
          <a:p>
            <a:pPr indent="0" lvl="0" marL="0" rtl="0" algn="l">
              <a:spcBef>
                <a:spcPts val="0"/>
              </a:spcBef>
              <a:spcAft>
                <a:spcPts val="0"/>
              </a:spcAft>
              <a:buNone/>
            </a:pPr>
            <a:r>
              <a:rPr b="1" lang="en" sz="5002">
                <a:solidFill>
                  <a:srgbClr val="000000"/>
                </a:solidFill>
                <a:latin typeface="Inter"/>
                <a:ea typeface="Inter"/>
                <a:cs typeface="Inter"/>
                <a:sym typeface="Inter"/>
              </a:rPr>
              <a:t>Challenges with AI Algorithms:</a:t>
            </a:r>
            <a:endParaRPr b="1" sz="5002">
              <a:solidFill>
                <a:srgbClr val="000000"/>
              </a:solidFill>
              <a:latin typeface="Inter"/>
              <a:ea typeface="Inter"/>
              <a:cs typeface="Inter"/>
              <a:sym typeface="Inter"/>
            </a:endParaRPr>
          </a:p>
          <a:p>
            <a:pPr indent="0" lvl="0" marL="0" rtl="0" algn="l">
              <a:spcBef>
                <a:spcPts val="0"/>
              </a:spcBef>
              <a:spcAft>
                <a:spcPts val="0"/>
              </a:spcAft>
              <a:buNone/>
            </a:pPr>
            <a:r>
              <a:rPr lang="en" sz="5002">
                <a:solidFill>
                  <a:srgbClr val="000000"/>
                </a:solidFill>
                <a:latin typeface="Inter"/>
                <a:ea typeface="Inter"/>
                <a:cs typeface="Inter"/>
                <a:sym typeface="Inter"/>
              </a:rPr>
              <a:t>- Opacity of AI Algorithms, Particularly Machine Learning (ML)</a:t>
            </a:r>
            <a:endParaRPr sz="5002">
              <a:solidFill>
                <a:srgbClr val="000000"/>
              </a:solidFill>
              <a:latin typeface="Inter"/>
              <a:ea typeface="Inter"/>
              <a:cs typeface="Inter"/>
              <a:sym typeface="Inter"/>
            </a:endParaRPr>
          </a:p>
          <a:p>
            <a:pPr indent="0" lvl="0" marL="0" rtl="0" algn="l">
              <a:spcBef>
                <a:spcPts val="0"/>
              </a:spcBef>
              <a:spcAft>
                <a:spcPts val="0"/>
              </a:spcAft>
              <a:buNone/>
            </a:pPr>
            <a:r>
              <a:rPr lang="en" sz="5002">
                <a:solidFill>
                  <a:srgbClr val="000000"/>
                </a:solidFill>
                <a:latin typeface="Inter"/>
                <a:ea typeface="Inter"/>
                <a:cs typeface="Inter"/>
                <a:sym typeface="Inter"/>
              </a:rPr>
              <a:t>- Entrusting Decisions to Unexplainable Systems Poses Dangers</a:t>
            </a:r>
            <a:endParaRPr sz="5002">
              <a:solidFill>
                <a:srgbClr val="000000"/>
              </a:solidFill>
              <a:latin typeface="Inter"/>
              <a:ea typeface="Inter"/>
              <a:cs typeface="Inter"/>
              <a:sym typeface="Inter"/>
            </a:endParaRPr>
          </a:p>
          <a:p>
            <a:pPr indent="0" lvl="0" marL="0" rtl="0" algn="l">
              <a:spcBef>
                <a:spcPts val="0"/>
              </a:spcBef>
              <a:spcAft>
                <a:spcPts val="0"/>
              </a:spcAft>
              <a:buNone/>
            </a:pPr>
            <a:r>
              <a:t/>
            </a:r>
            <a:endParaRPr sz="5002">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3083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Background</a:t>
            </a:r>
            <a:endParaRPr/>
          </a:p>
        </p:txBody>
      </p:sp>
      <p:sp>
        <p:nvSpPr>
          <p:cNvPr id="141" name="Google Shape;141;p15"/>
          <p:cNvSpPr txBox="1"/>
          <p:nvPr>
            <p:ph idx="1" type="body"/>
          </p:nvPr>
        </p:nvSpPr>
        <p:spPr>
          <a:xfrm>
            <a:off x="330700" y="1089350"/>
            <a:ext cx="5617500" cy="37245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b="1" lang="en" sz="2045">
                <a:solidFill>
                  <a:srgbClr val="000000"/>
                </a:solidFill>
                <a:latin typeface="Inter"/>
                <a:ea typeface="Inter"/>
                <a:cs typeface="Inter"/>
                <a:sym typeface="Inter"/>
              </a:rPr>
              <a:t>Renewed Interest and Resurgence in XAI:</a:t>
            </a:r>
            <a:endParaRPr b="1"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Google Trends highlights a recent surge in XAI research.</a:t>
            </a:r>
            <a:endParaRPr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Driven by AI's pervasive impact on critical decision-making without transparent reasoning.</a:t>
            </a:r>
            <a:endParaRPr sz="2045">
              <a:solidFill>
                <a:srgbClr val="000000"/>
              </a:solidFill>
              <a:latin typeface="Inter"/>
              <a:ea typeface="Inter"/>
              <a:cs typeface="Inter"/>
              <a:sym typeface="Inter"/>
            </a:endParaRPr>
          </a:p>
          <a:p>
            <a:pPr indent="0" lvl="0" marL="0" rtl="0" algn="l">
              <a:spcBef>
                <a:spcPts val="0"/>
              </a:spcBef>
              <a:spcAft>
                <a:spcPts val="0"/>
              </a:spcAft>
              <a:buNone/>
            </a:pPr>
            <a:r>
              <a:t/>
            </a:r>
            <a:endParaRPr sz="2045">
              <a:solidFill>
                <a:srgbClr val="000000"/>
              </a:solidFill>
              <a:latin typeface="Inter"/>
              <a:ea typeface="Inter"/>
              <a:cs typeface="Inter"/>
              <a:sym typeface="Inter"/>
            </a:endParaRPr>
          </a:p>
          <a:p>
            <a:pPr indent="0" lvl="0" marL="0" rtl="0" algn="l">
              <a:spcBef>
                <a:spcPts val="0"/>
              </a:spcBef>
              <a:spcAft>
                <a:spcPts val="0"/>
              </a:spcAft>
              <a:buNone/>
            </a:pPr>
            <a:r>
              <a:rPr b="1" lang="en" sz="2045">
                <a:solidFill>
                  <a:srgbClr val="000000"/>
                </a:solidFill>
                <a:latin typeface="Inter"/>
                <a:ea typeface="Inter"/>
                <a:cs typeface="Inter"/>
                <a:sym typeface="Inter"/>
              </a:rPr>
              <a:t>Diverse Definitions of XAI:</a:t>
            </a:r>
            <a:endParaRPr b="1"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No universally accepted definition; reflects movements and initiatives.</a:t>
            </a:r>
            <a:endParaRPr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DARPA emphasizes balanced models with high learning performance.</a:t>
            </a:r>
            <a:endParaRPr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FAT* focuses on non-technical explanation of algorithmic decisions.</a:t>
            </a:r>
            <a:endParaRPr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FICO sees XAI as an innovation for trustworthy explanations in ML.</a:t>
            </a:r>
            <a:endParaRPr sz="2045">
              <a:solidFill>
                <a:srgbClr val="000000"/>
              </a:solidFill>
              <a:latin typeface="Inter"/>
              <a:ea typeface="Inter"/>
              <a:cs typeface="Inter"/>
              <a:sym typeface="Inter"/>
            </a:endParaRPr>
          </a:p>
          <a:p>
            <a:pPr indent="0" lvl="0" marL="0" rtl="0" algn="l">
              <a:spcBef>
                <a:spcPts val="0"/>
              </a:spcBef>
              <a:spcAft>
                <a:spcPts val="0"/>
              </a:spcAft>
              <a:buNone/>
            </a:pPr>
            <a:r>
              <a:t/>
            </a:r>
            <a:endParaRPr sz="2045">
              <a:solidFill>
                <a:srgbClr val="000000"/>
              </a:solidFill>
              <a:latin typeface="Inter"/>
              <a:ea typeface="Inter"/>
              <a:cs typeface="Inter"/>
              <a:sym typeface="Inter"/>
            </a:endParaRPr>
          </a:p>
          <a:p>
            <a:pPr indent="0" lvl="0" marL="0" rtl="0" algn="l">
              <a:spcBef>
                <a:spcPts val="0"/>
              </a:spcBef>
              <a:spcAft>
                <a:spcPts val="0"/>
              </a:spcAft>
              <a:buNone/>
            </a:pPr>
            <a:r>
              <a:rPr b="1" lang="en" sz="2045">
                <a:solidFill>
                  <a:srgbClr val="000000"/>
                </a:solidFill>
                <a:latin typeface="Inter"/>
                <a:ea typeface="Inter"/>
                <a:cs typeface="Inter"/>
                <a:sym typeface="Inter"/>
              </a:rPr>
              <a:t>The Importance of Deep Understanding:</a:t>
            </a:r>
            <a:endParaRPr b="1"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Beyond colloquial definitions, gaining profound insights into XAI.</a:t>
            </a:r>
            <a:endParaRPr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Proposal: Explore key concepts shaping the landscape for a comprehensive understanding.</a:t>
            </a:r>
            <a:endParaRPr sz="2045">
              <a:solidFill>
                <a:srgbClr val="000000"/>
              </a:solidFill>
              <a:latin typeface="Inter"/>
              <a:ea typeface="Inter"/>
              <a:cs typeface="Inter"/>
              <a:sym typeface="Inter"/>
            </a:endParaRPr>
          </a:p>
          <a:p>
            <a:pPr indent="0" lvl="0" marL="0" rtl="0" algn="l">
              <a:spcBef>
                <a:spcPts val="0"/>
              </a:spcBef>
              <a:spcAft>
                <a:spcPts val="0"/>
              </a:spcAft>
              <a:buNone/>
            </a:pPr>
            <a:r>
              <a:t/>
            </a:r>
            <a:endParaRPr sz="2045">
              <a:solidFill>
                <a:srgbClr val="000000"/>
              </a:solidFill>
              <a:latin typeface="Inter"/>
              <a:ea typeface="Inter"/>
              <a:cs typeface="Inter"/>
              <a:sym typeface="Inter"/>
            </a:endParaRPr>
          </a:p>
          <a:p>
            <a:pPr indent="0" lvl="0" marL="0" rtl="0" algn="l">
              <a:spcBef>
                <a:spcPts val="0"/>
              </a:spcBef>
              <a:spcAft>
                <a:spcPts val="0"/>
              </a:spcAft>
              <a:buNone/>
            </a:pPr>
            <a:r>
              <a:rPr b="1" lang="en" sz="2045">
                <a:solidFill>
                  <a:srgbClr val="000000"/>
                </a:solidFill>
                <a:latin typeface="Inter"/>
                <a:ea typeface="Inter"/>
                <a:cs typeface="Inter"/>
                <a:sym typeface="Inter"/>
              </a:rPr>
              <a:t>Literature Scan and Linguistic Search:</a:t>
            </a:r>
            <a:endParaRPr b="1"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Identifying relevant terms across research communities.</a:t>
            </a:r>
            <a:endParaRPr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Word cloud analysis provides an intuitive grasp of XAI's scope and related concepts.</a:t>
            </a:r>
            <a:endParaRPr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Frequency-ordered terms unveil the landscape, filtering out technical terms for clarity.</a:t>
            </a:r>
            <a:endParaRPr sz="2045">
              <a:solidFill>
                <a:srgbClr val="000000"/>
              </a:solidFill>
              <a:latin typeface="Inter"/>
              <a:ea typeface="Inter"/>
              <a:cs typeface="Inter"/>
              <a:sym typeface="Inter"/>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42" name="Google Shape;142;p15"/>
          <p:cNvSpPr txBox="1"/>
          <p:nvPr/>
        </p:nvSpPr>
        <p:spPr>
          <a:xfrm>
            <a:off x="5459725" y="1790975"/>
            <a:ext cx="296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43" name="Google Shape;143;p15"/>
          <p:cNvPicPr preferRelativeResize="0"/>
          <p:nvPr/>
        </p:nvPicPr>
        <p:blipFill>
          <a:blip r:embed="rId3">
            <a:alphaModFix/>
          </a:blip>
          <a:stretch>
            <a:fillRect/>
          </a:stretch>
        </p:blipFill>
        <p:spPr>
          <a:xfrm>
            <a:off x="5336162" y="1256425"/>
            <a:ext cx="3458626" cy="2630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477225" y="3083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Methodology</a:t>
            </a:r>
            <a:endParaRPr/>
          </a:p>
        </p:txBody>
      </p:sp>
      <p:sp>
        <p:nvSpPr>
          <p:cNvPr id="149" name="Google Shape;149;p16"/>
          <p:cNvSpPr txBox="1"/>
          <p:nvPr>
            <p:ph idx="1" type="body"/>
          </p:nvPr>
        </p:nvSpPr>
        <p:spPr>
          <a:xfrm>
            <a:off x="550475" y="757350"/>
            <a:ext cx="5617500" cy="2478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sz="1100">
                <a:solidFill>
                  <a:srgbClr val="000000"/>
                </a:solidFill>
                <a:latin typeface="Arial"/>
                <a:ea typeface="Arial"/>
                <a:cs typeface="Arial"/>
                <a:sym typeface="Arial"/>
              </a:rPr>
              <a:t>LIME (Local Interpretable Model-Agnostic Explanations):</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LIME generates interpretable models for complex AI models on a local level. It approximates the decision boundary around a specific instance, providing insights into the model's behavior for individual predictions. This methodology is particularly useful for enhancing understanding in situations where a detailed explanation is needed at the instance level.</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SHAP (SHapley Additive exPlanations):</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SHAP values quantify the contribution of each feature to a model's prediction. By applying cooperative game theory principles, SHAP provides a fair distribution of feature importance. This methodology aids in discerning the impact of individual features on AI decisions, promoting transparency and interpretability in complex models.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Rule-Based Explanations:</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Rule-based explanations derive human-readable rules to elucidate AI decisions. These explicit rules provide a transparent representation of the decision-making process, making it easier for users to comprehend the factors influencing predictions. This methodology contributes to trust-building by offering clear and understandable guidelines for AI-driven outcomes.</a:t>
            </a:r>
            <a:endParaRPr/>
          </a:p>
        </p:txBody>
      </p:sp>
      <p:sp>
        <p:nvSpPr>
          <p:cNvPr id="150" name="Google Shape;150;p16"/>
          <p:cNvSpPr txBox="1"/>
          <p:nvPr/>
        </p:nvSpPr>
        <p:spPr>
          <a:xfrm>
            <a:off x="990275" y="3650450"/>
            <a:ext cx="7033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51" name="Google Shape;151;p16"/>
          <p:cNvPicPr preferRelativeResize="0"/>
          <p:nvPr/>
        </p:nvPicPr>
        <p:blipFill>
          <a:blip r:embed="rId3">
            <a:alphaModFix/>
          </a:blip>
          <a:stretch>
            <a:fillRect/>
          </a:stretch>
        </p:blipFill>
        <p:spPr>
          <a:xfrm>
            <a:off x="485650" y="3040975"/>
            <a:ext cx="5535776" cy="1696400"/>
          </a:xfrm>
          <a:prstGeom prst="rect">
            <a:avLst/>
          </a:prstGeom>
          <a:noFill/>
          <a:ln>
            <a:noFill/>
          </a:ln>
        </p:spPr>
      </p:pic>
      <p:sp>
        <p:nvSpPr>
          <p:cNvPr id="152" name="Google Shape;152;p16"/>
          <p:cNvSpPr txBox="1"/>
          <p:nvPr/>
        </p:nvSpPr>
        <p:spPr>
          <a:xfrm>
            <a:off x="7535675" y="2639125"/>
            <a:ext cx="1635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53" name="Google Shape;153;p16"/>
          <p:cNvPicPr preferRelativeResize="0"/>
          <p:nvPr/>
        </p:nvPicPr>
        <p:blipFill>
          <a:blip r:embed="rId4">
            <a:alphaModFix/>
          </a:blip>
          <a:stretch>
            <a:fillRect/>
          </a:stretch>
        </p:blipFill>
        <p:spPr>
          <a:xfrm>
            <a:off x="6097625" y="842575"/>
            <a:ext cx="2767500" cy="2571750"/>
          </a:xfrm>
          <a:prstGeom prst="rect">
            <a:avLst/>
          </a:prstGeom>
          <a:noFill/>
          <a:ln>
            <a:noFill/>
          </a:ln>
        </p:spPr>
      </p:pic>
      <p:sp>
        <p:nvSpPr>
          <p:cNvPr id="154" name="Google Shape;154;p16"/>
          <p:cNvSpPr txBox="1"/>
          <p:nvPr/>
        </p:nvSpPr>
        <p:spPr>
          <a:xfrm>
            <a:off x="6447125" y="3324075"/>
            <a:ext cx="1916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Reasons for XAI</a:t>
            </a:r>
            <a:endParaRPr sz="1300">
              <a:solidFill>
                <a:schemeClr val="dk2"/>
              </a:solidFill>
              <a:latin typeface="Calibri"/>
              <a:ea typeface="Calibri"/>
              <a:cs typeface="Calibri"/>
              <a:sym typeface="Calibri"/>
            </a:endParaRPr>
          </a:p>
        </p:txBody>
      </p:sp>
      <p:sp>
        <p:nvSpPr>
          <p:cNvPr id="155" name="Google Shape;155;p16"/>
          <p:cNvSpPr txBox="1"/>
          <p:nvPr/>
        </p:nvSpPr>
        <p:spPr>
          <a:xfrm>
            <a:off x="1185675" y="4533025"/>
            <a:ext cx="305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A </a:t>
            </a:r>
            <a:r>
              <a:rPr lang="en" sz="1300">
                <a:solidFill>
                  <a:schemeClr val="dk2"/>
                </a:solidFill>
                <a:latin typeface="Calibri"/>
                <a:ea typeface="Calibri"/>
                <a:cs typeface="Calibri"/>
                <a:sym typeface="Calibri"/>
              </a:rPr>
              <a:t>schematic view of XAI related concepts</a:t>
            </a:r>
            <a:endParaRPr sz="1300">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770300" y="479275"/>
            <a:ext cx="7505700" cy="954600"/>
          </a:xfrm>
          <a:prstGeom prst="rect">
            <a:avLst/>
          </a:prstGeom>
        </p:spPr>
        <p:txBody>
          <a:bodyPr anchorCtr="0" anchor="t" bIns="91425" lIns="91425" spcFirstLastPara="1" rIns="91425" wrap="square" tIns="91425">
            <a:normAutofit/>
          </a:bodyPr>
          <a:lstStyle/>
          <a:p>
            <a:pPr indent="0" lvl="0" marL="0" rtl="0" algn="ctr">
              <a:lnSpc>
                <a:spcPct val="130000"/>
              </a:lnSpc>
              <a:spcBef>
                <a:spcPts val="0"/>
              </a:spcBef>
              <a:spcAft>
                <a:spcPts val="100"/>
              </a:spcAft>
              <a:buNone/>
            </a:pPr>
            <a:r>
              <a:rPr lang="en"/>
              <a:t>XAI Application Domains</a:t>
            </a:r>
            <a:endParaRPr/>
          </a:p>
        </p:txBody>
      </p:sp>
      <p:sp>
        <p:nvSpPr>
          <p:cNvPr id="161" name="Google Shape;161;p17"/>
          <p:cNvSpPr txBox="1"/>
          <p:nvPr>
            <p:ph idx="1" type="body"/>
          </p:nvPr>
        </p:nvSpPr>
        <p:spPr>
          <a:xfrm>
            <a:off x="660425" y="1221400"/>
            <a:ext cx="7505700" cy="3599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3700">
                <a:solidFill>
                  <a:srgbClr val="000000"/>
                </a:solidFill>
                <a:highlight>
                  <a:srgbClr val="FFFFFF"/>
                </a:highlight>
                <a:latin typeface="Inter"/>
                <a:ea typeface="Inter"/>
                <a:cs typeface="Inter"/>
                <a:sym typeface="Inter"/>
              </a:rPr>
              <a:t>Transportation:</a:t>
            </a:r>
            <a:endParaRPr b="1"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lang="en" sz="3700">
                <a:solidFill>
                  <a:srgbClr val="000000"/>
                </a:solidFill>
                <a:highlight>
                  <a:srgbClr val="FFFFFF"/>
                </a:highlight>
                <a:latin typeface="Inter"/>
                <a:ea typeface="Inter"/>
                <a:cs typeface="Inter"/>
                <a:sym typeface="Inter"/>
              </a:rPr>
              <a:t>   - Autonomous vehicles require explainability for safety, as seen in incidents like the self-driving Uber accident. XAI can clarify ambiguous situations, preventing dangerous consequences and building trust.</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t/>
            </a:r>
            <a:endParaRPr b="1"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b="1" lang="en" sz="3700">
                <a:solidFill>
                  <a:srgbClr val="000000"/>
                </a:solidFill>
                <a:highlight>
                  <a:srgbClr val="FFFFFF"/>
                </a:highlight>
                <a:latin typeface="Inter"/>
                <a:ea typeface="Inter"/>
                <a:cs typeface="Inter"/>
                <a:sym typeface="Inter"/>
              </a:rPr>
              <a:t>Healthcare:</a:t>
            </a:r>
            <a:endParaRPr b="1"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lang="en" sz="3700">
                <a:solidFill>
                  <a:srgbClr val="000000"/>
                </a:solidFill>
                <a:highlight>
                  <a:srgbClr val="FFFFFF"/>
                </a:highlight>
                <a:latin typeface="Inter"/>
                <a:ea typeface="Inter"/>
                <a:cs typeface="Inter"/>
                <a:sym typeface="Inter"/>
              </a:rPr>
              <a:t>   - Black-box medical diagnosis models impact patient treatment decisions. Making clinical AI systems explainable is crucial for discovering and addressing critical issues, ensuring confidence in medical decision-making.</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b="1" lang="en" sz="3700">
                <a:solidFill>
                  <a:srgbClr val="000000"/>
                </a:solidFill>
                <a:highlight>
                  <a:srgbClr val="FFFFFF"/>
                </a:highlight>
                <a:latin typeface="Inter"/>
                <a:ea typeface="Inter"/>
                <a:cs typeface="Inter"/>
                <a:sym typeface="Inter"/>
              </a:rPr>
              <a:t> Legal:</a:t>
            </a:r>
            <a:endParaRPr b="1"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lang="en" sz="3700">
                <a:solidFill>
                  <a:srgbClr val="000000"/>
                </a:solidFill>
                <a:highlight>
                  <a:srgbClr val="FFFFFF"/>
                </a:highlight>
                <a:latin typeface="Inter"/>
                <a:ea typeface="Inter"/>
                <a:cs typeface="Inter"/>
                <a:sym typeface="Inter"/>
              </a:rPr>
              <a:t>   - AI-driven risk assessment in criminal justice demands transparency for fairness. Cases like Loomis v. Wisconsin highlight the need for visibility into decision processes. Research is needed to make automated legal decision-making more transparent and accountable.</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b="1" lang="en" sz="3700">
                <a:solidFill>
                  <a:srgbClr val="000000"/>
                </a:solidFill>
                <a:highlight>
                  <a:srgbClr val="FFFFFF"/>
                </a:highlight>
                <a:latin typeface="Inter"/>
                <a:ea typeface="Inter"/>
                <a:cs typeface="Inter"/>
                <a:sym typeface="Inter"/>
              </a:rPr>
              <a:t>Finance:</a:t>
            </a:r>
            <a:endParaRPr b="1"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lang="en" sz="3700">
                <a:solidFill>
                  <a:srgbClr val="000000"/>
                </a:solidFill>
                <a:highlight>
                  <a:srgbClr val="FFFFFF"/>
                </a:highlight>
                <a:latin typeface="Inter"/>
                <a:ea typeface="Inter"/>
                <a:cs typeface="Inter"/>
                <a:sym typeface="Inter"/>
              </a:rPr>
              <a:t>   - AI-based credit score decisions pose challenges in providing clear reasons for denial. Ongoing research projects aim to generate automated reason codes, enhancing transparency and fairness in financial AI applications.</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t/>
            </a:r>
            <a:endParaRPr b="1"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b="1" lang="en" sz="3700">
                <a:solidFill>
                  <a:srgbClr val="000000"/>
                </a:solidFill>
                <a:highlight>
                  <a:srgbClr val="FFFFFF"/>
                </a:highlight>
                <a:latin typeface="Inter"/>
                <a:ea typeface="Inter"/>
                <a:cs typeface="Inter"/>
                <a:sym typeface="Inter"/>
              </a:rPr>
              <a:t>Military:</a:t>
            </a:r>
            <a:endParaRPr b="1"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lang="en" sz="3700">
                <a:solidFill>
                  <a:srgbClr val="000000"/>
                </a:solidFill>
                <a:highlight>
                  <a:srgbClr val="FFFFFF"/>
                </a:highlight>
                <a:latin typeface="Inter"/>
                <a:ea typeface="Inter"/>
                <a:cs typeface="Inter"/>
                <a:sym typeface="Inter"/>
              </a:rPr>
              <a:t>   - AI-driven military operations raise ethical and legal dilemmas, requiring explainability for transparency. Initiatives like the DAPRA Ambitious XAI program address the need for transparency in military AI applications.</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b="1" lang="en" sz="3700">
                <a:solidFill>
                  <a:srgbClr val="000000"/>
                </a:solidFill>
                <a:highlight>
                  <a:srgbClr val="FFFFFF"/>
                </a:highlight>
                <a:latin typeface="Inter"/>
                <a:ea typeface="Inter"/>
                <a:cs typeface="Inter"/>
                <a:sym typeface="Inter"/>
              </a:rPr>
              <a:t>Emerging Domains:</a:t>
            </a:r>
            <a:endParaRPr b="1"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lang="en" sz="3700">
                <a:solidFill>
                  <a:srgbClr val="000000"/>
                </a:solidFill>
                <a:highlight>
                  <a:srgbClr val="FFFFFF"/>
                </a:highlight>
                <a:latin typeface="Inter"/>
                <a:ea typeface="Inter"/>
                <a:cs typeface="Inter"/>
                <a:sym typeface="Inter"/>
              </a:rPr>
              <a:t>   - XAI finds potential applications in cybersecurity, education, entertainment, government, and image recognition. While initial works confirm XAI's need, extensive research is required to address the unique challenges in these diverse application domains.</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t/>
            </a:r>
            <a:endParaRPr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19150" y="4182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Findings &amp; Discussion</a:t>
            </a:r>
            <a:endParaRPr/>
          </a:p>
        </p:txBody>
      </p:sp>
      <p:sp>
        <p:nvSpPr>
          <p:cNvPr id="167" name="Google Shape;167;p18"/>
          <p:cNvSpPr txBox="1"/>
          <p:nvPr>
            <p:ph idx="1" type="body"/>
          </p:nvPr>
        </p:nvSpPr>
        <p:spPr>
          <a:xfrm>
            <a:off x="684825" y="952750"/>
            <a:ext cx="7505700" cy="244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150">
                <a:solidFill>
                  <a:srgbClr val="000000"/>
                </a:solidFill>
                <a:highlight>
                  <a:srgbClr val="FFFFFF"/>
                </a:highlight>
                <a:latin typeface="Times New Roman"/>
                <a:ea typeface="Times New Roman"/>
                <a:cs typeface="Times New Roman"/>
                <a:sym typeface="Times New Roman"/>
              </a:rPr>
              <a:t>Scope and Selection Criteria:</a:t>
            </a:r>
            <a:endParaRPr b="1"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50">
                <a:solidFill>
                  <a:srgbClr val="000000"/>
                </a:solidFill>
                <a:highlight>
                  <a:srgbClr val="FFFFFF"/>
                </a:highlight>
                <a:latin typeface="Times New Roman"/>
                <a:ea typeface="Times New Roman"/>
                <a:cs typeface="Times New Roman"/>
                <a:sym typeface="Times New Roman"/>
              </a:rPr>
              <a:t>   - Challenge: The expansive spectrum of XAI approaches makes a comprehensive survey impractical.</a:t>
            </a:r>
            <a:endParaRPr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50">
                <a:solidFill>
                  <a:srgbClr val="000000"/>
                </a:solidFill>
                <a:highlight>
                  <a:srgbClr val="FFFFFF"/>
                </a:highlight>
                <a:latin typeface="Times New Roman"/>
                <a:ea typeface="Times New Roman"/>
                <a:cs typeface="Times New Roman"/>
                <a:sym typeface="Times New Roman"/>
              </a:rPr>
              <a:t>   - Solution: To ensure synthesis and relevance, a focused subset of 381 papers was meticulously selected. The criteria included popularity, impact, and recent trends.</a:t>
            </a:r>
            <a:endParaRPr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150">
                <a:solidFill>
                  <a:srgbClr val="000000"/>
                </a:solidFill>
                <a:highlight>
                  <a:srgbClr val="FFFFFF"/>
                </a:highlight>
                <a:latin typeface="Times New Roman"/>
                <a:ea typeface="Times New Roman"/>
                <a:cs typeface="Times New Roman"/>
                <a:sym typeface="Times New Roman"/>
              </a:rPr>
              <a:t>Background Inclusion:</a:t>
            </a:r>
            <a:endParaRPr b="1"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50">
                <a:solidFill>
                  <a:srgbClr val="000000"/>
                </a:solidFill>
                <a:highlight>
                  <a:srgbClr val="FFFFFF"/>
                </a:highlight>
                <a:latin typeface="Times New Roman"/>
                <a:ea typeface="Times New Roman"/>
                <a:cs typeface="Times New Roman"/>
                <a:sym typeface="Times New Roman"/>
              </a:rPr>
              <a:t>   - Approach: A thorough background examination encompassed both traditional academic and non-academic sources.</a:t>
            </a:r>
            <a:endParaRPr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50">
                <a:solidFill>
                  <a:srgbClr val="000000"/>
                </a:solidFill>
                <a:highlight>
                  <a:srgbClr val="FFFFFF"/>
                </a:highlight>
                <a:latin typeface="Times New Roman"/>
                <a:ea typeface="Times New Roman"/>
                <a:cs typeface="Times New Roman"/>
                <a:sym typeface="Times New Roman"/>
              </a:rPr>
              <a:t>   - Rationale: Recognizing the youth and rapid evolution of the field, non-traditional sources were considered, as they wield significant influence and impact.</a:t>
            </a:r>
            <a:endParaRPr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50">
                <a:solidFill>
                  <a:srgbClr val="000000"/>
                </a:solidFill>
                <a:highlight>
                  <a:srgbClr val="FFFFFF"/>
                </a:highlight>
                <a:latin typeface="Times New Roman"/>
                <a:ea typeface="Times New Roman"/>
                <a:cs typeface="Times New Roman"/>
                <a:sym typeface="Times New Roman"/>
              </a:rPr>
              <a:t> </a:t>
            </a:r>
            <a:r>
              <a:rPr b="1" lang="en" sz="1150">
                <a:solidFill>
                  <a:srgbClr val="000000"/>
                </a:solidFill>
                <a:highlight>
                  <a:srgbClr val="FFFFFF"/>
                </a:highlight>
                <a:latin typeface="Times New Roman"/>
                <a:ea typeface="Times New Roman"/>
                <a:cs typeface="Times New Roman"/>
                <a:sym typeface="Times New Roman"/>
              </a:rPr>
              <a:t>Concluding Insights:</a:t>
            </a:r>
            <a:endParaRPr b="1"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50">
                <a:solidFill>
                  <a:srgbClr val="000000"/>
                </a:solidFill>
                <a:highlight>
                  <a:srgbClr val="FFFFFF"/>
                </a:highlight>
                <a:latin typeface="Times New Roman"/>
                <a:ea typeface="Times New Roman"/>
                <a:cs typeface="Times New Roman"/>
                <a:sym typeface="Times New Roman"/>
              </a:rPr>
              <a:t>   - Summary of Findings: Culmination of key insights and notable facts derived from the extensive survey.</a:t>
            </a:r>
            <a:endParaRPr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50">
                <a:solidFill>
                  <a:srgbClr val="000000"/>
                </a:solidFill>
                <a:highlight>
                  <a:srgbClr val="FFFFFF"/>
                </a:highlight>
                <a:latin typeface="Times New Roman"/>
                <a:ea typeface="Times New Roman"/>
                <a:cs typeface="Times New Roman"/>
                <a:sym typeface="Times New Roman"/>
              </a:rPr>
              <a:t>   - Research Directions: A contemplative exploration of emerging research directions and open problems, offering a synthesized perspective on the field.</a:t>
            </a:r>
            <a:endParaRPr/>
          </a:p>
        </p:txBody>
      </p:sp>
      <p:sp>
        <p:nvSpPr>
          <p:cNvPr id="168" name="Google Shape;168;p18"/>
          <p:cNvSpPr txBox="1"/>
          <p:nvPr/>
        </p:nvSpPr>
        <p:spPr>
          <a:xfrm>
            <a:off x="684825" y="3345150"/>
            <a:ext cx="7033800" cy="138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dk2"/>
                </a:solidFill>
                <a:latin typeface="Times New Roman"/>
                <a:ea typeface="Times New Roman"/>
                <a:cs typeface="Times New Roman"/>
                <a:sym typeface="Times New Roman"/>
              </a:rPr>
              <a:t>In advancing Explainable AI (XAI), our goal is to enhance collaboration and formalism. We propose a shared lexicon for smoother knowledge transfer, advocate for a unified explainable framework, and emphasize the importance of generalizing problem formulations for consistent evaluation metrics. Identifying a critical area for future work, we aim to develop rigorous evaluation methods in XAI, reducing the need to "explain explanation" and fostering a standardized and robust framework for the field.</a:t>
            </a:r>
            <a:endParaRPr sz="130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74" name="Google Shape;174;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t>This paper provides a comprehensive overview of XAI, an interdisciplinary research field in the AI ecosystem. It uses the Five W's and How to cover all aspects related to XAI. The survey reviews explainability approaches and finds XAI's impact extends to various application domains. However, there is a lack of formalism in problem formulation and human role studies in existing explainability approaches. Future efforts are needed to address XAI's challenges.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19150" y="16573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700"/>
              <a:t>Thank you!</a:t>
            </a:r>
            <a:endParaRPr sz="77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