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elios" panose="020B0604020202020204" charset="0"/>
      <p:regular r:id="rId14"/>
    </p:embeddedFont>
    <p:embeddedFont>
      <p:font typeface="Klein" panose="020B0604020202020204" charset="0"/>
      <p:regular r:id="rId15"/>
    </p:embeddedFont>
    <p:embeddedFont>
      <p:font typeface="Klein Bold" panose="020B0604020202020204" charset="0"/>
      <p:regular r:id="rId16"/>
    </p:embeddedFont>
    <p:embeddedFont>
      <p:font typeface="Klein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82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795" y="-48145"/>
            <a:ext cx="5972127" cy="6071059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670" y="226130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6726" y="4748171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68485" y="1208249"/>
            <a:ext cx="3862833" cy="40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1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562600" y="2900217"/>
            <a:ext cx="7848600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6000" dirty="0" err="1">
                <a:solidFill>
                  <a:srgbClr val="FF5757"/>
                </a:solidFill>
                <a:latin typeface="Klein Bold"/>
                <a:ea typeface="Klein Bold"/>
                <a:cs typeface="Klein Bold"/>
                <a:sym typeface="Klein Bold"/>
              </a:rPr>
              <a:t>AtliQ</a:t>
            </a:r>
            <a:r>
              <a:rPr lang="en-US" sz="6000" dirty="0">
                <a:solidFill>
                  <a:srgbClr val="FF5757"/>
                </a:solidFill>
                <a:latin typeface="Klein Bold"/>
                <a:ea typeface="Klein Bold"/>
                <a:cs typeface="Klein Bold"/>
                <a:sym typeface="Klein Bold"/>
              </a:rPr>
              <a:t> Hardware </a:t>
            </a:r>
          </a:p>
          <a:p>
            <a:pPr algn="l">
              <a:lnSpc>
                <a:spcPts val="14399"/>
              </a:lnSpc>
            </a:pPr>
            <a:endParaRPr lang="en-US" sz="6000" dirty="0">
              <a:solidFill>
                <a:srgbClr val="FF5757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F57E1-D8B4-07D7-4CF5-F8C9AFC201E5}"/>
              </a:ext>
            </a:extLst>
          </p:cNvPr>
          <p:cNvSpPr txBox="1"/>
          <p:nvPr/>
        </p:nvSpPr>
        <p:spPr>
          <a:xfrm>
            <a:off x="6544707" y="4272985"/>
            <a:ext cx="5723493" cy="123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Klein Bold"/>
                <a:ea typeface="Klein Bold"/>
                <a:cs typeface="Klein Bold"/>
                <a:sym typeface="Klein Bold"/>
              </a:rPr>
              <a:t>Business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09C5D-9FB8-3C6A-D490-CBC8F80E2CED}"/>
              </a:ext>
            </a:extLst>
          </p:cNvPr>
          <p:cNvSpPr txBox="1"/>
          <p:nvPr/>
        </p:nvSpPr>
        <p:spPr>
          <a:xfrm>
            <a:off x="10819585" y="565358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Klein Bold"/>
                <a:ea typeface="Klein Bold"/>
                <a:cs typeface="Klein Bold"/>
                <a:sym typeface="Klein Bold"/>
              </a:rPr>
              <a:t>Sumit Mahato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DCD5B-7922-BAD7-BA30-AA447D3D1331}"/>
              </a:ext>
            </a:extLst>
          </p:cNvPr>
          <p:cNvSpPr txBox="1"/>
          <p:nvPr/>
        </p:nvSpPr>
        <p:spPr>
          <a:xfrm>
            <a:off x="6014667" y="1434268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5757"/>
                </a:solidFill>
                <a:latin typeface="Klein Bold"/>
              </a:rPr>
              <a:t>Business</a:t>
            </a:r>
            <a:r>
              <a:rPr lang="en-IN" sz="4000" b="1" dirty="0"/>
              <a:t> </a:t>
            </a:r>
            <a:r>
              <a:rPr lang="en-IN" sz="6000" dirty="0">
                <a:solidFill>
                  <a:srgbClr val="FF5757"/>
                </a:solidFill>
                <a:latin typeface="Klein Bold"/>
              </a:rPr>
              <a:t>Insights</a:t>
            </a:r>
            <a:r>
              <a:rPr lang="en-IN" sz="4000" b="1" dirty="0"/>
              <a:t> </a:t>
            </a:r>
            <a:r>
              <a:rPr lang="en-IN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Klein Bold"/>
              </a:rPr>
              <a:t>360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260298" y="243399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 err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</a:t>
            </a: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 Finance</a:t>
            </a:r>
          </a:p>
        </p:txBody>
      </p:sp>
      <p:sp>
        <p:nvSpPr>
          <p:cNvPr id="9" name="Freeform 9"/>
          <p:cNvSpPr/>
          <p:nvPr/>
        </p:nvSpPr>
        <p:spPr>
          <a:xfrm>
            <a:off x="16117781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DD336-88FA-D554-C21B-1E2EBF77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0"/>
            <a:ext cx="18287995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3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148268" y="1122362"/>
            <a:ext cx="13991465" cy="1958861"/>
            <a:chOff x="0" y="-76200"/>
            <a:chExt cx="18655286" cy="2611815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655286" cy="1525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+mj-lt"/>
                  <a:ea typeface="Klein"/>
                  <a:cs typeface="Klein"/>
                  <a:sym typeface="Klein"/>
                </a:rPr>
                <a:t>Finance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96951"/>
              <a:ext cx="18655286" cy="7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endParaRPr lang="en-US" sz="3600" dirty="0">
                <a:latin typeface="+mj-lt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CB1E8-DC07-0BC2-922D-3213C5DC4477}"/>
              </a:ext>
            </a:extLst>
          </p:cNvPr>
          <p:cNvSpPr txBox="1"/>
          <p:nvPr/>
        </p:nvSpPr>
        <p:spPr>
          <a:xfrm>
            <a:off x="3581400" y="3364919"/>
            <a:ext cx="1112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Gross Price: </a:t>
            </a:r>
            <a:r>
              <a:rPr lang="en-IN" sz="3200" dirty="0"/>
              <a:t>Initial price before deductions.</a:t>
            </a:r>
          </a:p>
          <a:p>
            <a:r>
              <a:rPr lang="en-IN" sz="3200" b="1" dirty="0"/>
              <a:t>Pre-Invoice Deductions: </a:t>
            </a:r>
            <a:r>
              <a:rPr lang="en-IN" sz="3200" dirty="0"/>
              <a:t>Discounts applied before invoicing.</a:t>
            </a:r>
          </a:p>
          <a:p>
            <a:r>
              <a:rPr lang="en-IN" sz="3200" b="1" dirty="0"/>
              <a:t>Net Invoice Sales:</a:t>
            </a:r>
            <a:r>
              <a:rPr lang="en-IN" sz="3200" dirty="0"/>
              <a:t> Amount billed after pre-invoice deductions.</a:t>
            </a:r>
          </a:p>
          <a:p>
            <a:r>
              <a:rPr lang="en-IN" sz="3200" b="1" dirty="0"/>
              <a:t>Post-Invoice Deductions: </a:t>
            </a:r>
            <a:r>
              <a:rPr lang="en-IN" sz="3200" dirty="0"/>
              <a:t>Adjustments after invoicing.</a:t>
            </a:r>
          </a:p>
          <a:p>
            <a:r>
              <a:rPr lang="en-IN" sz="3200" b="1" dirty="0"/>
              <a:t>Net Sales: </a:t>
            </a:r>
            <a:r>
              <a:rPr lang="en-IN" sz="3200" dirty="0"/>
              <a:t>Revenue after post-invoice deductions.</a:t>
            </a:r>
          </a:p>
          <a:p>
            <a:r>
              <a:rPr lang="en-IN" sz="3200" b="1" dirty="0"/>
              <a:t>COGS</a:t>
            </a:r>
            <a:r>
              <a:rPr lang="en-IN" sz="3200" dirty="0"/>
              <a:t>: Direct production costs.</a:t>
            </a:r>
          </a:p>
          <a:p>
            <a:r>
              <a:rPr lang="en-IN" sz="3200" b="1" dirty="0"/>
              <a:t>Gross Margin: </a:t>
            </a:r>
            <a:r>
              <a:rPr lang="en-IN" sz="3200" dirty="0"/>
              <a:t>Net Sales minus COGS.</a:t>
            </a:r>
          </a:p>
          <a:p>
            <a:r>
              <a:rPr lang="en-IN" sz="3200" b="1" dirty="0"/>
              <a:t>Gross Margin %: </a:t>
            </a:r>
            <a:r>
              <a:rPr lang="en-IN" sz="3200" dirty="0"/>
              <a:t>Gross Margin as a percentage of Net Sales.</a:t>
            </a:r>
          </a:p>
        </p:txBody>
      </p:sp>
    </p:spTree>
    <p:extLst>
      <p:ext uri="{BB962C8B-B14F-4D97-AF65-F5344CB8AC3E}">
        <p14:creationId xmlns:p14="http://schemas.microsoft.com/office/powerpoint/2010/main" val="116722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CB1E8-DC07-0BC2-922D-3213C5DC4477}"/>
              </a:ext>
            </a:extLst>
          </p:cNvPr>
          <p:cNvSpPr txBox="1"/>
          <p:nvPr/>
        </p:nvSpPr>
        <p:spPr>
          <a:xfrm>
            <a:off x="3581400" y="3364919"/>
            <a:ext cx="111252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600" b="1" dirty="0"/>
              <a:t>Thank You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53007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4545012"/>
            <a:ext cx="18288000" cy="2655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Klein Italics"/>
                <a:ea typeface="Klein Italics"/>
                <a:cs typeface="Klein Italics"/>
                <a:sym typeface="Klein Italics"/>
              </a:rPr>
              <a:t>Atliq Hardwares, a global supplier of computer hardware and components like PC, Mouse, Printer,Keyboards etc.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76200" y="2095500"/>
            <a:ext cx="18364200" cy="8229600"/>
          </a:xfrm>
          <a:custGeom>
            <a:avLst/>
            <a:gdLst/>
            <a:ahLst/>
            <a:cxnLst/>
            <a:rect l="l" t="t" r="r" b="b"/>
            <a:pathLst>
              <a:path w="18288000" h="8639503">
                <a:moveTo>
                  <a:pt x="0" y="0"/>
                </a:moveTo>
                <a:lnTo>
                  <a:pt x="18288000" y="0"/>
                </a:lnTo>
                <a:lnTo>
                  <a:pt x="18288000" y="8639503"/>
                </a:lnTo>
                <a:lnTo>
                  <a:pt x="0" y="863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37" b="-1287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76200" y="419100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 err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</a:t>
            </a: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 Customer</a:t>
            </a:r>
          </a:p>
        </p:txBody>
      </p:sp>
      <p:sp>
        <p:nvSpPr>
          <p:cNvPr id="9" name="Freeform 9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59784" y="6087110"/>
            <a:ext cx="5585113" cy="1877167"/>
            <a:chOff x="0" y="0"/>
            <a:chExt cx="7446817" cy="2502890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"/>
                  <a:ea typeface="Klein"/>
                  <a:cs typeface="Klein"/>
                  <a:sym typeface="Klein"/>
                </a:rPr>
                <a:t>Consumer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05068"/>
              <a:ext cx="7446817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Consumer means the end users who purchase and use the products.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3786" y="3513772"/>
            <a:ext cx="6746873" cy="3259455"/>
            <a:chOff x="0" y="0"/>
            <a:chExt cx="8995831" cy="434594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8995831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Customer And Consumer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38338"/>
              <a:ext cx="705840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959784" y="2346105"/>
            <a:ext cx="5585113" cy="1877167"/>
            <a:chOff x="0" y="0"/>
            <a:chExt cx="7446817" cy="250289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Customer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05068"/>
              <a:ext cx="7446817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Customers are stores like Amazon, Croma, Flipkart 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3084249"/>
            <a:ext cx="18297525" cy="7227522"/>
          </a:xfrm>
          <a:custGeom>
            <a:avLst/>
            <a:gdLst/>
            <a:ahLst/>
            <a:cxnLst/>
            <a:rect l="l" t="t" r="r" b="b"/>
            <a:pathLst>
              <a:path w="18297525" h="7227522">
                <a:moveTo>
                  <a:pt x="0" y="0"/>
                </a:moveTo>
                <a:lnTo>
                  <a:pt x="18297525" y="0"/>
                </a:lnTo>
                <a:lnTo>
                  <a:pt x="18297525" y="7227522"/>
                </a:lnTo>
                <a:lnTo>
                  <a:pt x="0" y="722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85952" y="752650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Industry</a:t>
            </a:r>
          </a:p>
        </p:txBody>
      </p:sp>
      <p:sp>
        <p:nvSpPr>
          <p:cNvPr id="9" name="Freeform 9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2382797"/>
            <a:ext cx="18288000" cy="7904203"/>
          </a:xfrm>
          <a:custGeom>
            <a:avLst/>
            <a:gdLst/>
            <a:ahLst/>
            <a:cxnLst/>
            <a:rect l="l" t="t" r="r" b="b"/>
            <a:pathLst>
              <a:path w="18288000" h="6753497">
                <a:moveTo>
                  <a:pt x="0" y="0"/>
                </a:moveTo>
                <a:lnTo>
                  <a:pt x="18288000" y="0"/>
                </a:lnTo>
                <a:lnTo>
                  <a:pt x="18288000" y="6753497"/>
                </a:lnTo>
                <a:lnTo>
                  <a:pt x="0" y="6753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34645" y="952500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Platforms</a:t>
            </a:r>
          </a:p>
        </p:txBody>
      </p:sp>
      <p:sp>
        <p:nvSpPr>
          <p:cNvPr id="9" name="Freeform 9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57535"/>
            <a:chOff x="0" y="0"/>
            <a:chExt cx="4816593" cy="10949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48268" y="803274"/>
            <a:ext cx="13991465" cy="2512859"/>
            <a:chOff x="0" y="-76200"/>
            <a:chExt cx="18655286" cy="3350479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655286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Platforms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96951"/>
              <a:ext cx="18655286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dirty="0" err="1"/>
                <a:t>AtliQ</a:t>
              </a:r>
              <a:r>
                <a:rPr lang="en-US" sz="3600" dirty="0"/>
                <a:t> operates through two primary mediums where product interactions and sales take place: platforms.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77124" y="4109910"/>
            <a:ext cx="4876076" cy="75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7"/>
              </a:lnSpc>
              <a:spcBef>
                <a:spcPct val="0"/>
              </a:spcBef>
            </a:pPr>
            <a:r>
              <a:rPr lang="en-US" sz="4675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Brick &amp; Mortar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78898" y="4109910"/>
            <a:ext cx="4222902" cy="754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  <a:spcBef>
                <a:spcPct val="0"/>
              </a:spcBef>
            </a:pPr>
            <a:r>
              <a:rPr lang="en-US" sz="46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E-Commerce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5000" y="4951308"/>
            <a:ext cx="6999664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/>
              <a:t>Physical retail stores where customers can see and touch products in person, such as Croma and Best Buy.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5F146-7F09-3A22-7F7A-E7339C2DDA86}"/>
              </a:ext>
            </a:extLst>
          </p:cNvPr>
          <p:cNvSpPr txBox="1"/>
          <p:nvPr/>
        </p:nvSpPr>
        <p:spPr>
          <a:xfrm>
            <a:off x="10178898" y="4976436"/>
            <a:ext cx="6999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Online marketplaces where products are sold through digital platforms, including Amazon and Flipkart.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4" y="2247900"/>
            <a:ext cx="18288004" cy="8039100"/>
          </a:xfrm>
          <a:custGeom>
            <a:avLst/>
            <a:gdLst/>
            <a:ahLst/>
            <a:cxnLst/>
            <a:rect l="l" t="t" r="r" b="b"/>
            <a:pathLst>
              <a:path w="17364660" h="8641435">
                <a:moveTo>
                  <a:pt x="0" y="0"/>
                </a:moveTo>
                <a:lnTo>
                  <a:pt x="17364660" y="0"/>
                </a:lnTo>
                <a:lnTo>
                  <a:pt x="17364660" y="8641435"/>
                </a:lnTo>
                <a:lnTo>
                  <a:pt x="0" y="864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38" b="-803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60298" y="243399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Channels</a:t>
            </a:r>
          </a:p>
        </p:txBody>
      </p:sp>
      <p:sp>
        <p:nvSpPr>
          <p:cNvPr id="9" name="Freeform 9"/>
          <p:cNvSpPr/>
          <p:nvPr/>
        </p:nvSpPr>
        <p:spPr>
          <a:xfrm>
            <a:off x="16117781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57535"/>
            <a:chOff x="0" y="0"/>
            <a:chExt cx="4816593" cy="10949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48268" y="1122362"/>
            <a:ext cx="13991465" cy="1958861"/>
            <a:chOff x="0" y="-76200"/>
            <a:chExt cx="18655286" cy="2611815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655286" cy="1525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+mj-lt"/>
                  <a:ea typeface="Klein"/>
                  <a:cs typeface="Klein"/>
                  <a:sym typeface="Klein"/>
                </a:rPr>
                <a:t>Channels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96951"/>
              <a:ext cx="18655286" cy="7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3600" dirty="0" err="1">
                  <a:latin typeface="+mj-lt"/>
                </a:rPr>
                <a:t>AtliQ</a:t>
              </a:r>
              <a:r>
                <a:rPr lang="en-US" sz="3600" dirty="0">
                  <a:latin typeface="+mj-lt"/>
                </a:rPr>
                <a:t> sells its products through three main channels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90982" y="4344662"/>
            <a:ext cx="2487255" cy="725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77"/>
              </a:lnSpc>
              <a:spcBef>
                <a:spcPct val="0"/>
              </a:spcBef>
            </a:pPr>
            <a:r>
              <a:rPr lang="en-US" sz="3600" dirty="0">
                <a:solidFill>
                  <a:srgbClr val="2A2E3A"/>
                </a:solidFill>
                <a:latin typeface="+mj-lt"/>
                <a:ea typeface="Klein Bold"/>
                <a:cs typeface="Klein Bold"/>
                <a:sym typeface="Klein Bold"/>
              </a:rPr>
              <a:t>Retailer</a:t>
            </a:r>
            <a:endParaRPr lang="en-US" sz="4675" dirty="0">
              <a:solidFill>
                <a:srgbClr val="2A2E3A"/>
              </a:solidFill>
              <a:latin typeface="+mj-lt"/>
              <a:ea typeface="Klein Bold"/>
              <a:cs typeface="Klein Bold"/>
              <a:sym typeface="Klei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0982" y="8019592"/>
            <a:ext cx="3421301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80"/>
              </a:lnSpc>
              <a:spcBef>
                <a:spcPct val="0"/>
              </a:spcBef>
            </a:pPr>
            <a:r>
              <a:rPr lang="en-US" sz="3600" dirty="0">
                <a:solidFill>
                  <a:srgbClr val="2A2E3A"/>
                </a:solidFill>
                <a:latin typeface="+mj-lt"/>
                <a:sym typeface="Klein Bold"/>
              </a:rPr>
              <a:t>Distributor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69392" y="8019592"/>
            <a:ext cx="12408351" cy="77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400" dirty="0">
                <a:latin typeface="+mj-lt"/>
                <a:sym typeface="Klein Bold"/>
              </a:rPr>
              <a:t>Products are sold to large distributors in regions where direct sales are restricted. </a:t>
            </a:r>
          </a:p>
          <a:p>
            <a:pPr>
              <a:lnSpc>
                <a:spcPts val="3108"/>
              </a:lnSpc>
            </a:pPr>
            <a:r>
              <a:rPr lang="en-US" sz="2400" dirty="0">
                <a:latin typeface="+mj-lt"/>
                <a:sym typeface="Klein Bold"/>
              </a:rPr>
              <a:t>These distributors then supply local stores. An example is Neptune.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69392" y="4354187"/>
            <a:ext cx="13089908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latin typeface="+mj-lt"/>
              </a:rPr>
              <a:t>Products are sold via e-commerce websites or physical stores to end consumers. </a:t>
            </a:r>
          </a:p>
          <a:p>
            <a:r>
              <a:rPr lang="en-US" sz="2400" dirty="0">
                <a:latin typeface="+mj-lt"/>
              </a:rPr>
              <a:t>Examples include Flipkart and Best Buy.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0982" y="6197347"/>
            <a:ext cx="2314218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80"/>
              </a:lnSpc>
              <a:spcBef>
                <a:spcPct val="0"/>
              </a:spcBef>
            </a:pPr>
            <a:r>
              <a:rPr lang="en-US" sz="3600" dirty="0">
                <a:solidFill>
                  <a:srgbClr val="2A2E3A"/>
                </a:solidFill>
                <a:latin typeface="+mj-lt"/>
                <a:sym typeface="Klein Bold"/>
              </a:rPr>
              <a:t>Direct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69392" y="6300300"/>
            <a:ext cx="1270490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latin typeface="+mj-lt"/>
              </a:rPr>
              <a:t>Products are sold directly to consumers through </a:t>
            </a:r>
            <a:r>
              <a:rPr lang="en-US" sz="2400" dirty="0" err="1">
                <a:latin typeface="+mj-lt"/>
              </a:rPr>
              <a:t>AtliQ’s</a:t>
            </a:r>
            <a:r>
              <a:rPr lang="en-US" sz="2400" dirty="0">
                <a:latin typeface="+mj-lt"/>
              </a:rPr>
              <a:t> own stores or online platforms, </a:t>
            </a:r>
          </a:p>
          <a:p>
            <a:r>
              <a:rPr lang="en-US" sz="2400" dirty="0">
                <a:latin typeface="+mj-lt"/>
              </a:rPr>
              <a:t>such as </a:t>
            </a:r>
            <a:r>
              <a:rPr lang="en-US" sz="2400" dirty="0" err="1">
                <a:latin typeface="+mj-lt"/>
              </a:rPr>
              <a:t>AtliQ</a:t>
            </a:r>
            <a:r>
              <a:rPr lang="en-US" sz="2400" dirty="0">
                <a:latin typeface="+mj-lt"/>
              </a:rPr>
              <a:t> E-Store and </a:t>
            </a:r>
            <a:r>
              <a:rPr lang="en-US" sz="2400" dirty="0" err="1">
                <a:latin typeface="+mj-lt"/>
              </a:rPr>
              <a:t>AtliQ</a:t>
            </a:r>
            <a:r>
              <a:rPr lang="en-US" sz="2400" dirty="0">
                <a:latin typeface="+mj-lt"/>
              </a:rPr>
              <a:t> Exclusive.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280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Klein Bold</vt:lpstr>
      <vt:lpstr>Klein</vt:lpstr>
      <vt:lpstr>Arial</vt:lpstr>
      <vt:lpstr>Calibri</vt:lpstr>
      <vt:lpstr>Klein Italics</vt:lpstr>
      <vt:lpstr>Helios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Sumit Mahato</dc:creator>
  <cp:lastModifiedBy>Sumit Mahato</cp:lastModifiedBy>
  <cp:revision>7</cp:revision>
  <dcterms:created xsi:type="dcterms:W3CDTF">2006-08-16T00:00:00Z</dcterms:created>
  <dcterms:modified xsi:type="dcterms:W3CDTF">2024-09-06T06:48:59Z</dcterms:modified>
  <dc:identifier>DAGMycYhRoY</dc:identifier>
</cp:coreProperties>
</file>