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C657C-5887-5EC0-BDCB-5AC96FD05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605" y="642950"/>
            <a:ext cx="8574622" cy="2616199"/>
          </a:xfrm>
        </p:spPr>
        <p:txBody>
          <a:bodyPr/>
          <a:lstStyle/>
          <a:p>
            <a:r>
              <a:rPr lang="en-IN" b="1" dirty="0" err="1"/>
              <a:t>Atliq</a:t>
            </a:r>
            <a:r>
              <a:rPr lang="en-IN" b="1" dirty="0"/>
              <a:t> Hardware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8BDE5-2F26-D077-5E7B-1BAD30C68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0185" y="3429000"/>
            <a:ext cx="6987645" cy="948957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chemeClr val="accent1">
                    <a:lumMod val="50000"/>
                  </a:schemeClr>
                </a:solidFill>
              </a:rPr>
              <a:t>Sales Analytics Report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E36935-9C8C-3B9D-38FE-F579AA097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257" y="1568583"/>
            <a:ext cx="1727575" cy="169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20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EE549D-36E3-34AA-FA50-CEFA4C91AB23}"/>
              </a:ext>
            </a:extLst>
          </p:cNvPr>
          <p:cNvSpPr txBox="1"/>
          <p:nvPr/>
        </p:nvSpPr>
        <p:spPr>
          <a:xfrm>
            <a:off x="1609597" y="2526297"/>
            <a:ext cx="100256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>
                <a:solidFill>
                  <a:srgbClr val="0070C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0517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A43026-F406-5791-613C-449D5CE2BA79}"/>
              </a:ext>
            </a:extLst>
          </p:cNvPr>
          <p:cNvSpPr txBox="1"/>
          <p:nvPr/>
        </p:nvSpPr>
        <p:spPr>
          <a:xfrm>
            <a:off x="2248678" y="494522"/>
            <a:ext cx="7567126" cy="478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Bef>
                <a:spcPts val="3000"/>
              </a:spcBef>
              <a:spcAft>
                <a:spcPts val="300"/>
              </a:spcAft>
            </a:pPr>
            <a:r>
              <a:rPr lang="en-US" sz="2400" b="1" u="sng" kern="0" dirty="0">
                <a:solidFill>
                  <a:srgbClr val="0070C0"/>
                </a:solidFill>
                <a:effectLst/>
                <a:latin typeface="Constantia" panose="020306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 Net Sales Performance in India</a:t>
            </a:r>
            <a:endParaRPr lang="en-IN" sz="2400" b="1" u="sng" kern="0" dirty="0">
              <a:solidFill>
                <a:srgbClr val="0070C0"/>
              </a:solidFill>
              <a:effectLst/>
              <a:latin typeface="Constantia" panose="0203060205030603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F8C45F-A0C6-2B09-B0C8-82386953A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561" y="1664387"/>
            <a:ext cx="5044877" cy="44809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D1CE48-5F0A-F2A4-B863-7C05A68019D2}"/>
              </a:ext>
            </a:extLst>
          </p:cNvPr>
          <p:cNvSpPr txBox="1"/>
          <p:nvPr/>
        </p:nvSpPr>
        <p:spPr>
          <a:xfrm>
            <a:off x="2929812" y="1026203"/>
            <a:ext cx="7567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Atliq</a:t>
            </a:r>
            <a:r>
              <a:rPr lang="en-US" sz="1600" dirty="0"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Hardware Customer Net Sales Performance in India in </a:t>
            </a:r>
            <a:r>
              <a:rPr lang="en-US" sz="1600" b="1" dirty="0">
                <a:effectLst/>
                <a:latin typeface="Arial Black" panose="020B0A04020102020204" pitchFamily="34" charset="0"/>
                <a:ea typeface="Constantia" panose="02030602050306030303" pitchFamily="18" charset="0"/>
                <a:cs typeface="Times New Roman" panose="02020603050405020304" pitchFamily="18" charset="0"/>
              </a:rPr>
              <a:t>2019,2020,2021</a:t>
            </a:r>
            <a:endParaRPr lang="en-IN" sz="1600" dirty="0">
              <a:effectLst/>
              <a:latin typeface="Constantia" panose="02030602050306030303" pitchFamily="18" charset="0"/>
              <a:ea typeface="Constantia" panose="02030602050306030303" pitchFamily="18" charset="0"/>
              <a:cs typeface="Times New Roman" panose="02020603050405020304" pitchFamily="18" charset="0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26139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7C7A18-2699-7B1E-27D3-64798881AFE7}"/>
              </a:ext>
            </a:extLst>
          </p:cNvPr>
          <p:cNvSpPr txBox="1"/>
          <p:nvPr/>
        </p:nvSpPr>
        <p:spPr>
          <a:xfrm>
            <a:off x="1828799" y="223934"/>
            <a:ext cx="9302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u="sng" kern="0" dirty="0">
                <a:solidFill>
                  <a:srgbClr val="0070C0"/>
                </a:solidFill>
                <a:effectLst/>
                <a:latin typeface="Constantia" panose="020306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Overall Customer Net Sales Performance </a:t>
            </a:r>
            <a:r>
              <a:rPr lang="en-US" b="1" u="sng" kern="0" dirty="0">
                <a:solidFill>
                  <a:srgbClr val="0070C0"/>
                </a:solidFill>
                <a:latin typeface="Constantia" panose="020306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b="1" u="sng" kern="0" dirty="0" err="1">
                <a:solidFill>
                  <a:srgbClr val="0070C0"/>
                </a:solidFill>
                <a:latin typeface="Constantia" panose="020306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US" b="1" u="sng" kern="0" dirty="0">
                <a:solidFill>
                  <a:srgbClr val="0070C0"/>
                </a:solidFill>
                <a:latin typeface="Constantia" panose="020306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Hardware</a:t>
            </a:r>
            <a:endParaRPr lang="en-IN" sz="1800" b="1" u="sng" kern="0" dirty="0">
              <a:solidFill>
                <a:srgbClr val="0070C0"/>
              </a:solidFill>
              <a:effectLst/>
              <a:latin typeface="Constantia" panose="0203060205030603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C18FA0-831B-8107-F0C4-812162A44A62}"/>
              </a:ext>
            </a:extLst>
          </p:cNvPr>
          <p:cNvSpPr txBox="1"/>
          <p:nvPr/>
        </p:nvSpPr>
        <p:spPr>
          <a:xfrm>
            <a:off x="2388635" y="776959"/>
            <a:ext cx="8182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Atliq</a:t>
            </a:r>
            <a:r>
              <a:rPr lang="en-US" sz="1800" dirty="0"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Hardware Overall Customer Net Sales Performance in </a:t>
            </a:r>
            <a:r>
              <a:rPr lang="en-US" sz="1800" b="1" dirty="0">
                <a:effectLst/>
                <a:latin typeface="Arial Black" panose="020B0A04020102020204" pitchFamily="34" charset="0"/>
                <a:ea typeface="Constantia" panose="02030602050306030303" pitchFamily="18" charset="0"/>
                <a:cs typeface="Times New Roman" panose="02020603050405020304" pitchFamily="18" charset="0"/>
              </a:rPr>
              <a:t>2019,2020,2021</a:t>
            </a:r>
            <a:endParaRPr lang="en-IN" sz="1800" dirty="0">
              <a:effectLst/>
              <a:latin typeface="Constantia" panose="02030602050306030303" pitchFamily="18" charset="0"/>
              <a:ea typeface="Constantia" panose="02030602050306030303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AE5125-F242-3A4B-1BF1-2425E2411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170" y="1146291"/>
            <a:ext cx="4247087" cy="57117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0DC1D7-0B6C-2DC5-1E3D-AD3B6A968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206" y="1146291"/>
            <a:ext cx="3871295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5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535559-E69E-3E2B-5633-47BB5F28AA54}"/>
              </a:ext>
            </a:extLst>
          </p:cNvPr>
          <p:cNvSpPr txBox="1"/>
          <p:nvPr/>
        </p:nvSpPr>
        <p:spPr>
          <a:xfrm>
            <a:off x="2099388" y="559837"/>
            <a:ext cx="8742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70C0"/>
                </a:solidFill>
              </a:rPr>
              <a:t>Market Performance Vs Targets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1353E6-19F6-391A-35D5-424E2C9D7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809" y="1206837"/>
            <a:ext cx="5870863" cy="55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51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AACDE0-0DB0-C874-0ECD-5A4E220B7E87}"/>
              </a:ext>
            </a:extLst>
          </p:cNvPr>
          <p:cNvSpPr txBox="1"/>
          <p:nvPr/>
        </p:nvSpPr>
        <p:spPr>
          <a:xfrm>
            <a:off x="2332383" y="410817"/>
            <a:ext cx="7964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31022"/>
                </a:solidFill>
                <a:effectLst/>
                <a:latin typeface="Manrope"/>
              </a:rPr>
              <a:t> </a:t>
            </a:r>
            <a:r>
              <a:rPr lang="en-US" sz="2000" b="1" i="0" dirty="0">
                <a:solidFill>
                  <a:srgbClr val="131022"/>
                </a:solidFill>
                <a:effectLst/>
                <a:latin typeface="Manrope"/>
              </a:rPr>
              <a:t>What are the top 10 products based on the percentage increase in their net sales from 2020 to 2021?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A867FB-31F6-80E7-F255-80D97F73C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281" y="1194147"/>
            <a:ext cx="6864641" cy="528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285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25C47A-7777-F5EC-7EBD-432D26E8CC35}"/>
              </a:ext>
            </a:extLst>
          </p:cNvPr>
          <p:cNvSpPr txBox="1"/>
          <p:nvPr/>
        </p:nvSpPr>
        <p:spPr>
          <a:xfrm>
            <a:off x="2040835" y="516835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131022"/>
                </a:solidFill>
                <a:effectLst/>
                <a:latin typeface="Manrope"/>
              </a:rPr>
              <a:t>Generate a "Division" report to present the net sales data for 2020 and 2021, along with the growth percentage.</a:t>
            </a:r>
            <a:endParaRPr lang="en-IN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A82160-D2AD-D90B-F463-C69ABF929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201" y="1614783"/>
            <a:ext cx="7975395" cy="450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01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896094-3328-E709-997D-3AAD663942F4}"/>
              </a:ext>
            </a:extLst>
          </p:cNvPr>
          <p:cNvSpPr txBox="1"/>
          <p:nvPr/>
        </p:nvSpPr>
        <p:spPr>
          <a:xfrm>
            <a:off x="2040835" y="463826"/>
            <a:ext cx="9342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>
                <a:solidFill>
                  <a:srgbClr val="131022"/>
                </a:solidFill>
                <a:effectLst/>
                <a:latin typeface="Manrope"/>
              </a:rPr>
              <a:t>Which products are ranked in the top 5 and bottom 5 in terms of quantity sold?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BF12AB-FE07-5DB5-8688-170B5B91B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599" y="2080591"/>
            <a:ext cx="5189122" cy="3287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C27B6B-6182-24DA-37AA-EF89D8AEE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356" y="2080591"/>
            <a:ext cx="5313459" cy="3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987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D7AA45-FF4A-8B2A-4361-E1064001F9D2}"/>
              </a:ext>
            </a:extLst>
          </p:cNvPr>
          <p:cNvSpPr txBox="1"/>
          <p:nvPr/>
        </p:nvSpPr>
        <p:spPr>
          <a:xfrm>
            <a:off x="2319130" y="463826"/>
            <a:ext cx="8070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>
                <a:solidFill>
                  <a:srgbClr val="131022"/>
                </a:solidFill>
                <a:effectLst/>
                <a:latin typeface="Manrope"/>
              </a:rPr>
              <a:t>What are the new products that </a:t>
            </a:r>
            <a:r>
              <a:rPr lang="en-US" sz="2400" b="1" i="0" dirty="0" err="1">
                <a:solidFill>
                  <a:srgbClr val="131022"/>
                </a:solidFill>
                <a:effectLst/>
                <a:latin typeface="Manrope"/>
              </a:rPr>
              <a:t>Atliq</a:t>
            </a:r>
            <a:r>
              <a:rPr lang="en-US" sz="2400" b="1" i="0" dirty="0">
                <a:solidFill>
                  <a:srgbClr val="131022"/>
                </a:solidFill>
                <a:effectLst/>
                <a:latin typeface="Manrope"/>
              </a:rPr>
              <a:t> began selling in 2021?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87FB5B-E8B1-7754-CE5C-27F869F67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125" y="1164030"/>
            <a:ext cx="6415466" cy="552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576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DCD9C8-53B2-77AE-6F11-250AC16D7A1C}"/>
              </a:ext>
            </a:extLst>
          </p:cNvPr>
          <p:cNvSpPr txBox="1"/>
          <p:nvPr/>
        </p:nvSpPr>
        <p:spPr>
          <a:xfrm>
            <a:off x="2305878" y="742122"/>
            <a:ext cx="7765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131022"/>
                </a:solidFill>
                <a:effectLst/>
                <a:latin typeface="Manrope"/>
              </a:rPr>
              <a:t> What are the top 5 countries in terms of net sales in 2021?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94CF70-6224-D4EE-1810-1CC726EC3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451" y="1792728"/>
            <a:ext cx="6889665" cy="432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757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147</TotalTime>
  <Words>132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Constantia</vt:lpstr>
      <vt:lpstr>Corbel</vt:lpstr>
      <vt:lpstr>Manrope</vt:lpstr>
      <vt:lpstr>Parallax</vt:lpstr>
      <vt:lpstr>Atliq Hardware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Atliq Hardware</dc:title>
  <dc:creator>Sumit Mahato</dc:creator>
  <cp:lastModifiedBy>Sumit Mahato</cp:lastModifiedBy>
  <cp:revision>3</cp:revision>
  <dcterms:created xsi:type="dcterms:W3CDTF">2024-01-10T10:57:09Z</dcterms:created>
  <dcterms:modified xsi:type="dcterms:W3CDTF">2024-01-10T13:24:29Z</dcterms:modified>
</cp:coreProperties>
</file>