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12" r:id="rId8"/>
    <p:sldId id="413" r:id="rId9"/>
    <p:sldId id="409" r:id="rId10"/>
    <p:sldId id="414" r:id="rId11"/>
    <p:sldId id="402" r:id="rId12"/>
    <p:sldId id="407" r:id="rId13"/>
    <p:sldId id="403" r:id="rId14"/>
    <p:sldId id="406" r:id="rId15"/>
    <p:sldId id="415" r:id="rId16"/>
    <p:sldId id="405" r:id="rId17"/>
    <p:sldId id="4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ED8137"/>
    <a:srgbClr val="BC8F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9" autoAdjust="0"/>
    <p:restoredTop sz="95223" autoAdjust="0"/>
  </p:normalViewPr>
  <p:slideViewPr>
    <p:cSldViewPr snapToGrid="0">
      <p:cViewPr varScale="1">
        <p:scale>
          <a:sx n="88" d="100"/>
          <a:sy n="88" d="100"/>
        </p:scale>
        <p:origin x="378"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hyperlink" Target="mailto:21BCS6738@cuchd.in"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png"/><Relationship Id="rId5" Type="http://schemas.openxmlformats.org/officeDocument/2006/relationships/hyperlink" Target="mailto:21BCS6738@cuchd.in" TargetMode="External"/><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EDBF8-F098-4549-9720-A4773C98F2F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0E396A-6F2C-4B05-90D0-20B89F8EBF82}">
      <dgm:prSet/>
      <dgm:spPr/>
      <dgm:t>
        <a:bodyPr/>
        <a:lstStyle/>
        <a:p>
          <a:r>
            <a:rPr lang="en-US"/>
            <a:t>Disease Alert Generation</a:t>
          </a:r>
        </a:p>
      </dgm:t>
    </dgm:pt>
    <dgm:pt modelId="{7713EE9D-D9DE-4F3E-8851-88D0878E1D8C}" type="parTrans" cxnId="{E1390A35-C67A-40F4-81A5-181C710DE8C9}">
      <dgm:prSet/>
      <dgm:spPr/>
      <dgm:t>
        <a:bodyPr/>
        <a:lstStyle/>
        <a:p>
          <a:endParaRPr lang="en-US"/>
        </a:p>
      </dgm:t>
    </dgm:pt>
    <dgm:pt modelId="{B9EECA5B-0C86-43FC-909E-99DF4B5567CD}" type="sibTrans" cxnId="{E1390A35-C67A-40F4-81A5-181C710DE8C9}">
      <dgm:prSet/>
      <dgm:spPr/>
      <dgm:t>
        <a:bodyPr/>
        <a:lstStyle/>
        <a:p>
          <a:endParaRPr lang="en-US"/>
        </a:p>
      </dgm:t>
    </dgm:pt>
    <dgm:pt modelId="{FFF2E1A0-4A32-40F9-982F-F3EA1107FCB9}">
      <dgm:prSet/>
      <dgm:spPr/>
      <dgm:t>
        <a:bodyPr/>
        <a:lstStyle/>
        <a:p>
          <a:r>
            <a:rPr lang="en-US"/>
            <a:t>Ingredient Pattern Matching by AI Search (VSM, TF-IDF)</a:t>
          </a:r>
        </a:p>
      </dgm:t>
    </dgm:pt>
    <dgm:pt modelId="{36FF8B0B-B55A-43FD-84FE-68C58D9DCD52}" type="parTrans" cxnId="{55BF3A6A-7826-4CE1-A940-2FC81429635E}">
      <dgm:prSet/>
      <dgm:spPr/>
      <dgm:t>
        <a:bodyPr/>
        <a:lstStyle/>
        <a:p>
          <a:endParaRPr lang="en-US"/>
        </a:p>
      </dgm:t>
    </dgm:pt>
    <dgm:pt modelId="{4179F2E3-BCE9-443B-A48A-504FF45640A2}" type="sibTrans" cxnId="{55BF3A6A-7826-4CE1-A940-2FC81429635E}">
      <dgm:prSet/>
      <dgm:spPr/>
      <dgm:t>
        <a:bodyPr/>
        <a:lstStyle/>
        <a:p>
          <a:endParaRPr lang="en-US"/>
        </a:p>
      </dgm:t>
    </dgm:pt>
    <dgm:pt modelId="{006218C2-DBE0-4B83-991D-4E198FB7DBC1}">
      <dgm:prSet/>
      <dgm:spPr/>
      <dgm:t>
        <a:bodyPr/>
        <a:lstStyle/>
        <a:p>
          <a:r>
            <a:rPr lang="en-US"/>
            <a:t>Heathiness Scores</a:t>
          </a:r>
        </a:p>
      </dgm:t>
    </dgm:pt>
    <dgm:pt modelId="{74E4647C-7680-4FAD-AB42-5904D9965160}" type="parTrans" cxnId="{91CF838C-FA35-4D89-B399-ABD2B696EFF7}">
      <dgm:prSet/>
      <dgm:spPr/>
      <dgm:t>
        <a:bodyPr/>
        <a:lstStyle/>
        <a:p>
          <a:endParaRPr lang="en-US"/>
        </a:p>
      </dgm:t>
    </dgm:pt>
    <dgm:pt modelId="{8E1AB5EB-D487-4D8A-8BF7-EB502B1F6834}" type="sibTrans" cxnId="{91CF838C-FA35-4D89-B399-ABD2B696EFF7}">
      <dgm:prSet/>
      <dgm:spPr/>
      <dgm:t>
        <a:bodyPr/>
        <a:lstStyle/>
        <a:p>
          <a:endParaRPr lang="en-US"/>
        </a:p>
      </dgm:t>
    </dgm:pt>
    <dgm:pt modelId="{B3338129-41BA-4AD4-B349-98E376BA1247}" type="pres">
      <dgm:prSet presAssocID="{3F1EDBF8-F098-4549-9720-A4773C98F2F8}" presName="hierChild1" presStyleCnt="0">
        <dgm:presLayoutVars>
          <dgm:chPref val="1"/>
          <dgm:dir/>
          <dgm:animOne val="branch"/>
          <dgm:animLvl val="lvl"/>
          <dgm:resizeHandles/>
        </dgm:presLayoutVars>
      </dgm:prSet>
      <dgm:spPr/>
    </dgm:pt>
    <dgm:pt modelId="{86CE4DDC-DC3C-4A58-AE65-E55C92FAE4B7}" type="pres">
      <dgm:prSet presAssocID="{2A0E396A-6F2C-4B05-90D0-20B89F8EBF82}" presName="hierRoot1" presStyleCnt="0"/>
      <dgm:spPr/>
    </dgm:pt>
    <dgm:pt modelId="{3BDC7918-D293-4E62-9FD6-2650A21ADC08}" type="pres">
      <dgm:prSet presAssocID="{2A0E396A-6F2C-4B05-90D0-20B89F8EBF82}" presName="composite" presStyleCnt="0"/>
      <dgm:spPr/>
    </dgm:pt>
    <dgm:pt modelId="{4E29C35C-52CB-444B-81A3-3383CAA0FCE3}" type="pres">
      <dgm:prSet presAssocID="{2A0E396A-6F2C-4B05-90D0-20B89F8EBF82}" presName="background" presStyleLbl="node0" presStyleIdx="0" presStyleCnt="3"/>
      <dgm:spPr/>
    </dgm:pt>
    <dgm:pt modelId="{136F42D7-0FFB-48BF-898C-A35B0735C539}" type="pres">
      <dgm:prSet presAssocID="{2A0E396A-6F2C-4B05-90D0-20B89F8EBF82}" presName="text" presStyleLbl="fgAcc0" presStyleIdx="0" presStyleCnt="3">
        <dgm:presLayoutVars>
          <dgm:chPref val="3"/>
        </dgm:presLayoutVars>
      </dgm:prSet>
      <dgm:spPr/>
    </dgm:pt>
    <dgm:pt modelId="{31831F44-FCE4-4DFB-B51B-C015A0D72980}" type="pres">
      <dgm:prSet presAssocID="{2A0E396A-6F2C-4B05-90D0-20B89F8EBF82}" presName="hierChild2" presStyleCnt="0"/>
      <dgm:spPr/>
    </dgm:pt>
    <dgm:pt modelId="{F2A9EFF1-6EF0-4F20-AA1B-1554E79960CD}" type="pres">
      <dgm:prSet presAssocID="{FFF2E1A0-4A32-40F9-982F-F3EA1107FCB9}" presName="hierRoot1" presStyleCnt="0"/>
      <dgm:spPr/>
    </dgm:pt>
    <dgm:pt modelId="{E00CDF5D-764E-49B2-A485-D7A9660A7737}" type="pres">
      <dgm:prSet presAssocID="{FFF2E1A0-4A32-40F9-982F-F3EA1107FCB9}" presName="composite" presStyleCnt="0"/>
      <dgm:spPr/>
    </dgm:pt>
    <dgm:pt modelId="{5D40B1EF-720E-41AD-AC46-3D630BD8E387}" type="pres">
      <dgm:prSet presAssocID="{FFF2E1A0-4A32-40F9-982F-F3EA1107FCB9}" presName="background" presStyleLbl="node0" presStyleIdx="1" presStyleCnt="3"/>
      <dgm:spPr/>
    </dgm:pt>
    <dgm:pt modelId="{03C7A24E-18BB-491A-B2E2-7E22B9E6B7F1}" type="pres">
      <dgm:prSet presAssocID="{FFF2E1A0-4A32-40F9-982F-F3EA1107FCB9}" presName="text" presStyleLbl="fgAcc0" presStyleIdx="1" presStyleCnt="3">
        <dgm:presLayoutVars>
          <dgm:chPref val="3"/>
        </dgm:presLayoutVars>
      </dgm:prSet>
      <dgm:spPr/>
    </dgm:pt>
    <dgm:pt modelId="{DC82E3BF-3E08-4092-8B39-7CDB7625F7A4}" type="pres">
      <dgm:prSet presAssocID="{FFF2E1A0-4A32-40F9-982F-F3EA1107FCB9}" presName="hierChild2" presStyleCnt="0"/>
      <dgm:spPr/>
    </dgm:pt>
    <dgm:pt modelId="{D67BEC2E-4966-403C-BA0E-810694B89A2C}" type="pres">
      <dgm:prSet presAssocID="{006218C2-DBE0-4B83-991D-4E198FB7DBC1}" presName="hierRoot1" presStyleCnt="0"/>
      <dgm:spPr/>
    </dgm:pt>
    <dgm:pt modelId="{71283298-0E1B-4AA5-B8F2-F2432F094868}" type="pres">
      <dgm:prSet presAssocID="{006218C2-DBE0-4B83-991D-4E198FB7DBC1}" presName="composite" presStyleCnt="0"/>
      <dgm:spPr/>
    </dgm:pt>
    <dgm:pt modelId="{DE8DAC13-7EE1-4E77-A661-9A3D6F2EBDFE}" type="pres">
      <dgm:prSet presAssocID="{006218C2-DBE0-4B83-991D-4E198FB7DBC1}" presName="background" presStyleLbl="node0" presStyleIdx="2" presStyleCnt="3"/>
      <dgm:spPr/>
    </dgm:pt>
    <dgm:pt modelId="{66162E06-93FC-4C57-9DB5-B3FF6E0683ED}" type="pres">
      <dgm:prSet presAssocID="{006218C2-DBE0-4B83-991D-4E198FB7DBC1}" presName="text" presStyleLbl="fgAcc0" presStyleIdx="2" presStyleCnt="3">
        <dgm:presLayoutVars>
          <dgm:chPref val="3"/>
        </dgm:presLayoutVars>
      </dgm:prSet>
      <dgm:spPr/>
    </dgm:pt>
    <dgm:pt modelId="{0125E052-2016-409C-8802-E9471BE75FC2}" type="pres">
      <dgm:prSet presAssocID="{006218C2-DBE0-4B83-991D-4E198FB7DBC1}" presName="hierChild2" presStyleCnt="0"/>
      <dgm:spPr/>
    </dgm:pt>
  </dgm:ptLst>
  <dgm:cxnLst>
    <dgm:cxn modelId="{E1390A35-C67A-40F4-81A5-181C710DE8C9}" srcId="{3F1EDBF8-F098-4549-9720-A4773C98F2F8}" destId="{2A0E396A-6F2C-4B05-90D0-20B89F8EBF82}" srcOrd="0" destOrd="0" parTransId="{7713EE9D-D9DE-4F3E-8851-88D0878E1D8C}" sibTransId="{B9EECA5B-0C86-43FC-909E-99DF4B5567CD}"/>
    <dgm:cxn modelId="{A1963236-C982-4126-9401-4859426DA1BB}" type="presOf" srcId="{2A0E396A-6F2C-4B05-90D0-20B89F8EBF82}" destId="{136F42D7-0FFB-48BF-898C-A35B0735C539}" srcOrd="0" destOrd="0" presId="urn:microsoft.com/office/officeart/2005/8/layout/hierarchy1"/>
    <dgm:cxn modelId="{55BF3A6A-7826-4CE1-A940-2FC81429635E}" srcId="{3F1EDBF8-F098-4549-9720-A4773C98F2F8}" destId="{FFF2E1A0-4A32-40F9-982F-F3EA1107FCB9}" srcOrd="1" destOrd="0" parTransId="{36FF8B0B-B55A-43FD-84FE-68C58D9DCD52}" sibTransId="{4179F2E3-BCE9-443B-A48A-504FF45640A2}"/>
    <dgm:cxn modelId="{91CF838C-FA35-4D89-B399-ABD2B696EFF7}" srcId="{3F1EDBF8-F098-4549-9720-A4773C98F2F8}" destId="{006218C2-DBE0-4B83-991D-4E198FB7DBC1}" srcOrd="2" destOrd="0" parTransId="{74E4647C-7680-4FAD-AB42-5904D9965160}" sibTransId="{8E1AB5EB-D487-4D8A-8BF7-EB502B1F6834}"/>
    <dgm:cxn modelId="{2EA213B9-76D8-473F-B23D-8ECF9BC994C0}" type="presOf" srcId="{3F1EDBF8-F098-4549-9720-A4773C98F2F8}" destId="{B3338129-41BA-4AD4-B349-98E376BA1247}" srcOrd="0" destOrd="0" presId="urn:microsoft.com/office/officeart/2005/8/layout/hierarchy1"/>
    <dgm:cxn modelId="{4827F9C7-BD9E-4580-BFA2-9BFD0A6BFD54}" type="presOf" srcId="{006218C2-DBE0-4B83-991D-4E198FB7DBC1}" destId="{66162E06-93FC-4C57-9DB5-B3FF6E0683ED}" srcOrd="0" destOrd="0" presId="urn:microsoft.com/office/officeart/2005/8/layout/hierarchy1"/>
    <dgm:cxn modelId="{393C12E8-253C-4725-B791-4BC843674E6E}" type="presOf" srcId="{FFF2E1A0-4A32-40F9-982F-F3EA1107FCB9}" destId="{03C7A24E-18BB-491A-B2E2-7E22B9E6B7F1}" srcOrd="0" destOrd="0" presId="urn:microsoft.com/office/officeart/2005/8/layout/hierarchy1"/>
    <dgm:cxn modelId="{37C19C0F-0B01-4495-91FC-38DEF0BA5F85}" type="presParOf" srcId="{B3338129-41BA-4AD4-B349-98E376BA1247}" destId="{86CE4DDC-DC3C-4A58-AE65-E55C92FAE4B7}" srcOrd="0" destOrd="0" presId="urn:microsoft.com/office/officeart/2005/8/layout/hierarchy1"/>
    <dgm:cxn modelId="{2641A6CC-9055-4BF4-819B-F023A13E35E4}" type="presParOf" srcId="{86CE4DDC-DC3C-4A58-AE65-E55C92FAE4B7}" destId="{3BDC7918-D293-4E62-9FD6-2650A21ADC08}" srcOrd="0" destOrd="0" presId="urn:microsoft.com/office/officeart/2005/8/layout/hierarchy1"/>
    <dgm:cxn modelId="{6607F9D6-7191-42C1-BB93-BEB858C57E6E}" type="presParOf" srcId="{3BDC7918-D293-4E62-9FD6-2650A21ADC08}" destId="{4E29C35C-52CB-444B-81A3-3383CAA0FCE3}" srcOrd="0" destOrd="0" presId="urn:microsoft.com/office/officeart/2005/8/layout/hierarchy1"/>
    <dgm:cxn modelId="{C770501A-160E-4BC0-8225-F018DBA6C9CF}" type="presParOf" srcId="{3BDC7918-D293-4E62-9FD6-2650A21ADC08}" destId="{136F42D7-0FFB-48BF-898C-A35B0735C539}" srcOrd="1" destOrd="0" presId="urn:microsoft.com/office/officeart/2005/8/layout/hierarchy1"/>
    <dgm:cxn modelId="{3CBBCB24-7A3C-49C7-ABAD-2F1AA3C6DABE}" type="presParOf" srcId="{86CE4DDC-DC3C-4A58-AE65-E55C92FAE4B7}" destId="{31831F44-FCE4-4DFB-B51B-C015A0D72980}" srcOrd="1" destOrd="0" presId="urn:microsoft.com/office/officeart/2005/8/layout/hierarchy1"/>
    <dgm:cxn modelId="{11185207-BCBC-4236-A397-E92800784FFC}" type="presParOf" srcId="{B3338129-41BA-4AD4-B349-98E376BA1247}" destId="{F2A9EFF1-6EF0-4F20-AA1B-1554E79960CD}" srcOrd="1" destOrd="0" presId="urn:microsoft.com/office/officeart/2005/8/layout/hierarchy1"/>
    <dgm:cxn modelId="{10123232-8F21-40C6-9501-65BE1652B0D5}" type="presParOf" srcId="{F2A9EFF1-6EF0-4F20-AA1B-1554E79960CD}" destId="{E00CDF5D-764E-49B2-A485-D7A9660A7737}" srcOrd="0" destOrd="0" presId="urn:microsoft.com/office/officeart/2005/8/layout/hierarchy1"/>
    <dgm:cxn modelId="{43520D27-BD5A-4584-89BA-E1DF20C9CE35}" type="presParOf" srcId="{E00CDF5D-764E-49B2-A485-D7A9660A7737}" destId="{5D40B1EF-720E-41AD-AC46-3D630BD8E387}" srcOrd="0" destOrd="0" presId="urn:microsoft.com/office/officeart/2005/8/layout/hierarchy1"/>
    <dgm:cxn modelId="{656AB685-66B9-4F28-8682-17FC2A7020E1}" type="presParOf" srcId="{E00CDF5D-764E-49B2-A485-D7A9660A7737}" destId="{03C7A24E-18BB-491A-B2E2-7E22B9E6B7F1}" srcOrd="1" destOrd="0" presId="urn:microsoft.com/office/officeart/2005/8/layout/hierarchy1"/>
    <dgm:cxn modelId="{60BFC291-79DB-4096-8CB0-208F1E5AAB6C}" type="presParOf" srcId="{F2A9EFF1-6EF0-4F20-AA1B-1554E79960CD}" destId="{DC82E3BF-3E08-4092-8B39-7CDB7625F7A4}" srcOrd="1" destOrd="0" presId="urn:microsoft.com/office/officeart/2005/8/layout/hierarchy1"/>
    <dgm:cxn modelId="{DB8DDA95-FDEB-4D00-84AA-8DCF9B15B14A}" type="presParOf" srcId="{B3338129-41BA-4AD4-B349-98E376BA1247}" destId="{D67BEC2E-4966-403C-BA0E-810694B89A2C}" srcOrd="2" destOrd="0" presId="urn:microsoft.com/office/officeart/2005/8/layout/hierarchy1"/>
    <dgm:cxn modelId="{35B5E4FF-B1FB-4E8A-A8AB-7C132A2BC14C}" type="presParOf" srcId="{D67BEC2E-4966-403C-BA0E-810694B89A2C}" destId="{71283298-0E1B-4AA5-B8F2-F2432F094868}" srcOrd="0" destOrd="0" presId="urn:microsoft.com/office/officeart/2005/8/layout/hierarchy1"/>
    <dgm:cxn modelId="{7AE603EB-2319-415D-8156-D744DB71D569}" type="presParOf" srcId="{71283298-0E1B-4AA5-B8F2-F2432F094868}" destId="{DE8DAC13-7EE1-4E77-A661-9A3D6F2EBDFE}" srcOrd="0" destOrd="0" presId="urn:microsoft.com/office/officeart/2005/8/layout/hierarchy1"/>
    <dgm:cxn modelId="{1D76BE8D-A5DF-4978-B976-2EF267CE14A1}" type="presParOf" srcId="{71283298-0E1B-4AA5-B8F2-F2432F094868}" destId="{66162E06-93FC-4C57-9DB5-B3FF6E0683ED}" srcOrd="1" destOrd="0" presId="urn:microsoft.com/office/officeart/2005/8/layout/hierarchy1"/>
    <dgm:cxn modelId="{CF07A617-D134-43F6-8D40-F47D0FEA417B}" type="presParOf" srcId="{D67BEC2E-4966-403C-BA0E-810694B89A2C}" destId="{0125E052-2016-409C-8802-E9471BE75F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B5F09-0986-4862-940A-0E4FE07892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C7F929-B10E-4F8D-9D05-225B97B639C2}">
      <dgm:prSet/>
      <dgm:spPr/>
      <dgm:t>
        <a:bodyPr/>
        <a:lstStyle/>
        <a:p>
          <a:pPr>
            <a:lnSpc>
              <a:spcPct val="100000"/>
            </a:lnSpc>
          </a:pPr>
          <a:r>
            <a:rPr lang="en-US"/>
            <a:t>Food industry is expanding over and over. Businesses will never stop launching new products in the market, but Its all on us how to  judiciously analyze the pros and cons of what inside, Healthify is the best companion.</a:t>
          </a:r>
        </a:p>
      </dgm:t>
    </dgm:pt>
    <dgm:pt modelId="{6E856034-3461-4716-9AE8-38C50E396B55}" type="parTrans" cxnId="{B9ED41D1-ECAC-4D62-814F-9238744B1962}">
      <dgm:prSet/>
      <dgm:spPr/>
      <dgm:t>
        <a:bodyPr/>
        <a:lstStyle/>
        <a:p>
          <a:endParaRPr lang="en-US"/>
        </a:p>
      </dgm:t>
    </dgm:pt>
    <dgm:pt modelId="{8E6AE8AA-1906-497C-A22A-978CA9BC70F1}" type="sibTrans" cxnId="{B9ED41D1-ECAC-4D62-814F-9238744B1962}">
      <dgm:prSet/>
      <dgm:spPr/>
      <dgm:t>
        <a:bodyPr/>
        <a:lstStyle/>
        <a:p>
          <a:endParaRPr lang="en-US"/>
        </a:p>
      </dgm:t>
    </dgm:pt>
    <dgm:pt modelId="{E960F343-8F48-471A-A9B3-8BF7ACCBF0FE}">
      <dgm:prSet/>
      <dgm:spPr/>
      <dgm:t>
        <a:bodyPr/>
        <a:lstStyle/>
        <a:p>
          <a:pPr>
            <a:lnSpc>
              <a:spcPct val="100000"/>
            </a:lnSpc>
          </a:pPr>
          <a:r>
            <a:rPr lang="en-US"/>
            <a:t>The rigorous analysis of all the ingredients present, and </a:t>
          </a:r>
          <a:r>
            <a:rPr lang="en-US" b="1"/>
            <a:t>alert for those people suffering from any disease to check the health risks of that product, It can save lives.</a:t>
          </a:r>
          <a:endParaRPr lang="en-US"/>
        </a:p>
      </dgm:t>
    </dgm:pt>
    <dgm:pt modelId="{B9E32D60-12B0-4B06-8E26-B4D39B80C4BB}" type="parTrans" cxnId="{9EB5FC1E-7E07-4C97-84CE-AEEE790B5648}">
      <dgm:prSet/>
      <dgm:spPr/>
      <dgm:t>
        <a:bodyPr/>
        <a:lstStyle/>
        <a:p>
          <a:endParaRPr lang="en-US"/>
        </a:p>
      </dgm:t>
    </dgm:pt>
    <dgm:pt modelId="{94A485D5-718F-47D6-9C54-464EF9EB9C48}" type="sibTrans" cxnId="{9EB5FC1E-7E07-4C97-84CE-AEEE790B5648}">
      <dgm:prSet/>
      <dgm:spPr/>
      <dgm:t>
        <a:bodyPr/>
        <a:lstStyle/>
        <a:p>
          <a:endParaRPr lang="en-US"/>
        </a:p>
      </dgm:t>
    </dgm:pt>
    <dgm:pt modelId="{97294BEC-99FE-445B-AD22-6E59AE017608}">
      <dgm:prSet/>
      <dgm:spPr/>
      <dgm:t>
        <a:bodyPr/>
        <a:lstStyle/>
        <a:p>
          <a:pPr>
            <a:lnSpc>
              <a:spcPct val="100000"/>
            </a:lnSpc>
          </a:pPr>
          <a:r>
            <a:rPr lang="en-US"/>
            <a:t>Thus, Effective and a good diet always tends to a brighter future. Its high time to think on oneself. Your body will thank you!</a:t>
          </a:r>
        </a:p>
      </dgm:t>
    </dgm:pt>
    <dgm:pt modelId="{86E96C9A-7529-4EB3-A52A-783E58498B1E}" type="parTrans" cxnId="{CD93C3F0-D0DA-48B6-9F88-35CB69FB7FB5}">
      <dgm:prSet/>
      <dgm:spPr/>
      <dgm:t>
        <a:bodyPr/>
        <a:lstStyle/>
        <a:p>
          <a:endParaRPr lang="en-US"/>
        </a:p>
      </dgm:t>
    </dgm:pt>
    <dgm:pt modelId="{8DE2D799-1A7B-4C21-9699-08E9AC5C4946}" type="sibTrans" cxnId="{CD93C3F0-D0DA-48B6-9F88-35CB69FB7FB5}">
      <dgm:prSet/>
      <dgm:spPr/>
      <dgm:t>
        <a:bodyPr/>
        <a:lstStyle/>
        <a:p>
          <a:endParaRPr lang="en-US"/>
        </a:p>
      </dgm:t>
    </dgm:pt>
    <dgm:pt modelId="{B569D5AA-3E60-4DEC-BE7F-AB88DC4702B5}" type="pres">
      <dgm:prSet presAssocID="{A34B5F09-0986-4862-940A-0E4FE0789272}" presName="root" presStyleCnt="0">
        <dgm:presLayoutVars>
          <dgm:dir/>
          <dgm:resizeHandles val="exact"/>
        </dgm:presLayoutVars>
      </dgm:prSet>
      <dgm:spPr/>
    </dgm:pt>
    <dgm:pt modelId="{9CCB1377-C9BA-410B-8439-CC861D7ED4B3}" type="pres">
      <dgm:prSet presAssocID="{33C7F929-B10E-4F8D-9D05-225B97B639C2}" presName="compNode" presStyleCnt="0"/>
      <dgm:spPr/>
    </dgm:pt>
    <dgm:pt modelId="{9753608E-3529-47C0-A000-9FDE8ACFA32A}" type="pres">
      <dgm:prSet presAssocID="{33C7F929-B10E-4F8D-9D05-225B97B639C2}" presName="bgRect" presStyleLbl="bgShp" presStyleIdx="0" presStyleCnt="3"/>
      <dgm:spPr/>
    </dgm:pt>
    <dgm:pt modelId="{CC0A5358-A1AE-4A39-9425-AF713F92A88C}" type="pres">
      <dgm:prSet presAssocID="{33C7F929-B10E-4F8D-9D05-225B97B639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pes"/>
        </a:ext>
      </dgm:extLst>
    </dgm:pt>
    <dgm:pt modelId="{9072A9C7-1651-464F-B130-283DAD08B479}" type="pres">
      <dgm:prSet presAssocID="{33C7F929-B10E-4F8D-9D05-225B97B639C2}" presName="spaceRect" presStyleCnt="0"/>
      <dgm:spPr/>
    </dgm:pt>
    <dgm:pt modelId="{B12B1E81-3EAA-460C-AF5D-7E166D4B2E1B}" type="pres">
      <dgm:prSet presAssocID="{33C7F929-B10E-4F8D-9D05-225B97B639C2}" presName="parTx" presStyleLbl="revTx" presStyleIdx="0" presStyleCnt="3">
        <dgm:presLayoutVars>
          <dgm:chMax val="0"/>
          <dgm:chPref val="0"/>
        </dgm:presLayoutVars>
      </dgm:prSet>
      <dgm:spPr/>
    </dgm:pt>
    <dgm:pt modelId="{78909FAE-ED29-4D35-99A1-AA6F31B883C6}" type="pres">
      <dgm:prSet presAssocID="{8E6AE8AA-1906-497C-A22A-978CA9BC70F1}" presName="sibTrans" presStyleCnt="0"/>
      <dgm:spPr/>
    </dgm:pt>
    <dgm:pt modelId="{F4826EE2-B0BB-49B8-B5D4-DD3349A0DB1E}" type="pres">
      <dgm:prSet presAssocID="{E960F343-8F48-471A-A9B3-8BF7ACCBF0FE}" presName="compNode" presStyleCnt="0"/>
      <dgm:spPr/>
    </dgm:pt>
    <dgm:pt modelId="{5D90DAEA-1F75-4AA2-A907-06A78B2D79B3}" type="pres">
      <dgm:prSet presAssocID="{E960F343-8F48-471A-A9B3-8BF7ACCBF0FE}" presName="bgRect" presStyleLbl="bgShp" presStyleIdx="1" presStyleCnt="3"/>
      <dgm:spPr/>
    </dgm:pt>
    <dgm:pt modelId="{BA1DD315-F637-4334-825F-D9A599E09E75}" type="pres">
      <dgm:prSet presAssocID="{E960F343-8F48-471A-A9B3-8BF7ACCBF0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st Aid Kit"/>
        </a:ext>
      </dgm:extLst>
    </dgm:pt>
    <dgm:pt modelId="{B1E3F6D2-AD20-47D3-8E07-5B2FD33D5F7B}" type="pres">
      <dgm:prSet presAssocID="{E960F343-8F48-471A-A9B3-8BF7ACCBF0FE}" presName="spaceRect" presStyleCnt="0"/>
      <dgm:spPr/>
    </dgm:pt>
    <dgm:pt modelId="{E20CD75E-CEE7-44DA-912C-1AB6DA73EBC6}" type="pres">
      <dgm:prSet presAssocID="{E960F343-8F48-471A-A9B3-8BF7ACCBF0FE}" presName="parTx" presStyleLbl="revTx" presStyleIdx="1" presStyleCnt="3">
        <dgm:presLayoutVars>
          <dgm:chMax val="0"/>
          <dgm:chPref val="0"/>
        </dgm:presLayoutVars>
      </dgm:prSet>
      <dgm:spPr/>
    </dgm:pt>
    <dgm:pt modelId="{FF33ED76-533D-475A-A3D6-5560DAB6B883}" type="pres">
      <dgm:prSet presAssocID="{94A485D5-718F-47D6-9C54-464EF9EB9C48}" presName="sibTrans" presStyleCnt="0"/>
      <dgm:spPr/>
    </dgm:pt>
    <dgm:pt modelId="{E1F70704-7057-40C6-8743-6C734B71C9D6}" type="pres">
      <dgm:prSet presAssocID="{97294BEC-99FE-445B-AD22-6E59AE017608}" presName="compNode" presStyleCnt="0"/>
      <dgm:spPr/>
    </dgm:pt>
    <dgm:pt modelId="{DBEC7108-B6FC-41DE-A8C6-B33BFC826D51}" type="pres">
      <dgm:prSet presAssocID="{97294BEC-99FE-445B-AD22-6E59AE017608}" presName="bgRect" presStyleLbl="bgShp" presStyleIdx="2" presStyleCnt="3"/>
      <dgm:spPr/>
    </dgm:pt>
    <dgm:pt modelId="{15CC0C15-3AE2-4E14-89FB-7EEB3A9D56DF}" type="pres">
      <dgm:prSet presAssocID="{97294BEC-99FE-445B-AD22-6E59AE0176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n"/>
        </a:ext>
      </dgm:extLst>
    </dgm:pt>
    <dgm:pt modelId="{C6D43207-3E23-4E81-874F-4FB6EEFBCDDA}" type="pres">
      <dgm:prSet presAssocID="{97294BEC-99FE-445B-AD22-6E59AE017608}" presName="spaceRect" presStyleCnt="0"/>
      <dgm:spPr/>
    </dgm:pt>
    <dgm:pt modelId="{2E240D28-15D4-4AE3-B65E-DD6852971BAD}" type="pres">
      <dgm:prSet presAssocID="{97294BEC-99FE-445B-AD22-6E59AE017608}" presName="parTx" presStyleLbl="revTx" presStyleIdx="2" presStyleCnt="3">
        <dgm:presLayoutVars>
          <dgm:chMax val="0"/>
          <dgm:chPref val="0"/>
        </dgm:presLayoutVars>
      </dgm:prSet>
      <dgm:spPr/>
    </dgm:pt>
  </dgm:ptLst>
  <dgm:cxnLst>
    <dgm:cxn modelId="{9EB5FC1E-7E07-4C97-84CE-AEEE790B5648}" srcId="{A34B5F09-0986-4862-940A-0E4FE0789272}" destId="{E960F343-8F48-471A-A9B3-8BF7ACCBF0FE}" srcOrd="1" destOrd="0" parTransId="{B9E32D60-12B0-4B06-8E26-B4D39B80C4BB}" sibTransId="{94A485D5-718F-47D6-9C54-464EF9EB9C48}"/>
    <dgm:cxn modelId="{2BCBB823-3C97-478B-A8E1-33EC904CA3FB}" type="presOf" srcId="{A34B5F09-0986-4862-940A-0E4FE0789272}" destId="{B569D5AA-3E60-4DEC-BE7F-AB88DC4702B5}" srcOrd="0" destOrd="0" presId="urn:microsoft.com/office/officeart/2018/2/layout/IconVerticalSolidList"/>
    <dgm:cxn modelId="{E4798B50-7834-45DB-8B4D-2ADADC0C3A24}" type="presOf" srcId="{33C7F929-B10E-4F8D-9D05-225B97B639C2}" destId="{B12B1E81-3EAA-460C-AF5D-7E166D4B2E1B}" srcOrd="0" destOrd="0" presId="urn:microsoft.com/office/officeart/2018/2/layout/IconVerticalSolidList"/>
    <dgm:cxn modelId="{B9ED41D1-ECAC-4D62-814F-9238744B1962}" srcId="{A34B5F09-0986-4862-940A-0E4FE0789272}" destId="{33C7F929-B10E-4F8D-9D05-225B97B639C2}" srcOrd="0" destOrd="0" parTransId="{6E856034-3461-4716-9AE8-38C50E396B55}" sibTransId="{8E6AE8AA-1906-497C-A22A-978CA9BC70F1}"/>
    <dgm:cxn modelId="{B5DF3AEA-6B21-415A-AEE4-D5D5DAFF142D}" type="presOf" srcId="{E960F343-8F48-471A-A9B3-8BF7ACCBF0FE}" destId="{E20CD75E-CEE7-44DA-912C-1AB6DA73EBC6}" srcOrd="0" destOrd="0" presId="urn:microsoft.com/office/officeart/2018/2/layout/IconVerticalSolidList"/>
    <dgm:cxn modelId="{CD93C3F0-D0DA-48B6-9F88-35CB69FB7FB5}" srcId="{A34B5F09-0986-4862-940A-0E4FE0789272}" destId="{97294BEC-99FE-445B-AD22-6E59AE017608}" srcOrd="2" destOrd="0" parTransId="{86E96C9A-7529-4EB3-A52A-783E58498B1E}" sibTransId="{8DE2D799-1A7B-4C21-9699-08E9AC5C4946}"/>
    <dgm:cxn modelId="{CCC271F4-51A8-47A0-8E66-A95D401AFC06}" type="presOf" srcId="{97294BEC-99FE-445B-AD22-6E59AE017608}" destId="{2E240D28-15D4-4AE3-B65E-DD6852971BAD}" srcOrd="0" destOrd="0" presId="urn:microsoft.com/office/officeart/2018/2/layout/IconVerticalSolidList"/>
    <dgm:cxn modelId="{2C790390-2E30-4B98-B7E6-CBCB1A266648}" type="presParOf" srcId="{B569D5AA-3E60-4DEC-BE7F-AB88DC4702B5}" destId="{9CCB1377-C9BA-410B-8439-CC861D7ED4B3}" srcOrd="0" destOrd="0" presId="urn:microsoft.com/office/officeart/2018/2/layout/IconVerticalSolidList"/>
    <dgm:cxn modelId="{4945456A-39BA-48D7-A75D-BE63656FC337}" type="presParOf" srcId="{9CCB1377-C9BA-410B-8439-CC861D7ED4B3}" destId="{9753608E-3529-47C0-A000-9FDE8ACFA32A}" srcOrd="0" destOrd="0" presId="urn:microsoft.com/office/officeart/2018/2/layout/IconVerticalSolidList"/>
    <dgm:cxn modelId="{69D8BCA4-BDC5-4602-9373-A4D0B4B11D37}" type="presParOf" srcId="{9CCB1377-C9BA-410B-8439-CC861D7ED4B3}" destId="{CC0A5358-A1AE-4A39-9425-AF713F92A88C}" srcOrd="1" destOrd="0" presId="urn:microsoft.com/office/officeart/2018/2/layout/IconVerticalSolidList"/>
    <dgm:cxn modelId="{A247DE45-C28F-4EA0-95A2-33CB2AFC3B2B}" type="presParOf" srcId="{9CCB1377-C9BA-410B-8439-CC861D7ED4B3}" destId="{9072A9C7-1651-464F-B130-283DAD08B479}" srcOrd="2" destOrd="0" presId="urn:microsoft.com/office/officeart/2018/2/layout/IconVerticalSolidList"/>
    <dgm:cxn modelId="{7F04A013-A337-455D-9854-27DF8EA65249}" type="presParOf" srcId="{9CCB1377-C9BA-410B-8439-CC861D7ED4B3}" destId="{B12B1E81-3EAA-460C-AF5D-7E166D4B2E1B}" srcOrd="3" destOrd="0" presId="urn:microsoft.com/office/officeart/2018/2/layout/IconVerticalSolidList"/>
    <dgm:cxn modelId="{6466CE90-0AB9-43FF-B56B-DDED71ACDE0C}" type="presParOf" srcId="{B569D5AA-3E60-4DEC-BE7F-AB88DC4702B5}" destId="{78909FAE-ED29-4D35-99A1-AA6F31B883C6}" srcOrd="1" destOrd="0" presId="urn:microsoft.com/office/officeart/2018/2/layout/IconVerticalSolidList"/>
    <dgm:cxn modelId="{E97526A2-1941-49B8-BBAA-08B3BDFE4669}" type="presParOf" srcId="{B569D5AA-3E60-4DEC-BE7F-AB88DC4702B5}" destId="{F4826EE2-B0BB-49B8-B5D4-DD3349A0DB1E}" srcOrd="2" destOrd="0" presId="urn:microsoft.com/office/officeart/2018/2/layout/IconVerticalSolidList"/>
    <dgm:cxn modelId="{46972DBD-28E2-46AB-A6B6-0307F27202C0}" type="presParOf" srcId="{F4826EE2-B0BB-49B8-B5D4-DD3349A0DB1E}" destId="{5D90DAEA-1F75-4AA2-A907-06A78B2D79B3}" srcOrd="0" destOrd="0" presId="urn:microsoft.com/office/officeart/2018/2/layout/IconVerticalSolidList"/>
    <dgm:cxn modelId="{F9502DFD-175C-403E-A48F-DB0A0D2693FF}" type="presParOf" srcId="{F4826EE2-B0BB-49B8-B5D4-DD3349A0DB1E}" destId="{BA1DD315-F637-4334-825F-D9A599E09E75}" srcOrd="1" destOrd="0" presId="urn:microsoft.com/office/officeart/2018/2/layout/IconVerticalSolidList"/>
    <dgm:cxn modelId="{CD9BF52C-09DC-44B2-867E-218224F62B8F}" type="presParOf" srcId="{F4826EE2-B0BB-49B8-B5D4-DD3349A0DB1E}" destId="{B1E3F6D2-AD20-47D3-8E07-5B2FD33D5F7B}" srcOrd="2" destOrd="0" presId="urn:microsoft.com/office/officeart/2018/2/layout/IconVerticalSolidList"/>
    <dgm:cxn modelId="{BBFB93CC-3726-4544-87C2-8D54C9C3C548}" type="presParOf" srcId="{F4826EE2-B0BB-49B8-B5D4-DD3349A0DB1E}" destId="{E20CD75E-CEE7-44DA-912C-1AB6DA73EBC6}" srcOrd="3" destOrd="0" presId="urn:microsoft.com/office/officeart/2018/2/layout/IconVerticalSolidList"/>
    <dgm:cxn modelId="{475C9640-7632-4FD9-AF95-2E2D78916B2F}" type="presParOf" srcId="{B569D5AA-3E60-4DEC-BE7F-AB88DC4702B5}" destId="{FF33ED76-533D-475A-A3D6-5560DAB6B883}" srcOrd="3" destOrd="0" presId="urn:microsoft.com/office/officeart/2018/2/layout/IconVerticalSolidList"/>
    <dgm:cxn modelId="{AAF4E253-0186-423E-B832-13F8550F8285}" type="presParOf" srcId="{B569D5AA-3E60-4DEC-BE7F-AB88DC4702B5}" destId="{E1F70704-7057-40C6-8743-6C734B71C9D6}" srcOrd="4" destOrd="0" presId="urn:microsoft.com/office/officeart/2018/2/layout/IconVerticalSolidList"/>
    <dgm:cxn modelId="{614C3F62-8EE0-4532-8CF1-A8B9FA4D4EF9}" type="presParOf" srcId="{E1F70704-7057-40C6-8743-6C734B71C9D6}" destId="{DBEC7108-B6FC-41DE-A8C6-B33BFC826D51}" srcOrd="0" destOrd="0" presId="urn:microsoft.com/office/officeart/2018/2/layout/IconVerticalSolidList"/>
    <dgm:cxn modelId="{42CEAB16-DB45-49BD-A0C1-E7BFCDB6EDED}" type="presParOf" srcId="{E1F70704-7057-40C6-8743-6C734B71C9D6}" destId="{15CC0C15-3AE2-4E14-89FB-7EEB3A9D56DF}" srcOrd="1" destOrd="0" presId="urn:microsoft.com/office/officeart/2018/2/layout/IconVerticalSolidList"/>
    <dgm:cxn modelId="{F319EBCE-093F-4D76-B416-6AEAFF1CA5CD}" type="presParOf" srcId="{E1F70704-7057-40C6-8743-6C734B71C9D6}" destId="{C6D43207-3E23-4E81-874F-4FB6EEFBCDDA}" srcOrd="2" destOrd="0" presId="urn:microsoft.com/office/officeart/2018/2/layout/IconVerticalSolidList"/>
    <dgm:cxn modelId="{F8B732ED-A190-438C-BD3B-F07C427310C6}" type="presParOf" srcId="{E1F70704-7057-40C6-8743-6C734B71C9D6}" destId="{2E240D28-15D4-4AE3-B65E-DD6852971B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AD43D8-9712-4E57-B1EF-BB72205D8E4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E572F9-B178-46B2-80DD-9C53D7C03A39}">
      <dgm:prSet/>
      <dgm:spPr/>
      <dgm:t>
        <a:bodyPr/>
        <a:lstStyle/>
        <a:p>
          <a:pPr>
            <a:defRPr cap="all"/>
          </a:pPr>
          <a:r>
            <a:rPr lang="en-US" dirty="0">
              <a:latin typeface="+mn-lt"/>
            </a:rPr>
            <a:t>contact: 9588752520</a:t>
          </a:r>
        </a:p>
      </dgm:t>
    </dgm:pt>
    <dgm:pt modelId="{564C9A3E-D6EB-4ECA-94CC-0B75300AB7AC}" type="parTrans" cxnId="{51FC17B1-2ED9-4E41-9F3C-925F5BCCD859}">
      <dgm:prSet/>
      <dgm:spPr/>
      <dgm:t>
        <a:bodyPr/>
        <a:lstStyle/>
        <a:p>
          <a:endParaRPr lang="en-US"/>
        </a:p>
      </dgm:t>
    </dgm:pt>
    <dgm:pt modelId="{10D340D7-9128-466F-B7A8-B93CDBB42168}" type="sibTrans" cxnId="{51FC17B1-2ED9-4E41-9F3C-925F5BCCD859}">
      <dgm:prSet/>
      <dgm:spPr/>
      <dgm:t>
        <a:bodyPr/>
        <a:lstStyle/>
        <a:p>
          <a:endParaRPr lang="en-US"/>
        </a:p>
      </dgm:t>
    </dgm:pt>
    <dgm:pt modelId="{E798C3A4-8439-4404-B4DF-9D4FEE96CC73}">
      <dgm:prSet/>
      <dgm:spPr/>
      <dgm:t>
        <a:bodyPr/>
        <a:lstStyle/>
        <a:p>
          <a:pPr>
            <a:defRPr cap="all"/>
          </a:pPr>
          <a:r>
            <a:rPr lang="en-US">
              <a:hlinkClick xmlns:r="http://schemas.openxmlformats.org/officeDocument/2006/relationships" r:id="rId1"/>
            </a:rPr>
            <a:t>21BCS6738@cuchd.in</a:t>
          </a:r>
          <a:endParaRPr lang="en-US"/>
        </a:p>
      </dgm:t>
    </dgm:pt>
    <dgm:pt modelId="{D536A05B-B9F4-4247-8406-6C30E16A0AD6}" type="parTrans" cxnId="{70E6E6E0-4860-4089-B9DA-6100FD8793EE}">
      <dgm:prSet/>
      <dgm:spPr/>
      <dgm:t>
        <a:bodyPr/>
        <a:lstStyle/>
        <a:p>
          <a:endParaRPr lang="en-US"/>
        </a:p>
      </dgm:t>
    </dgm:pt>
    <dgm:pt modelId="{6297817F-8002-4B71-BB68-98C1220EA5ED}" type="sibTrans" cxnId="{70E6E6E0-4860-4089-B9DA-6100FD8793EE}">
      <dgm:prSet/>
      <dgm:spPr/>
      <dgm:t>
        <a:bodyPr/>
        <a:lstStyle/>
        <a:p>
          <a:endParaRPr lang="en-US"/>
        </a:p>
      </dgm:t>
    </dgm:pt>
    <dgm:pt modelId="{D563FE8C-021D-419B-B406-3F8C33DC7C82}">
      <dgm:prSet/>
      <dgm:spPr/>
      <dgm:t>
        <a:bodyPr/>
        <a:lstStyle/>
        <a:p>
          <a:pPr>
            <a:defRPr cap="all"/>
          </a:pPr>
          <a:r>
            <a:rPr lang="en-US"/>
            <a:t>https://www.linkedin.com/in/sumit-miglani-2505-cu</a:t>
          </a:r>
        </a:p>
      </dgm:t>
    </dgm:pt>
    <dgm:pt modelId="{7E523268-EF87-4369-A467-5468DFBD3E94}" type="parTrans" cxnId="{841F0C5D-9D54-4121-AC74-7E14E06D7107}">
      <dgm:prSet/>
      <dgm:spPr/>
      <dgm:t>
        <a:bodyPr/>
        <a:lstStyle/>
        <a:p>
          <a:endParaRPr lang="en-US"/>
        </a:p>
      </dgm:t>
    </dgm:pt>
    <dgm:pt modelId="{28FB0D3C-61C6-4229-BB25-FFE97E09D955}" type="sibTrans" cxnId="{841F0C5D-9D54-4121-AC74-7E14E06D7107}">
      <dgm:prSet/>
      <dgm:spPr/>
      <dgm:t>
        <a:bodyPr/>
        <a:lstStyle/>
        <a:p>
          <a:endParaRPr lang="en-US"/>
        </a:p>
      </dgm:t>
    </dgm:pt>
    <dgm:pt modelId="{32BFEB31-DD6E-44F0-B67C-850DB659C161}" type="pres">
      <dgm:prSet presAssocID="{60AD43D8-9712-4E57-B1EF-BB72205D8E47}" presName="root" presStyleCnt="0">
        <dgm:presLayoutVars>
          <dgm:dir/>
          <dgm:resizeHandles val="exact"/>
        </dgm:presLayoutVars>
      </dgm:prSet>
      <dgm:spPr/>
    </dgm:pt>
    <dgm:pt modelId="{ECB89736-BD6F-449B-9622-291047F19F22}" type="pres">
      <dgm:prSet presAssocID="{79E572F9-B178-46B2-80DD-9C53D7C03A39}" presName="compNode" presStyleCnt="0"/>
      <dgm:spPr/>
    </dgm:pt>
    <dgm:pt modelId="{ECAC7BB0-7D61-4BA5-9584-AAECFCE3E31F}" type="pres">
      <dgm:prSet presAssocID="{79E572F9-B178-46B2-80DD-9C53D7C03A39}" presName="iconBgRect" presStyleLbl="bgShp" presStyleIdx="0" presStyleCnt="3"/>
      <dgm:spPr/>
    </dgm:pt>
    <dgm:pt modelId="{A0E84AC6-073A-4E48-B446-FAC44A2EC21D}" type="pres">
      <dgm:prSet presAssocID="{79E572F9-B178-46B2-80DD-9C53D7C03A39}"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eceiver"/>
        </a:ext>
      </dgm:extLst>
    </dgm:pt>
    <dgm:pt modelId="{300854E1-62C9-4141-AAAD-3268686AA89D}" type="pres">
      <dgm:prSet presAssocID="{79E572F9-B178-46B2-80DD-9C53D7C03A39}" presName="spaceRect" presStyleCnt="0"/>
      <dgm:spPr/>
    </dgm:pt>
    <dgm:pt modelId="{67905D49-B574-4660-8B18-50518CBAB023}" type="pres">
      <dgm:prSet presAssocID="{79E572F9-B178-46B2-80DD-9C53D7C03A39}" presName="textRect" presStyleLbl="revTx" presStyleIdx="0" presStyleCnt="3">
        <dgm:presLayoutVars>
          <dgm:chMax val="1"/>
          <dgm:chPref val="1"/>
        </dgm:presLayoutVars>
      </dgm:prSet>
      <dgm:spPr/>
    </dgm:pt>
    <dgm:pt modelId="{651D1629-362D-4DE5-B19E-0F9364E0C809}" type="pres">
      <dgm:prSet presAssocID="{10D340D7-9128-466F-B7A8-B93CDBB42168}" presName="sibTrans" presStyleCnt="0"/>
      <dgm:spPr/>
    </dgm:pt>
    <dgm:pt modelId="{C84A7C40-D0F6-4167-AE16-4C299998E6D5}" type="pres">
      <dgm:prSet presAssocID="{E798C3A4-8439-4404-B4DF-9D4FEE96CC73}" presName="compNode" presStyleCnt="0"/>
      <dgm:spPr/>
    </dgm:pt>
    <dgm:pt modelId="{64D0218E-F3A0-49D9-83D0-088C4D554FAB}" type="pres">
      <dgm:prSet presAssocID="{E798C3A4-8439-4404-B4DF-9D4FEE96CC73}" presName="iconBgRect" presStyleLbl="bgShp" presStyleIdx="1" presStyleCnt="3"/>
      <dgm:spPr/>
    </dgm:pt>
    <dgm:pt modelId="{31507712-722C-4F5D-BDCF-EF58F2C2D53C}" type="pres">
      <dgm:prSet presAssocID="{E798C3A4-8439-4404-B4DF-9D4FEE96CC73}"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ail"/>
        </a:ext>
      </dgm:extLst>
    </dgm:pt>
    <dgm:pt modelId="{F58D1221-312D-4463-AD01-DBEB32E8B7D1}" type="pres">
      <dgm:prSet presAssocID="{E798C3A4-8439-4404-B4DF-9D4FEE96CC73}" presName="spaceRect" presStyleCnt="0"/>
      <dgm:spPr/>
    </dgm:pt>
    <dgm:pt modelId="{8AE6A5E4-6736-4AE8-879F-5A368DD74A23}" type="pres">
      <dgm:prSet presAssocID="{E798C3A4-8439-4404-B4DF-9D4FEE96CC73}" presName="textRect" presStyleLbl="revTx" presStyleIdx="1" presStyleCnt="3">
        <dgm:presLayoutVars>
          <dgm:chMax val="1"/>
          <dgm:chPref val="1"/>
        </dgm:presLayoutVars>
      </dgm:prSet>
      <dgm:spPr/>
    </dgm:pt>
    <dgm:pt modelId="{DCB46557-E69D-4447-A9A6-7519AE77B1F2}" type="pres">
      <dgm:prSet presAssocID="{6297817F-8002-4B71-BB68-98C1220EA5ED}" presName="sibTrans" presStyleCnt="0"/>
      <dgm:spPr/>
    </dgm:pt>
    <dgm:pt modelId="{F9E016D1-E591-4ADD-BE8E-3CAE6ADBF2B0}" type="pres">
      <dgm:prSet presAssocID="{D563FE8C-021D-419B-B406-3F8C33DC7C82}" presName="compNode" presStyleCnt="0"/>
      <dgm:spPr/>
    </dgm:pt>
    <dgm:pt modelId="{133685A2-8A79-4A6B-B0AA-071241F8AEE1}" type="pres">
      <dgm:prSet presAssocID="{D563FE8C-021D-419B-B406-3F8C33DC7C82}" presName="iconBgRect" presStyleLbl="bgShp" presStyleIdx="2" presStyleCnt="3"/>
      <dgm:spPr/>
    </dgm:pt>
    <dgm:pt modelId="{C64F4BEF-629C-4505-B724-40E65C1729A4}" type="pres">
      <dgm:prSet presAssocID="{D563FE8C-021D-419B-B406-3F8C33DC7C8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arth Globe Americas"/>
        </a:ext>
      </dgm:extLst>
    </dgm:pt>
    <dgm:pt modelId="{05326605-9AD4-4B96-BB60-179701C266B8}" type="pres">
      <dgm:prSet presAssocID="{D563FE8C-021D-419B-B406-3F8C33DC7C82}" presName="spaceRect" presStyleCnt="0"/>
      <dgm:spPr/>
    </dgm:pt>
    <dgm:pt modelId="{EB1B7598-C92F-4795-A9C0-3AD0919005EC}" type="pres">
      <dgm:prSet presAssocID="{D563FE8C-021D-419B-B406-3F8C33DC7C82}" presName="textRect" presStyleLbl="revTx" presStyleIdx="2" presStyleCnt="3">
        <dgm:presLayoutVars>
          <dgm:chMax val="1"/>
          <dgm:chPref val="1"/>
        </dgm:presLayoutVars>
      </dgm:prSet>
      <dgm:spPr/>
    </dgm:pt>
  </dgm:ptLst>
  <dgm:cxnLst>
    <dgm:cxn modelId="{D6153D20-FBDC-45BA-AE54-788824DA8EA2}" type="presOf" srcId="{79E572F9-B178-46B2-80DD-9C53D7C03A39}" destId="{67905D49-B574-4660-8B18-50518CBAB023}" srcOrd="0" destOrd="0" presId="urn:microsoft.com/office/officeart/2018/5/layout/IconCircleLabelList"/>
    <dgm:cxn modelId="{841F0C5D-9D54-4121-AC74-7E14E06D7107}" srcId="{60AD43D8-9712-4E57-B1EF-BB72205D8E47}" destId="{D563FE8C-021D-419B-B406-3F8C33DC7C82}" srcOrd="2" destOrd="0" parTransId="{7E523268-EF87-4369-A467-5468DFBD3E94}" sibTransId="{28FB0D3C-61C6-4229-BB25-FFE97E09D955}"/>
    <dgm:cxn modelId="{643C4050-A2DB-4268-948E-9C30E0494E37}" type="presOf" srcId="{E798C3A4-8439-4404-B4DF-9D4FEE96CC73}" destId="{8AE6A5E4-6736-4AE8-879F-5A368DD74A23}" srcOrd="0" destOrd="0" presId="urn:microsoft.com/office/officeart/2018/5/layout/IconCircleLabelList"/>
    <dgm:cxn modelId="{6A64A192-0087-4814-BBBF-B87DA1519368}" type="presOf" srcId="{D563FE8C-021D-419B-B406-3F8C33DC7C82}" destId="{EB1B7598-C92F-4795-A9C0-3AD0919005EC}" srcOrd="0" destOrd="0" presId="urn:microsoft.com/office/officeart/2018/5/layout/IconCircleLabelList"/>
    <dgm:cxn modelId="{51FC17B1-2ED9-4E41-9F3C-925F5BCCD859}" srcId="{60AD43D8-9712-4E57-B1EF-BB72205D8E47}" destId="{79E572F9-B178-46B2-80DD-9C53D7C03A39}" srcOrd="0" destOrd="0" parTransId="{564C9A3E-D6EB-4ECA-94CC-0B75300AB7AC}" sibTransId="{10D340D7-9128-466F-B7A8-B93CDBB42168}"/>
    <dgm:cxn modelId="{70E6E6E0-4860-4089-B9DA-6100FD8793EE}" srcId="{60AD43D8-9712-4E57-B1EF-BB72205D8E47}" destId="{E798C3A4-8439-4404-B4DF-9D4FEE96CC73}" srcOrd="1" destOrd="0" parTransId="{D536A05B-B9F4-4247-8406-6C30E16A0AD6}" sibTransId="{6297817F-8002-4B71-BB68-98C1220EA5ED}"/>
    <dgm:cxn modelId="{789A2AE1-A544-47E4-9434-CE5B14D2EBC0}" type="presOf" srcId="{60AD43D8-9712-4E57-B1EF-BB72205D8E47}" destId="{32BFEB31-DD6E-44F0-B67C-850DB659C161}" srcOrd="0" destOrd="0" presId="urn:microsoft.com/office/officeart/2018/5/layout/IconCircleLabelList"/>
    <dgm:cxn modelId="{9070816D-9C19-4B8B-8EF0-CBBC10E3BF1D}" type="presParOf" srcId="{32BFEB31-DD6E-44F0-B67C-850DB659C161}" destId="{ECB89736-BD6F-449B-9622-291047F19F22}" srcOrd="0" destOrd="0" presId="urn:microsoft.com/office/officeart/2018/5/layout/IconCircleLabelList"/>
    <dgm:cxn modelId="{0BC1C56B-18C2-4CF5-A218-F87828967252}" type="presParOf" srcId="{ECB89736-BD6F-449B-9622-291047F19F22}" destId="{ECAC7BB0-7D61-4BA5-9584-AAECFCE3E31F}" srcOrd="0" destOrd="0" presId="urn:microsoft.com/office/officeart/2018/5/layout/IconCircleLabelList"/>
    <dgm:cxn modelId="{96590819-3DAB-4FD2-B94C-A6D3EB2943F9}" type="presParOf" srcId="{ECB89736-BD6F-449B-9622-291047F19F22}" destId="{A0E84AC6-073A-4E48-B446-FAC44A2EC21D}" srcOrd="1" destOrd="0" presId="urn:microsoft.com/office/officeart/2018/5/layout/IconCircleLabelList"/>
    <dgm:cxn modelId="{30C6DEE3-E754-483B-BA29-9F53E9B4EE04}" type="presParOf" srcId="{ECB89736-BD6F-449B-9622-291047F19F22}" destId="{300854E1-62C9-4141-AAAD-3268686AA89D}" srcOrd="2" destOrd="0" presId="urn:microsoft.com/office/officeart/2018/5/layout/IconCircleLabelList"/>
    <dgm:cxn modelId="{880F2B3D-4A77-4E6C-947A-1C0ED1119F9E}" type="presParOf" srcId="{ECB89736-BD6F-449B-9622-291047F19F22}" destId="{67905D49-B574-4660-8B18-50518CBAB023}" srcOrd="3" destOrd="0" presId="urn:microsoft.com/office/officeart/2018/5/layout/IconCircleLabelList"/>
    <dgm:cxn modelId="{7DB063B3-DE84-45D1-9E5B-81269FA9780A}" type="presParOf" srcId="{32BFEB31-DD6E-44F0-B67C-850DB659C161}" destId="{651D1629-362D-4DE5-B19E-0F9364E0C809}" srcOrd="1" destOrd="0" presId="urn:microsoft.com/office/officeart/2018/5/layout/IconCircleLabelList"/>
    <dgm:cxn modelId="{030D361A-7A88-4158-916D-54CE208E0236}" type="presParOf" srcId="{32BFEB31-DD6E-44F0-B67C-850DB659C161}" destId="{C84A7C40-D0F6-4167-AE16-4C299998E6D5}" srcOrd="2" destOrd="0" presId="urn:microsoft.com/office/officeart/2018/5/layout/IconCircleLabelList"/>
    <dgm:cxn modelId="{928E7D1E-7C02-4468-876A-991F20D2B481}" type="presParOf" srcId="{C84A7C40-D0F6-4167-AE16-4C299998E6D5}" destId="{64D0218E-F3A0-49D9-83D0-088C4D554FAB}" srcOrd="0" destOrd="0" presId="urn:microsoft.com/office/officeart/2018/5/layout/IconCircleLabelList"/>
    <dgm:cxn modelId="{14FB485B-40BD-4497-AFD6-2DB52F9DED26}" type="presParOf" srcId="{C84A7C40-D0F6-4167-AE16-4C299998E6D5}" destId="{31507712-722C-4F5D-BDCF-EF58F2C2D53C}" srcOrd="1" destOrd="0" presId="urn:microsoft.com/office/officeart/2018/5/layout/IconCircleLabelList"/>
    <dgm:cxn modelId="{A29B045A-F200-4737-BC8B-1DF91AFC1376}" type="presParOf" srcId="{C84A7C40-D0F6-4167-AE16-4C299998E6D5}" destId="{F58D1221-312D-4463-AD01-DBEB32E8B7D1}" srcOrd="2" destOrd="0" presId="urn:microsoft.com/office/officeart/2018/5/layout/IconCircleLabelList"/>
    <dgm:cxn modelId="{5E626EF8-596F-4C7F-B204-5D8C83153C98}" type="presParOf" srcId="{C84A7C40-D0F6-4167-AE16-4C299998E6D5}" destId="{8AE6A5E4-6736-4AE8-879F-5A368DD74A23}" srcOrd="3" destOrd="0" presId="urn:microsoft.com/office/officeart/2018/5/layout/IconCircleLabelList"/>
    <dgm:cxn modelId="{440F0655-79CD-4947-882E-05E656294A55}" type="presParOf" srcId="{32BFEB31-DD6E-44F0-B67C-850DB659C161}" destId="{DCB46557-E69D-4447-A9A6-7519AE77B1F2}" srcOrd="3" destOrd="0" presId="urn:microsoft.com/office/officeart/2018/5/layout/IconCircleLabelList"/>
    <dgm:cxn modelId="{64DFEF63-E8C4-4697-866E-56BFCD86EF3B}" type="presParOf" srcId="{32BFEB31-DD6E-44F0-B67C-850DB659C161}" destId="{F9E016D1-E591-4ADD-BE8E-3CAE6ADBF2B0}" srcOrd="4" destOrd="0" presId="urn:microsoft.com/office/officeart/2018/5/layout/IconCircleLabelList"/>
    <dgm:cxn modelId="{378ED00F-7EC7-4112-9EE2-A9C4CD7FE74B}" type="presParOf" srcId="{F9E016D1-E591-4ADD-BE8E-3CAE6ADBF2B0}" destId="{133685A2-8A79-4A6B-B0AA-071241F8AEE1}" srcOrd="0" destOrd="0" presId="urn:microsoft.com/office/officeart/2018/5/layout/IconCircleLabelList"/>
    <dgm:cxn modelId="{759F7738-8265-4D2D-A202-DA6A2C6C74BA}" type="presParOf" srcId="{F9E016D1-E591-4ADD-BE8E-3CAE6ADBF2B0}" destId="{C64F4BEF-629C-4505-B724-40E65C1729A4}" srcOrd="1" destOrd="0" presId="urn:microsoft.com/office/officeart/2018/5/layout/IconCircleLabelList"/>
    <dgm:cxn modelId="{BFDF50FB-EA31-44FB-8114-EBCC8B2230B2}" type="presParOf" srcId="{F9E016D1-E591-4ADD-BE8E-3CAE6ADBF2B0}" destId="{05326605-9AD4-4B96-BB60-179701C266B8}" srcOrd="2" destOrd="0" presId="urn:microsoft.com/office/officeart/2018/5/layout/IconCircleLabelList"/>
    <dgm:cxn modelId="{42BF6584-924C-4BA5-B2D3-378402F70294}" type="presParOf" srcId="{F9E016D1-E591-4ADD-BE8E-3CAE6ADBF2B0}" destId="{EB1B7598-C92F-4795-A9C0-3AD0919005E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9C35C-52CB-444B-81A3-3383CAA0FCE3}">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6F42D7-0FFB-48BF-898C-A35B0735C539}">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Disease Alert Generation</a:t>
          </a:r>
        </a:p>
      </dsp:txBody>
      <dsp:txXfrm>
        <a:off x="383617" y="1447754"/>
        <a:ext cx="2847502" cy="1768010"/>
      </dsp:txXfrm>
    </dsp:sp>
    <dsp:sp modelId="{5D40B1EF-720E-41AD-AC46-3D630BD8E387}">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C7A24E-18BB-491A-B2E2-7E22B9E6B7F1}">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Ingredient Pattern Matching by AI Search (VSM, TF-IDF)</a:t>
          </a:r>
        </a:p>
      </dsp:txBody>
      <dsp:txXfrm>
        <a:off x="3998355" y="1447754"/>
        <a:ext cx="2847502" cy="1768010"/>
      </dsp:txXfrm>
    </dsp:sp>
    <dsp:sp modelId="{DE8DAC13-7EE1-4E77-A661-9A3D6F2EBDFE}">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62E06-93FC-4C57-9DB5-B3FF6E0683ED}">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Heathiness Scores</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3608E-3529-47C0-A000-9FDE8ACFA32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A5358-A1AE-4A39-9425-AF713F92A88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B1E81-3EAA-460C-AF5D-7E166D4B2E1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Food industry is expanding over and over. Businesses will never stop launching new products in the market, but Its all on us how to  judiciously analyze the pros and cons of what inside, Healthify is the best companion.</a:t>
          </a:r>
        </a:p>
      </dsp:txBody>
      <dsp:txXfrm>
        <a:off x="1435590" y="531"/>
        <a:ext cx="9080009" cy="1242935"/>
      </dsp:txXfrm>
    </dsp:sp>
    <dsp:sp modelId="{5D90DAEA-1F75-4AA2-A907-06A78B2D79B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DD315-F637-4334-825F-D9A599E09E7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CD75E-CEE7-44DA-912C-1AB6DA73EBC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rigorous analysis of all the ingredients present, and </a:t>
          </a:r>
          <a:r>
            <a:rPr lang="en-US" sz="2100" b="1" kern="1200"/>
            <a:t>alert for those people suffering from any disease to check the health risks of that product, It can save lives.</a:t>
          </a:r>
          <a:endParaRPr lang="en-US" sz="2100" kern="1200"/>
        </a:p>
      </dsp:txBody>
      <dsp:txXfrm>
        <a:off x="1435590" y="1554201"/>
        <a:ext cx="9080009" cy="1242935"/>
      </dsp:txXfrm>
    </dsp:sp>
    <dsp:sp modelId="{DBEC7108-B6FC-41DE-A8C6-B33BFC826D5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C0C15-3AE2-4E14-89FB-7EEB3A9D56D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40D28-15D4-4AE3-B65E-DD6852971BA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Thus, Effective and a good diet always tends to a brighter future. Its high time to think on oneself. Your body will thank you!</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C7BB0-7D61-4BA5-9584-AAECFCE3E31F}">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84AC6-073A-4E48-B446-FAC44A2EC21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05D49-B574-4660-8B18-50518CBAB023}">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latin typeface="+mn-lt"/>
            </a:rPr>
            <a:t>contact: 9588752520</a:t>
          </a:r>
        </a:p>
      </dsp:txBody>
      <dsp:txXfrm>
        <a:off x="75768" y="3053169"/>
        <a:ext cx="3093750" cy="720000"/>
      </dsp:txXfrm>
    </dsp:sp>
    <dsp:sp modelId="{64D0218E-F3A0-49D9-83D0-088C4D554FAB}">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07712-722C-4F5D-BDCF-EF58F2C2D53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E6A5E4-6736-4AE8-879F-5A368DD74A23}">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hlinkClick xmlns:r="http://schemas.openxmlformats.org/officeDocument/2006/relationships" r:id="rId5"/>
            </a:rPr>
            <a:t>21BCS6738@cuchd.in</a:t>
          </a:r>
          <a:endParaRPr lang="en-US" sz="1400" kern="1200"/>
        </a:p>
      </dsp:txBody>
      <dsp:txXfrm>
        <a:off x="3710925" y="3053169"/>
        <a:ext cx="3093750" cy="720000"/>
      </dsp:txXfrm>
    </dsp:sp>
    <dsp:sp modelId="{133685A2-8A79-4A6B-B0AA-071241F8AEE1}">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F4BEF-629C-4505-B724-40E65C1729A4}">
      <dsp:nvSpPr>
        <dsp:cNvPr id="0" name=""/>
        <dsp:cNvSpPr/>
      </dsp:nvSpPr>
      <dsp:spPr>
        <a:xfrm>
          <a:off x="8351550" y="980356"/>
          <a:ext cx="1082812" cy="10828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1B7598-C92F-4795-A9C0-3AD0919005EC}">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https://www.linkedin.com/in/sumit-miglani-2505-cu</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342459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2.glb"/><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28447" y="185005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2113084" y="552994"/>
            <a:ext cx="7965833" cy="1163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376555" marR="568325" indent="-6350" algn="ctr">
              <a:lnSpc>
                <a:spcPct val="148000"/>
              </a:lnSpc>
              <a:spcAft>
                <a:spcPts val="1190"/>
              </a:spcAft>
            </a:pPr>
            <a:r>
              <a:rPr lang="en-US" sz="2500" b="1" dirty="0" err="1">
                <a:latin typeface="Times New Roman" panose="02020603050405020304" pitchFamily="18" charset="0"/>
                <a:ea typeface="Times New Roman" panose="02020603050405020304" pitchFamily="18" charset="0"/>
              </a:rPr>
              <a:t>Healthify</a:t>
            </a:r>
            <a:r>
              <a:rPr lang="en-US" sz="2500" b="1" dirty="0">
                <a:latin typeface="Times New Roman" panose="02020603050405020304" pitchFamily="18" charset="0"/>
                <a:ea typeface="Times New Roman" panose="02020603050405020304" pitchFamily="18" charset="0"/>
              </a:rPr>
              <a:t>: AI driven Food Ingredient Analysis for Heath Management</a:t>
            </a:r>
            <a:endParaRPr lang="en-IN" sz="2500" b="1" dirty="0">
              <a:effectLst/>
              <a:latin typeface="Times New Roman" panose="02020603050405020304" pitchFamily="18"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5146564" y="4881827"/>
            <a:ext cx="2025644" cy="707886"/>
          </a:xfrm>
          <a:prstGeom prst="rect">
            <a:avLst/>
          </a:prstGeom>
          <a:noFill/>
        </p:spPr>
        <p:txBody>
          <a:bodyPr wrap="square" rtlCol="0">
            <a:spAutoFit/>
          </a:bodyPr>
          <a:lstStyle/>
          <a:p>
            <a:r>
              <a:rPr lang="en-US" sz="2000" b="1" dirty="0"/>
              <a:t>Presented by: </a:t>
            </a:r>
          </a:p>
          <a:p>
            <a:r>
              <a:rPr lang="en-US" sz="2000" dirty="0"/>
              <a:t>Sumit 21BCS6738</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33DA-B940-9C7F-09C0-CEED08C30E42}"/>
              </a:ext>
            </a:extLst>
          </p:cNvPr>
          <p:cNvSpPr>
            <a:spLocks noGrp="1"/>
          </p:cNvSpPr>
          <p:nvPr>
            <p:ph type="title"/>
          </p:nvPr>
        </p:nvSpPr>
        <p:spPr/>
        <p:txBody>
          <a:bodyPr/>
          <a:lstStyle/>
          <a:p>
            <a:r>
              <a:rPr lang="en-US" dirty="0"/>
              <a:t>Graph</a:t>
            </a:r>
            <a:endParaRPr lang="en-IN" dirty="0"/>
          </a:p>
        </p:txBody>
      </p:sp>
      <p:sp>
        <p:nvSpPr>
          <p:cNvPr id="3" name="Content Placeholder 2">
            <a:extLst>
              <a:ext uri="{FF2B5EF4-FFF2-40B4-BE49-F238E27FC236}">
                <a16:creationId xmlns:a16="http://schemas.microsoft.com/office/drawing/2014/main" id="{A38178C0-BF53-AD2F-B068-A8A69DC189A5}"/>
              </a:ext>
            </a:extLst>
          </p:cNvPr>
          <p:cNvSpPr>
            <a:spLocks noGrp="1"/>
          </p:cNvSpPr>
          <p:nvPr>
            <p:ph idx="1"/>
          </p:nvPr>
        </p:nvSpPr>
        <p:spPr>
          <a:xfrm>
            <a:off x="3529693" y="5512483"/>
            <a:ext cx="5132614" cy="1167718"/>
          </a:xfrm>
        </p:spPr>
        <p:txBody>
          <a:bodyPr>
            <a:normAutofit/>
          </a:bodyPr>
          <a:lstStyle/>
          <a:p>
            <a:pPr marL="0" indent="0" algn="l">
              <a:buNone/>
            </a:pPr>
            <a:r>
              <a:rPr lang="en-US" sz="2400" dirty="0"/>
              <a:t>Fig: This is the distribution of Healthiness Score of all the ingredients present in dataset</a:t>
            </a:r>
            <a:endParaRPr lang="en-IN" sz="2400" dirty="0"/>
          </a:p>
        </p:txBody>
      </p:sp>
      <p:sp>
        <p:nvSpPr>
          <p:cNvPr id="4" name="Slide Number Placeholder 3">
            <a:extLst>
              <a:ext uri="{FF2B5EF4-FFF2-40B4-BE49-F238E27FC236}">
                <a16:creationId xmlns:a16="http://schemas.microsoft.com/office/drawing/2014/main" id="{678422C1-59DC-638B-219C-B014868B09B7}"/>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9" name="Picture 8">
            <a:extLst>
              <a:ext uri="{FF2B5EF4-FFF2-40B4-BE49-F238E27FC236}">
                <a16:creationId xmlns:a16="http://schemas.microsoft.com/office/drawing/2014/main" id="{0F3E9AD7-0D8D-4406-B39A-75FCD4128A27}"/>
              </a:ext>
            </a:extLst>
          </p:cNvPr>
          <p:cNvPicPr>
            <a:picLocks noChangeAspect="1"/>
          </p:cNvPicPr>
          <p:nvPr/>
        </p:nvPicPr>
        <p:blipFill rotWithShape="1">
          <a:blip r:embed="rId2"/>
          <a:srcRect t="5331"/>
          <a:stretch/>
        </p:blipFill>
        <p:spPr>
          <a:xfrm>
            <a:off x="2763826" y="1427502"/>
            <a:ext cx="6570674" cy="4002996"/>
          </a:xfrm>
          <a:prstGeom prst="rect">
            <a:avLst/>
          </a:prstGeom>
        </p:spPr>
      </p:pic>
    </p:spTree>
    <p:extLst>
      <p:ext uri="{BB962C8B-B14F-4D97-AF65-F5344CB8AC3E}">
        <p14:creationId xmlns:p14="http://schemas.microsoft.com/office/powerpoint/2010/main" val="188422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Methodology used</a:t>
            </a:r>
          </a:p>
        </p:txBody>
      </p:sp>
      <p:sp>
        <p:nvSpPr>
          <p:cNvPr id="40" name="TextBox 39">
            <a:extLst>
              <a:ext uri="{FF2B5EF4-FFF2-40B4-BE49-F238E27FC236}">
                <a16:creationId xmlns:a16="http://schemas.microsoft.com/office/drawing/2014/main" id="{CBCDC58E-7EE9-5161-59EA-831E55EA8704}"/>
              </a:ext>
            </a:extLst>
          </p:cNvPr>
          <p:cNvSpPr txBox="1"/>
          <p:nvPr/>
        </p:nvSpPr>
        <p:spPr>
          <a:xfrm>
            <a:off x="459350" y="1765910"/>
            <a:ext cx="11591139" cy="5223357"/>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000" dirty="0"/>
              <a:t>The user scans or upload the image of ingredient list present in products</a:t>
            </a:r>
          </a:p>
          <a:p>
            <a:pPr indent="-228600">
              <a:lnSpc>
                <a:spcPct val="90000"/>
              </a:lnSpc>
              <a:spcAft>
                <a:spcPts val="600"/>
              </a:spcAft>
              <a:buFont typeface="Arial" panose="020B0604020202020204" pitchFamily="34" charset="0"/>
              <a:buChar char="•"/>
            </a:pPr>
            <a:r>
              <a:rPr lang="en-US" sz="2000" dirty="0"/>
              <a:t>This input data preprocesses like convert to grey scale, reshape, OCR techniques etc.</a:t>
            </a:r>
          </a:p>
          <a:p>
            <a:pPr indent="-228600">
              <a:lnSpc>
                <a:spcPct val="90000"/>
              </a:lnSpc>
              <a:spcAft>
                <a:spcPts val="600"/>
              </a:spcAft>
              <a:buFont typeface="Arial" panose="020B0604020202020204" pitchFamily="34" charset="0"/>
              <a:buChar char="•"/>
            </a:pPr>
            <a:r>
              <a:rPr lang="en-US" sz="2000" dirty="0"/>
              <a:t>Text is extracted from the image and then normalized and applied various NLP techniques </a:t>
            </a:r>
          </a:p>
          <a:p>
            <a:pPr indent="-228600">
              <a:lnSpc>
                <a:spcPct val="90000"/>
              </a:lnSpc>
              <a:spcAft>
                <a:spcPts val="600"/>
              </a:spcAft>
              <a:buFont typeface="Arial" panose="020B0604020202020204" pitchFamily="34" charset="0"/>
              <a:buChar char="•"/>
            </a:pPr>
            <a:r>
              <a:rPr lang="en-US" sz="2000" dirty="0"/>
              <a:t>AI Search Algorithms are applied like: </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i="0" dirty="0">
                <a:effectLst/>
              </a:rPr>
              <a:t>1. Vector Space Model (VSM)</a:t>
            </a:r>
            <a:r>
              <a:rPr lang="en-US" sz="2000" b="0" i="0" dirty="0">
                <a:effectLst/>
              </a:rPr>
              <a:t>: It is a technique used in information retrieval and text mining. It represents text documents as vectors in a multidimensional space, where each dimension corresponds to a separate term. Similarity measures, such as </a:t>
            </a:r>
            <a:r>
              <a:rPr lang="en-US" sz="2000" b="1" i="0" dirty="0">
                <a:effectLst/>
              </a:rPr>
              <a:t>cosine similarity</a:t>
            </a:r>
            <a:r>
              <a:rPr lang="en-US" sz="2000" b="0" i="0" dirty="0">
                <a:effectLst/>
              </a:rPr>
              <a:t>, are then used to determine the relevance of documents to a query.</a:t>
            </a:r>
          </a:p>
          <a:p>
            <a:pPr>
              <a:lnSpc>
                <a:spcPct val="90000"/>
              </a:lnSpc>
              <a:spcAft>
                <a:spcPts val="600"/>
              </a:spcAft>
            </a:pPr>
            <a:r>
              <a:rPr lang="en-US" sz="2000" b="1" i="0" dirty="0">
                <a:effectLst/>
              </a:rPr>
              <a:t>2. Term Frequency-Inverse Document Frequency (TF-IDF)</a:t>
            </a:r>
            <a:r>
              <a:rPr lang="en-US" sz="2000" b="0" i="0" dirty="0">
                <a:effectLst/>
              </a:rPr>
              <a:t>: It is a numerical statistic intended to reflect how important a word is to a document in a collection or corpus. </a:t>
            </a:r>
          </a:p>
          <a:p>
            <a:pPr indent="-228600">
              <a:lnSpc>
                <a:spcPct val="90000"/>
              </a:lnSpc>
              <a:spcAft>
                <a:spcPts val="600"/>
              </a:spcAft>
              <a:buFont typeface="Arial" panose="020B0604020202020204" pitchFamily="34" charset="0"/>
              <a:buChar char="•"/>
            </a:pPr>
            <a:endParaRPr lang="en-US" sz="2000" b="0" i="0" dirty="0">
              <a:effectLst/>
            </a:endParaRPr>
          </a:p>
          <a:p>
            <a:pPr>
              <a:lnSpc>
                <a:spcPct val="90000"/>
              </a:lnSpc>
              <a:spcAft>
                <a:spcPts val="600"/>
              </a:spcAft>
            </a:pPr>
            <a:r>
              <a:rPr lang="en-US" sz="2000" dirty="0"/>
              <a:t>This step play a critical role in finding the ingredients (and their forms) from the dataset</a:t>
            </a:r>
          </a:p>
          <a:p>
            <a:pPr>
              <a:lnSpc>
                <a:spcPct val="90000"/>
              </a:lnSpc>
              <a:spcAft>
                <a:spcPts val="600"/>
              </a:spcAft>
            </a:pPr>
            <a:r>
              <a:rPr lang="en-US" sz="2000" b="1" dirty="0"/>
              <a:t>Example: onion powder, dehydrated onion are the same ingredient.</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The information is presented in form of Report and a Healthiness Percentage as the outcome.</a:t>
            </a:r>
          </a:p>
          <a:p>
            <a:pPr indent="-228600">
              <a:lnSpc>
                <a:spcPct val="90000"/>
              </a:lnSpc>
              <a:spcAft>
                <a:spcPts val="600"/>
              </a:spcAft>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BDCDBBEF-AA6C-4BA6-85B2-A17D7F280E38}"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228524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30F6-9565-3E31-D14D-8724FB064916}"/>
              </a:ext>
            </a:extLst>
          </p:cNvPr>
          <p:cNvSpPr>
            <a:spLocks noGrp="1"/>
          </p:cNvSpPr>
          <p:nvPr>
            <p:ph type="title"/>
          </p:nvPr>
        </p:nvSpPr>
        <p:spPr>
          <a:xfrm>
            <a:off x="794658" y="7863"/>
            <a:ext cx="10515600" cy="1325563"/>
          </a:xfrm>
        </p:spPr>
        <p:txBody>
          <a:bodyPr/>
          <a:lstStyle/>
          <a:p>
            <a:r>
              <a:rPr lang="en-US" dirty="0"/>
              <a:t>Model Architecture</a:t>
            </a:r>
            <a:endParaRPr lang="en-IN" dirty="0"/>
          </a:p>
        </p:txBody>
      </p:sp>
      <p:sp>
        <p:nvSpPr>
          <p:cNvPr id="4" name="Slide Number Placeholder 3">
            <a:extLst>
              <a:ext uri="{FF2B5EF4-FFF2-40B4-BE49-F238E27FC236}">
                <a16:creationId xmlns:a16="http://schemas.microsoft.com/office/drawing/2014/main" id="{41A6CBFD-17BE-C319-4D86-FFFAC95366DD}"/>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Content Placeholder 4" descr="A diagram of a diagram of a health care system&#10;&#10;Description automatically generated with medium confidence">
            <a:extLst>
              <a:ext uri="{FF2B5EF4-FFF2-40B4-BE49-F238E27FC236}">
                <a16:creationId xmlns:a16="http://schemas.microsoft.com/office/drawing/2014/main" id="{8BCD1867-165D-6CEE-BCE7-6FFDF17AF1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3083"/>
          <a:stretch/>
        </p:blipFill>
        <p:spPr>
          <a:xfrm>
            <a:off x="3149279" y="971044"/>
            <a:ext cx="5597391" cy="5450969"/>
          </a:xfrm>
        </p:spPr>
      </p:pic>
      <p:sp>
        <p:nvSpPr>
          <p:cNvPr id="7" name="Cloud 6">
            <a:extLst>
              <a:ext uri="{FF2B5EF4-FFF2-40B4-BE49-F238E27FC236}">
                <a16:creationId xmlns:a16="http://schemas.microsoft.com/office/drawing/2014/main" id="{C6E43AE8-8A96-BF82-4305-B6B707D37580}"/>
              </a:ext>
            </a:extLst>
          </p:cNvPr>
          <p:cNvSpPr/>
          <p:nvPr/>
        </p:nvSpPr>
        <p:spPr>
          <a:xfrm rot="413692">
            <a:off x="1801112" y="1537919"/>
            <a:ext cx="1571789" cy="105626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b="1" dirty="0"/>
          </a:p>
        </p:txBody>
      </p:sp>
      <p:sp>
        <p:nvSpPr>
          <p:cNvPr id="3" name="TextBox 2">
            <a:extLst>
              <a:ext uri="{FF2B5EF4-FFF2-40B4-BE49-F238E27FC236}">
                <a16:creationId xmlns:a16="http://schemas.microsoft.com/office/drawing/2014/main" id="{15E5822F-31FD-2F7C-0EA1-A354CD6C4265}"/>
              </a:ext>
            </a:extLst>
          </p:cNvPr>
          <p:cNvSpPr txBox="1"/>
          <p:nvPr/>
        </p:nvSpPr>
        <p:spPr>
          <a:xfrm>
            <a:off x="1860679" y="1742609"/>
            <a:ext cx="1627414" cy="553998"/>
          </a:xfrm>
          <a:prstGeom prst="rect">
            <a:avLst/>
          </a:prstGeom>
          <a:noFill/>
        </p:spPr>
        <p:txBody>
          <a:bodyPr wrap="square" rtlCol="0">
            <a:spAutoFit/>
          </a:bodyPr>
          <a:lstStyle/>
          <a:p>
            <a:r>
              <a:rPr lang="en-US" sz="1500" b="1" dirty="0">
                <a:solidFill>
                  <a:srgbClr val="860000"/>
                </a:solidFill>
                <a:latin typeface="Abadi" panose="020F0502020204030204" pitchFamily="34" charset="0"/>
              </a:rPr>
              <a:t>Real Time </a:t>
            </a:r>
          </a:p>
          <a:p>
            <a:r>
              <a:rPr lang="en-US" sz="1500" b="1" dirty="0">
                <a:solidFill>
                  <a:srgbClr val="860000"/>
                </a:solidFill>
                <a:latin typeface="Abadi" panose="020F0502020204030204" pitchFamily="34" charset="0"/>
              </a:rPr>
              <a:t>Product Scanning </a:t>
            </a:r>
            <a:endParaRPr lang="en-IN" sz="1500" b="1" dirty="0">
              <a:solidFill>
                <a:srgbClr val="860000"/>
              </a:solidFill>
              <a:latin typeface="Abadi" panose="020F0502020204030204" pitchFamily="34" charset="0"/>
            </a:endParaRPr>
          </a:p>
        </p:txBody>
      </p:sp>
      <p:sp>
        <p:nvSpPr>
          <p:cNvPr id="9" name="Cloud 8">
            <a:extLst>
              <a:ext uri="{FF2B5EF4-FFF2-40B4-BE49-F238E27FC236}">
                <a16:creationId xmlns:a16="http://schemas.microsoft.com/office/drawing/2014/main" id="{A52DCD30-9C37-46BA-0EA0-82E4D55245F7}"/>
              </a:ext>
            </a:extLst>
          </p:cNvPr>
          <p:cNvSpPr/>
          <p:nvPr/>
        </p:nvSpPr>
        <p:spPr>
          <a:xfrm rot="413692">
            <a:off x="5069486" y="4133375"/>
            <a:ext cx="1756975" cy="1153886"/>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0" name="Cloud 9">
            <a:extLst>
              <a:ext uri="{FF2B5EF4-FFF2-40B4-BE49-F238E27FC236}">
                <a16:creationId xmlns:a16="http://schemas.microsoft.com/office/drawing/2014/main" id="{C9AA855E-C8B9-84DF-5BD2-FB0D54C25314}"/>
              </a:ext>
            </a:extLst>
          </p:cNvPr>
          <p:cNvSpPr/>
          <p:nvPr/>
        </p:nvSpPr>
        <p:spPr>
          <a:xfrm rot="413692">
            <a:off x="3512647" y="5310581"/>
            <a:ext cx="1756975" cy="997021"/>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8FE949D6-9D36-9557-3828-EE11CAA7B088}"/>
              </a:ext>
            </a:extLst>
          </p:cNvPr>
          <p:cNvSpPr txBox="1"/>
          <p:nvPr/>
        </p:nvSpPr>
        <p:spPr>
          <a:xfrm>
            <a:off x="3651088" y="5482736"/>
            <a:ext cx="1606711" cy="553998"/>
          </a:xfrm>
          <a:prstGeom prst="rect">
            <a:avLst/>
          </a:prstGeom>
          <a:noFill/>
        </p:spPr>
        <p:txBody>
          <a:bodyPr wrap="square" rtlCol="0">
            <a:spAutoFit/>
          </a:bodyPr>
          <a:lstStyle/>
          <a:p>
            <a:r>
              <a:rPr lang="en-US" sz="1500" b="1" dirty="0">
                <a:solidFill>
                  <a:srgbClr val="860000"/>
                </a:solidFill>
              </a:rPr>
              <a:t>Based on Healthiness Score</a:t>
            </a:r>
            <a:endParaRPr lang="en-IN" sz="1500" b="1" dirty="0">
              <a:solidFill>
                <a:srgbClr val="860000"/>
              </a:solidFill>
            </a:endParaRPr>
          </a:p>
        </p:txBody>
      </p:sp>
      <p:sp>
        <p:nvSpPr>
          <p:cNvPr id="8" name="TextBox 7">
            <a:extLst>
              <a:ext uri="{FF2B5EF4-FFF2-40B4-BE49-F238E27FC236}">
                <a16:creationId xmlns:a16="http://schemas.microsoft.com/office/drawing/2014/main" id="{E0A5E3BC-1223-E8F0-582A-ACDE9018D208}"/>
              </a:ext>
            </a:extLst>
          </p:cNvPr>
          <p:cNvSpPr txBox="1"/>
          <p:nvPr/>
        </p:nvSpPr>
        <p:spPr>
          <a:xfrm>
            <a:off x="5323115" y="4248175"/>
            <a:ext cx="1458685" cy="784830"/>
          </a:xfrm>
          <a:prstGeom prst="rect">
            <a:avLst/>
          </a:prstGeom>
          <a:noFill/>
        </p:spPr>
        <p:txBody>
          <a:bodyPr wrap="square" rtlCol="0">
            <a:spAutoFit/>
          </a:bodyPr>
          <a:lstStyle/>
          <a:p>
            <a:r>
              <a:rPr lang="en-US" sz="1500" b="1" dirty="0">
                <a:solidFill>
                  <a:srgbClr val="860000"/>
                </a:solidFill>
                <a:latin typeface="Abadi" panose="020B0604020104020204" pitchFamily="34" charset="0"/>
              </a:rPr>
              <a:t>AI Search Techniques like VSM, TF-IDF</a:t>
            </a:r>
            <a:endParaRPr lang="en-IN" sz="1500" b="1" dirty="0">
              <a:solidFill>
                <a:srgbClr val="860000"/>
              </a:solidFill>
              <a:latin typeface="Abadi" panose="020B0604020104020204" pitchFamily="34" charset="0"/>
            </a:endParaRPr>
          </a:p>
        </p:txBody>
      </p:sp>
    </p:spTree>
    <p:extLst>
      <p:ext uri="{BB962C8B-B14F-4D97-AF65-F5344CB8AC3E}">
        <p14:creationId xmlns:p14="http://schemas.microsoft.com/office/powerpoint/2010/main" val="91204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1591-5A07-E7F8-8D6E-108AC95CFF1E}"/>
              </a:ext>
            </a:extLst>
          </p:cNvPr>
          <p:cNvSpPr>
            <a:spLocks noGrp="1"/>
          </p:cNvSpPr>
          <p:nvPr>
            <p:ph type="title"/>
          </p:nvPr>
        </p:nvSpPr>
        <p:spPr/>
        <p:txBody>
          <a:bodyPr/>
          <a:lstStyle/>
          <a:p>
            <a:r>
              <a:rPr lang="en-US" dirty="0"/>
              <a:t>USP</a:t>
            </a:r>
            <a:endParaRPr lang="en-IN" dirty="0"/>
          </a:p>
        </p:txBody>
      </p:sp>
      <p:graphicFrame>
        <p:nvGraphicFramePr>
          <p:cNvPr id="6" name="Content Placeholder 2">
            <a:extLst>
              <a:ext uri="{FF2B5EF4-FFF2-40B4-BE49-F238E27FC236}">
                <a16:creationId xmlns:a16="http://schemas.microsoft.com/office/drawing/2014/main" id="{EFA7344E-A2C5-9D5A-5E9D-D612F905B3AE}"/>
              </a:ext>
            </a:extLst>
          </p:cNvPr>
          <p:cNvGraphicFramePr>
            <a:graphicFrameLocks noGrp="1"/>
          </p:cNvGraphicFramePr>
          <p:nvPr>
            <p:ph idx="1"/>
            <p:extLst>
              <p:ext uri="{D42A27DB-BD31-4B8C-83A1-F6EECF244321}">
                <p14:modId xmlns:p14="http://schemas.microsoft.com/office/powerpoint/2010/main" val="2069436345"/>
              </p:ext>
            </p:extLst>
          </p:nvPr>
        </p:nvGraphicFramePr>
        <p:xfrm>
          <a:off x="838200" y="134665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E7CDD9E-4454-CC11-9201-6907762782AB}"/>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267722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 &amp; Future Scope:</a:t>
            </a:r>
            <a:endParaRPr lang="en-US" dirty="0"/>
          </a:p>
        </p:txBody>
      </p:sp>
      <p:graphicFrame>
        <p:nvGraphicFramePr>
          <p:cNvPr id="18" name="Content Placeholder 2">
            <a:extLst>
              <a:ext uri="{FF2B5EF4-FFF2-40B4-BE49-F238E27FC236}">
                <a16:creationId xmlns:a16="http://schemas.microsoft.com/office/drawing/2014/main" id="{8DACEF7F-53FC-2413-2372-36C42271B2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C761-273A-93E5-B266-5FC6278FABA9}"/>
              </a:ext>
            </a:extLst>
          </p:cNvPr>
          <p:cNvSpPr>
            <a:spLocks noGrp="1"/>
          </p:cNvSpPr>
          <p:nvPr>
            <p:ph type="title"/>
          </p:nvPr>
        </p:nvSpPr>
        <p:spPr/>
        <p:txBody>
          <a:bodyPr/>
          <a:lstStyle/>
          <a:p>
            <a:r>
              <a:rPr lang="en-US" dirty="0"/>
              <a:t>Thank You</a:t>
            </a:r>
            <a:endParaRPr lang="en-IN" dirty="0"/>
          </a:p>
        </p:txBody>
      </p:sp>
      <p:sp>
        <p:nvSpPr>
          <p:cNvPr id="4" name="Slide Number Placeholder 3">
            <a:extLst>
              <a:ext uri="{FF2B5EF4-FFF2-40B4-BE49-F238E27FC236}">
                <a16:creationId xmlns:a16="http://schemas.microsoft.com/office/drawing/2014/main" id="{7927731E-D188-A0B9-0F50-140B47E815C6}"/>
              </a:ext>
            </a:extLst>
          </p:cNvPr>
          <p:cNvSpPr>
            <a:spLocks noGrp="1"/>
          </p:cNvSpPr>
          <p:nvPr>
            <p:ph type="sldNum" sz="quarter" idx="12"/>
          </p:nvPr>
        </p:nvSpPr>
        <p:spPr/>
        <p:txBody>
          <a:bodyPr/>
          <a:lstStyle/>
          <a:p>
            <a:fld id="{BDCDBBEF-AA6C-4BA6-85B2-A17D7F280E38}" type="slidenum">
              <a:rPr lang="en-US" smtClean="0"/>
              <a:pPr/>
              <a:t>15</a:t>
            </a:fld>
            <a:endParaRPr lang="en-US"/>
          </a:p>
        </p:txBody>
      </p:sp>
      <p:graphicFrame>
        <p:nvGraphicFramePr>
          <p:cNvPr id="5" name="Content Placeholder 2">
            <a:extLst>
              <a:ext uri="{FF2B5EF4-FFF2-40B4-BE49-F238E27FC236}">
                <a16:creationId xmlns:a16="http://schemas.microsoft.com/office/drawing/2014/main" id="{AB5FF72E-6C6C-E487-25F2-CDB6D091EE7F}"/>
              </a:ext>
            </a:extLst>
          </p:cNvPr>
          <p:cNvGraphicFramePr>
            <a:graphicFrameLocks/>
          </p:cNvGraphicFramePr>
          <p:nvPr>
            <p:extLst>
              <p:ext uri="{D42A27DB-BD31-4B8C-83A1-F6EECF244321}">
                <p14:modId xmlns:p14="http://schemas.microsoft.com/office/powerpoint/2010/main" val="3132287500"/>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176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dirty="0">
                <a:latin typeface="+mn-lt"/>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cs typeface="Times New Roman"/>
              </a:rPr>
              <a:t>Introduction to Project</a:t>
            </a:r>
          </a:p>
          <a:p>
            <a:r>
              <a:rPr lang="en-US" dirty="0">
                <a:cs typeface="Times New Roman"/>
              </a:rPr>
              <a:t>Dataset Used</a:t>
            </a:r>
          </a:p>
          <a:p>
            <a:r>
              <a:rPr lang="en-US" dirty="0">
                <a:cs typeface="Times New Roman"/>
              </a:rPr>
              <a:t>Objectives</a:t>
            </a:r>
          </a:p>
          <a:p>
            <a:r>
              <a:rPr lang="en-US" dirty="0">
                <a:cs typeface="Times New Roman"/>
              </a:rPr>
              <a:t>Methodology used</a:t>
            </a:r>
          </a:p>
          <a:p>
            <a:r>
              <a:rPr lang="en-US" spc="-10" dirty="0">
                <a:cs typeface="Times New Roman"/>
              </a:rPr>
              <a:t>Results and Outputs</a:t>
            </a:r>
          </a:p>
          <a:p>
            <a:r>
              <a:rPr lang="en-US" spc="-10" dirty="0">
                <a:cs typeface="Times New Roman"/>
              </a:rPr>
              <a:t>Conclusion &amp; Future Scope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Introduction to Project</a:t>
            </a:r>
          </a:p>
        </p:txBody>
      </p:sp>
      <p:sp>
        <p:nvSpPr>
          <p:cNvPr id="5" name="Content Placeholder 4">
            <a:extLst>
              <a:ext uri="{FF2B5EF4-FFF2-40B4-BE49-F238E27FC236}">
                <a16:creationId xmlns:a16="http://schemas.microsoft.com/office/drawing/2014/main" id="{20B5C9C6-D453-760A-E4D8-4CE8677D53A6}"/>
              </a:ext>
            </a:extLst>
          </p:cNvPr>
          <p:cNvSpPr txBox="1">
            <a:spLocks noGrp="1"/>
          </p:cNvSpPr>
          <p:nvPr>
            <p:ph idx="1"/>
          </p:nvPr>
        </p:nvSpPr>
        <p:spPr>
          <a:xfrm>
            <a:off x="1371599" y="2318197"/>
            <a:ext cx="9724031" cy="3683358"/>
          </a:xfrm>
          <a:prstGeom prst="rect">
            <a:avLst/>
          </a:prstGeom>
        </p:spPr>
        <p:txBody>
          <a:bodyPr rtlCol="0" anchor="ctr">
            <a:normAutofit/>
          </a:bodyPr>
          <a:lstStyle/>
          <a:p>
            <a:r>
              <a:rPr lang="en-US" sz="2400" dirty="0"/>
              <a:t>In today’s rat race of getting all desires fulfilled. Human has ignored the most expensive part of their life --- their Health.</a:t>
            </a:r>
          </a:p>
          <a:p>
            <a:r>
              <a:rPr lang="en-US" sz="2400" dirty="0"/>
              <a:t>People has ignored their health to that extent that they don’t ever bother what they are consuming.</a:t>
            </a:r>
          </a:p>
          <a:p>
            <a:r>
              <a:rPr lang="en-US" sz="2400" dirty="0"/>
              <a:t>As a result, most of the population is suffering from fatal diseases like Diabetes in India.</a:t>
            </a:r>
          </a:p>
          <a:p>
            <a:r>
              <a:rPr lang="en-US" sz="2400" dirty="0"/>
              <a:t>The Market is full of packaged food products having hazardous ingredients.</a:t>
            </a:r>
          </a:p>
          <a:p>
            <a:r>
              <a:rPr lang="en-US" sz="2400" dirty="0"/>
              <a:t>To solve this problem, here is the quick and accurate companion, Healthify: AI Model </a:t>
            </a: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BDCDBBEF-AA6C-4BA6-85B2-A17D7F280E38}" type="slidenum">
              <a:rPr lang="en-US" sz="1100" smtClean="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3464378" y="1632631"/>
            <a:ext cx="6887935" cy="4988605"/>
          </a:xfrm>
        </p:spPr>
        <p:txBody>
          <a:bodyPr>
            <a:normAutofit fontScale="85000" lnSpcReduction="20000"/>
          </a:bodyPr>
          <a:lstStyle/>
          <a:p>
            <a:pPr marL="0" indent="0" algn="just">
              <a:buNone/>
            </a:pPr>
            <a:r>
              <a:rPr lang="en-US" sz="2400" dirty="0"/>
              <a:t>For better analysis, the dataset is up to date and gathered in real time manually</a:t>
            </a:r>
          </a:p>
          <a:p>
            <a:pPr marL="0" indent="0" algn="just">
              <a:buNone/>
            </a:pPr>
            <a:r>
              <a:rPr lang="en-US" sz="2400" dirty="0"/>
              <a:t>It includes 12 food categories:</a:t>
            </a:r>
          </a:p>
          <a:p>
            <a:pPr marL="0" indent="0" algn="just">
              <a:buNone/>
            </a:pPr>
            <a:r>
              <a:rPr lang="en-US" sz="2400" dirty="0"/>
              <a:t>Snack Foods</a:t>
            </a:r>
          </a:p>
          <a:p>
            <a:pPr marL="0" indent="0" algn="just">
              <a:buNone/>
            </a:pPr>
            <a:r>
              <a:rPr lang="en-US" sz="2400" dirty="0"/>
              <a:t>Ready-to-Eat Meals</a:t>
            </a:r>
          </a:p>
          <a:p>
            <a:pPr marL="0" indent="0" algn="just">
              <a:buNone/>
            </a:pPr>
            <a:r>
              <a:rPr lang="en-US" sz="2400" dirty="0"/>
              <a:t>Frozen Foods</a:t>
            </a:r>
          </a:p>
          <a:p>
            <a:pPr marL="0" indent="0" algn="just">
              <a:buNone/>
            </a:pPr>
            <a:r>
              <a:rPr lang="en-US" sz="2400" dirty="0"/>
              <a:t>Dairy Products</a:t>
            </a:r>
          </a:p>
          <a:p>
            <a:pPr marL="0" indent="0" algn="just">
              <a:buNone/>
            </a:pPr>
            <a:r>
              <a:rPr lang="en-US" sz="2400" dirty="0"/>
              <a:t>Confectionery and Desserts</a:t>
            </a:r>
          </a:p>
          <a:p>
            <a:pPr marL="0" indent="0" algn="just">
              <a:buNone/>
            </a:pPr>
            <a:r>
              <a:rPr lang="en-US" sz="2400" dirty="0"/>
              <a:t>Beverages</a:t>
            </a:r>
          </a:p>
          <a:p>
            <a:pPr marL="0" indent="0" algn="just">
              <a:buNone/>
            </a:pPr>
            <a:r>
              <a:rPr lang="en-US" sz="2400" dirty="0"/>
              <a:t>Staples and Cooking Essentials</a:t>
            </a:r>
          </a:p>
          <a:p>
            <a:pPr marL="0" indent="0" algn="just">
              <a:buNone/>
            </a:pPr>
            <a:r>
              <a:rPr lang="en-US" sz="2400" dirty="0"/>
              <a:t>Breakfast Cereals</a:t>
            </a:r>
          </a:p>
          <a:p>
            <a:pPr marL="0" indent="0" algn="just">
              <a:buNone/>
            </a:pPr>
            <a:r>
              <a:rPr lang="en-US" sz="2400" dirty="0"/>
              <a:t>Health and Wellness Foods</a:t>
            </a:r>
          </a:p>
          <a:p>
            <a:pPr marL="0" indent="0" algn="just">
              <a:buNone/>
            </a:pPr>
            <a:r>
              <a:rPr lang="en-US" sz="2400" dirty="0"/>
              <a:t>Bakery and Breads</a:t>
            </a:r>
          </a:p>
          <a:p>
            <a:pPr marL="0" indent="0" algn="just">
              <a:buNone/>
            </a:pPr>
            <a:r>
              <a:rPr lang="en-US" sz="2400" dirty="0"/>
              <a:t>Condiments and Sauces</a:t>
            </a:r>
          </a:p>
          <a:p>
            <a:pPr marL="0" indent="0" algn="just">
              <a:buNone/>
            </a:pPr>
            <a:r>
              <a:rPr lang="en-US" sz="2400" dirty="0"/>
              <a:t>Baby Foods</a:t>
            </a:r>
          </a:p>
          <a:p>
            <a:pPr marL="0" indent="0" algn="just">
              <a:buNone/>
            </a:pPr>
            <a:endParaRPr lang="en-US" sz="2400" u="sng" dirty="0">
              <a:solidFill>
                <a:srgbClr val="0070C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mc:AlternateContent xmlns:mc="http://schemas.openxmlformats.org/markup-compatibility/2006">
        <mc:Choice xmlns:am3d="http://schemas.microsoft.com/office/drawing/2017/model3d" Requires="am3d">
          <p:graphicFrame>
            <p:nvGraphicFramePr>
              <p:cNvPr id="12" name="3D Model 11" descr="Half Pint of Milk">
                <a:extLst>
                  <a:ext uri="{FF2B5EF4-FFF2-40B4-BE49-F238E27FC236}">
                    <a16:creationId xmlns:a16="http://schemas.microsoft.com/office/drawing/2014/main" id="{EC819639-DA05-73CF-6E02-40EABE988C89}"/>
                  </a:ext>
                </a:extLst>
              </p:cNvPr>
              <p:cNvGraphicFramePr>
                <a:graphicFrameLocks noChangeAspect="1"/>
              </p:cNvGraphicFramePr>
              <p:nvPr>
                <p:extLst>
                  <p:ext uri="{D42A27DB-BD31-4B8C-83A1-F6EECF244321}">
                    <p14:modId xmlns:p14="http://schemas.microsoft.com/office/powerpoint/2010/main" val="2793169270"/>
                  </p:ext>
                </p:extLst>
              </p:nvPr>
            </p:nvGraphicFramePr>
            <p:xfrm>
              <a:off x="495300" y="1913899"/>
              <a:ext cx="2163471" cy="3436430"/>
            </p:xfrm>
            <a:graphic>
              <a:graphicData uri="http://schemas.microsoft.com/office/drawing/2017/model3d">
                <am3d:model3d r:embed="rId2">
                  <am3d:spPr>
                    <a:xfrm>
                      <a:off x="0" y="0"/>
                      <a:ext cx="2163471" cy="3436430"/>
                    </a:xfrm>
                    <a:prstGeom prst="rect">
                      <a:avLst/>
                    </a:prstGeom>
                  </am3d:spPr>
                  <am3d:camera>
                    <am3d:pos x="0" y="0" z="58520118"/>
                    <am3d:up dx="0" dy="36000000" dz="0"/>
                    <am3d:lookAt x="0" y="0" z="0"/>
                    <am3d:perspective fov="2700000"/>
                  </am3d:camera>
                  <am3d:trans>
                    <am3d:meterPerModelUnit n="7036671" d="1000000"/>
                    <am3d:preTrans dx="26525" dy="-18297568" dz="33136"/>
                    <am3d:scale>
                      <am3d:sx n="1000000" d="1000000"/>
                      <am3d:sy n="1000000" d="1000000"/>
                      <am3d:sz n="1000000" d="1000000"/>
                    </am3d:scale>
                    <am3d:rot ax="-257029" ay="1653053" az="-119053"/>
                    <am3d:postTrans dx="0" dy="0" dz="0"/>
                  </am3d:trans>
                  <am3d:raster rName="Office3DRenderer" rVer="16.0.8326">
                    <am3d:blip r:embed="rId3"/>
                  </am3d:raster>
                  <am3d:objViewport viewportSz="37795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Half Pint of Milk">
                <a:extLst>
                  <a:ext uri="{FF2B5EF4-FFF2-40B4-BE49-F238E27FC236}">
                    <a16:creationId xmlns:a16="http://schemas.microsoft.com/office/drawing/2014/main" id="{EC819639-DA05-73CF-6E02-40EABE988C89}"/>
                  </a:ext>
                </a:extLst>
              </p:cNvPr>
              <p:cNvPicPr>
                <a:picLocks noGrp="1" noRot="1" noChangeAspect="1" noMove="1" noResize="1" noEditPoints="1" noAdjustHandles="1" noChangeArrowheads="1" noChangeShapeType="1" noCrop="1"/>
              </p:cNvPicPr>
              <p:nvPr/>
            </p:nvPicPr>
            <p:blipFill>
              <a:blip r:embed="rId3"/>
              <a:stretch>
                <a:fillRect/>
              </a:stretch>
            </p:blipFill>
            <p:spPr>
              <a:xfrm>
                <a:off x="495300" y="1913899"/>
                <a:ext cx="2163471" cy="3436430"/>
              </a:xfrm>
              <a:prstGeom prst="rect">
                <a:avLst/>
              </a:prstGeom>
            </p:spPr>
          </p:pic>
        </mc:Fallback>
      </mc:AlternateContent>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6988F4-9F45-5D44-CCBC-4A0184D81C6E}"/>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10" name="Picture 9">
            <a:extLst>
              <a:ext uri="{FF2B5EF4-FFF2-40B4-BE49-F238E27FC236}">
                <a16:creationId xmlns:a16="http://schemas.microsoft.com/office/drawing/2014/main" id="{68B13A0D-510D-B44A-D651-831449FF8629}"/>
              </a:ext>
            </a:extLst>
          </p:cNvPr>
          <p:cNvPicPr>
            <a:picLocks noChangeAspect="1"/>
          </p:cNvPicPr>
          <p:nvPr/>
        </p:nvPicPr>
        <p:blipFill rotWithShape="1">
          <a:blip r:embed="rId2">
            <a:extLst>
              <a:ext uri="{28A0092B-C50C-407E-A947-70E740481C1C}">
                <a14:useLocalDpi xmlns:a14="http://schemas.microsoft.com/office/drawing/2010/main" val="0"/>
              </a:ext>
            </a:extLst>
          </a:blip>
          <a:srcRect t="1190"/>
          <a:stretch/>
        </p:blipFill>
        <p:spPr>
          <a:xfrm>
            <a:off x="0" y="5443"/>
            <a:ext cx="11778343" cy="6858000"/>
          </a:xfrm>
          <a:prstGeom prst="rect">
            <a:avLst/>
          </a:prstGeom>
        </p:spPr>
      </p:pic>
    </p:spTree>
    <p:extLst>
      <p:ext uri="{BB962C8B-B14F-4D97-AF65-F5344CB8AC3E}">
        <p14:creationId xmlns:p14="http://schemas.microsoft.com/office/powerpoint/2010/main" val="407159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F09718-2269-A3A6-1ABE-11AE2CD2ACD2}"/>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5DDAD429-0F0D-FFF4-50CC-C809EE967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11000" cy="6858000"/>
          </a:xfrm>
          <a:prstGeom prst="rect">
            <a:avLst/>
          </a:prstGeom>
        </p:spPr>
      </p:pic>
    </p:spTree>
    <p:extLst>
      <p:ext uri="{BB962C8B-B14F-4D97-AF65-F5344CB8AC3E}">
        <p14:creationId xmlns:p14="http://schemas.microsoft.com/office/powerpoint/2010/main" val="385655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F14DB-3896-6629-F8AA-21E10BB6234B}"/>
              </a:ext>
            </a:extLst>
          </p:cNvPr>
          <p:cNvSpPr>
            <a:spLocks noGrp="1"/>
          </p:cNvSpPr>
          <p:nvPr>
            <p:ph idx="1"/>
          </p:nvPr>
        </p:nvSpPr>
        <p:spPr>
          <a:xfrm>
            <a:off x="838200" y="566511"/>
            <a:ext cx="10515600" cy="6454775"/>
          </a:xfrm>
        </p:spPr>
        <p:txBody>
          <a:bodyPr>
            <a:normAutofit/>
          </a:bodyPr>
          <a:lstStyle/>
          <a:p>
            <a:pPr marL="0" indent="0">
              <a:buNone/>
            </a:pPr>
            <a:r>
              <a:rPr lang="en-US" sz="2400" dirty="0"/>
              <a:t>There are  datasets used </a:t>
            </a:r>
          </a:p>
          <a:p>
            <a:pPr marL="457200" indent="-457200">
              <a:buAutoNum type="arabicPeriod"/>
            </a:pPr>
            <a:r>
              <a:rPr lang="en-US" sz="2400" dirty="0"/>
              <a:t>Table1.csv [for healthy Ingredients]</a:t>
            </a:r>
          </a:p>
          <a:p>
            <a:pPr marL="457200" indent="-457200">
              <a:buAutoNum type="arabicPeriod"/>
            </a:pPr>
            <a:r>
              <a:rPr lang="en-US" sz="2400" dirty="0"/>
              <a:t>Table2.csv[for unhealthy Ingredients]</a:t>
            </a:r>
          </a:p>
          <a:p>
            <a:pPr marL="457200" indent="-457200">
              <a:buAutoNum type="arabicPeriod"/>
            </a:pPr>
            <a:r>
              <a:rPr lang="en-US" sz="2400" dirty="0"/>
              <a:t>Food Substances[Additives in food products]  by </a:t>
            </a:r>
            <a:r>
              <a:rPr lang="en-US" sz="2400" u="sng" dirty="0">
                <a:solidFill>
                  <a:srgbClr val="0070C0"/>
                </a:solidFill>
              </a:rPr>
              <a:t>https://fdc.nal.usda.gov/</a:t>
            </a:r>
          </a:p>
          <a:p>
            <a:pPr marL="0" indent="0">
              <a:buNone/>
            </a:pPr>
            <a:r>
              <a:rPr lang="en-US" sz="2400" dirty="0"/>
              <a:t>A large database of Image of back side of food products is collected from groceries stores like Reliance Fresh, </a:t>
            </a:r>
            <a:r>
              <a:rPr lang="en-US" sz="2400" dirty="0" err="1"/>
              <a:t>Jiomart</a:t>
            </a:r>
            <a:r>
              <a:rPr lang="en-US" sz="2400" dirty="0"/>
              <a:t>, Big Bazaar, </a:t>
            </a:r>
            <a:r>
              <a:rPr lang="en-US" sz="2400" dirty="0" err="1"/>
              <a:t>Dmarts</a:t>
            </a:r>
            <a:r>
              <a:rPr lang="en-US" sz="2400" dirty="0"/>
              <a:t> etc. to train the model to extract ingredient list efficiently.</a:t>
            </a:r>
          </a:p>
          <a:p>
            <a:pPr marL="0" indent="0">
              <a:buNone/>
            </a:pPr>
            <a:endParaRPr lang="en-IN" sz="2400" dirty="0"/>
          </a:p>
        </p:txBody>
      </p:sp>
      <p:sp>
        <p:nvSpPr>
          <p:cNvPr id="4" name="Slide Number Placeholder 3">
            <a:extLst>
              <a:ext uri="{FF2B5EF4-FFF2-40B4-BE49-F238E27FC236}">
                <a16:creationId xmlns:a16="http://schemas.microsoft.com/office/drawing/2014/main" id="{7AC42FBD-561B-2FDA-9698-99D7C07B0F8F}"/>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descr="A close up of a label&#10;&#10;Description automatically generated">
            <a:extLst>
              <a:ext uri="{FF2B5EF4-FFF2-40B4-BE49-F238E27FC236}">
                <a16:creationId xmlns:a16="http://schemas.microsoft.com/office/drawing/2014/main" id="{1CDFE079-9AE8-F4F1-A119-76E53C2ADB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776" y="3499758"/>
            <a:ext cx="2878625" cy="2917371"/>
          </a:xfrm>
          <a:prstGeom prst="rect">
            <a:avLst/>
          </a:prstGeom>
        </p:spPr>
      </p:pic>
      <p:pic>
        <p:nvPicPr>
          <p:cNvPr id="8" name="Picture 7" descr="Close-up of a label&#10;&#10;Description automatically generated">
            <a:extLst>
              <a:ext uri="{FF2B5EF4-FFF2-40B4-BE49-F238E27FC236}">
                <a16:creationId xmlns:a16="http://schemas.microsoft.com/office/drawing/2014/main" id="{F60A9C36-7331-44F3-CBDA-E337FBFB9B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4130" y="3891643"/>
            <a:ext cx="2105262" cy="2133599"/>
          </a:xfrm>
          <a:prstGeom prst="rect">
            <a:avLst/>
          </a:prstGeom>
        </p:spPr>
      </p:pic>
      <p:pic>
        <p:nvPicPr>
          <p:cNvPr id="10" name="Picture 9">
            <a:extLst>
              <a:ext uri="{FF2B5EF4-FFF2-40B4-BE49-F238E27FC236}">
                <a16:creationId xmlns:a16="http://schemas.microsoft.com/office/drawing/2014/main" id="{5563EE45-EEA5-E65A-79F5-79C4CF3BBB55}"/>
              </a:ext>
            </a:extLst>
          </p:cNvPr>
          <p:cNvPicPr>
            <a:picLocks noChangeAspect="1"/>
          </p:cNvPicPr>
          <p:nvPr/>
        </p:nvPicPr>
        <p:blipFill>
          <a:blip r:embed="rId4"/>
          <a:stretch>
            <a:fillRect/>
          </a:stretch>
        </p:blipFill>
        <p:spPr>
          <a:xfrm>
            <a:off x="8176700" y="3554411"/>
            <a:ext cx="3312524" cy="2677659"/>
          </a:xfrm>
          <a:prstGeom prst="rect">
            <a:avLst/>
          </a:prstGeom>
        </p:spPr>
      </p:pic>
      <p:sp>
        <p:nvSpPr>
          <p:cNvPr id="5" name="Arrow: Right 4">
            <a:extLst>
              <a:ext uri="{FF2B5EF4-FFF2-40B4-BE49-F238E27FC236}">
                <a16:creationId xmlns:a16="http://schemas.microsoft.com/office/drawing/2014/main" id="{CA161D86-ED17-C89B-6217-CC838FE45849}"/>
              </a:ext>
            </a:extLst>
          </p:cNvPr>
          <p:cNvSpPr/>
          <p:nvPr/>
        </p:nvSpPr>
        <p:spPr>
          <a:xfrm>
            <a:off x="3668486" y="4572000"/>
            <a:ext cx="1100220" cy="244928"/>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7746C2E2-F094-CADF-4376-3195A4D4F67F}"/>
              </a:ext>
            </a:extLst>
          </p:cNvPr>
          <p:cNvSpPr/>
          <p:nvPr/>
        </p:nvSpPr>
        <p:spPr>
          <a:xfrm>
            <a:off x="7042936" y="4612822"/>
            <a:ext cx="1100220" cy="2449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8AD25EA3-73B8-A444-DC79-B9E614DFB1D6}"/>
              </a:ext>
            </a:extLst>
          </p:cNvPr>
          <p:cNvSpPr txBox="1"/>
          <p:nvPr/>
        </p:nvSpPr>
        <p:spPr>
          <a:xfrm>
            <a:off x="626576" y="6483225"/>
            <a:ext cx="2840524" cy="369332"/>
          </a:xfrm>
          <a:prstGeom prst="rect">
            <a:avLst/>
          </a:prstGeom>
          <a:noFill/>
        </p:spPr>
        <p:txBody>
          <a:bodyPr wrap="square" rtlCol="0">
            <a:spAutoFit/>
          </a:bodyPr>
          <a:lstStyle/>
          <a:p>
            <a:r>
              <a:rPr lang="en-US" dirty="0"/>
              <a:t>Real Image</a:t>
            </a:r>
            <a:endParaRPr lang="en-IN" dirty="0"/>
          </a:p>
        </p:txBody>
      </p:sp>
      <p:sp>
        <p:nvSpPr>
          <p:cNvPr id="11" name="TextBox 10">
            <a:extLst>
              <a:ext uri="{FF2B5EF4-FFF2-40B4-BE49-F238E27FC236}">
                <a16:creationId xmlns:a16="http://schemas.microsoft.com/office/drawing/2014/main" id="{96B1515F-3A7E-5DF5-CC2C-B484724B5902}"/>
              </a:ext>
            </a:extLst>
          </p:cNvPr>
          <p:cNvSpPr txBox="1"/>
          <p:nvPr/>
        </p:nvSpPr>
        <p:spPr>
          <a:xfrm>
            <a:off x="4646127" y="6368534"/>
            <a:ext cx="2840524" cy="369332"/>
          </a:xfrm>
          <a:prstGeom prst="rect">
            <a:avLst/>
          </a:prstGeom>
          <a:noFill/>
        </p:spPr>
        <p:txBody>
          <a:bodyPr wrap="square" rtlCol="0">
            <a:spAutoFit/>
          </a:bodyPr>
          <a:lstStyle/>
          <a:p>
            <a:r>
              <a:rPr lang="en-US" dirty="0"/>
              <a:t>Grey Scale Conversion</a:t>
            </a:r>
            <a:endParaRPr lang="en-IN" dirty="0"/>
          </a:p>
        </p:txBody>
      </p:sp>
      <p:sp>
        <p:nvSpPr>
          <p:cNvPr id="12" name="TextBox 11">
            <a:extLst>
              <a:ext uri="{FF2B5EF4-FFF2-40B4-BE49-F238E27FC236}">
                <a16:creationId xmlns:a16="http://schemas.microsoft.com/office/drawing/2014/main" id="{9C673EC0-1331-1070-95F7-EAABF640D28A}"/>
              </a:ext>
            </a:extLst>
          </p:cNvPr>
          <p:cNvSpPr txBox="1"/>
          <p:nvPr/>
        </p:nvSpPr>
        <p:spPr>
          <a:xfrm>
            <a:off x="8412700" y="6368534"/>
            <a:ext cx="2840524" cy="369332"/>
          </a:xfrm>
          <a:prstGeom prst="rect">
            <a:avLst/>
          </a:prstGeom>
          <a:noFill/>
        </p:spPr>
        <p:txBody>
          <a:bodyPr wrap="square" rtlCol="0">
            <a:spAutoFit/>
          </a:bodyPr>
          <a:lstStyle/>
          <a:p>
            <a:r>
              <a:rPr lang="en-US" dirty="0"/>
              <a:t>Extraction of txt data</a:t>
            </a:r>
            <a:endParaRPr lang="en-IN" dirty="0"/>
          </a:p>
        </p:txBody>
      </p:sp>
    </p:spTree>
    <p:extLst>
      <p:ext uri="{BB962C8B-B14F-4D97-AF65-F5344CB8AC3E}">
        <p14:creationId xmlns:p14="http://schemas.microsoft.com/office/powerpoint/2010/main" val="67562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4BAACB-666C-B895-A32B-0E7559045AEE}"/>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EABCC79C-5189-D255-E39D-0D034488507E}"/>
              </a:ext>
            </a:extLst>
          </p:cNvPr>
          <p:cNvPicPr>
            <a:picLocks noChangeAspect="1"/>
          </p:cNvPicPr>
          <p:nvPr/>
        </p:nvPicPr>
        <p:blipFill>
          <a:blip r:embed="rId2"/>
          <a:stretch>
            <a:fillRect/>
          </a:stretch>
        </p:blipFill>
        <p:spPr>
          <a:xfrm>
            <a:off x="0" y="5443"/>
            <a:ext cx="12192000" cy="6858000"/>
          </a:xfrm>
          <a:prstGeom prst="rect">
            <a:avLst/>
          </a:prstGeom>
        </p:spPr>
      </p:pic>
    </p:spTree>
    <p:extLst>
      <p:ext uri="{BB962C8B-B14F-4D97-AF65-F5344CB8AC3E}">
        <p14:creationId xmlns:p14="http://schemas.microsoft.com/office/powerpoint/2010/main" val="340059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10368"/>
            <a:ext cx="10515600" cy="1325563"/>
          </a:xfrm>
        </p:spPr>
        <p:txBody>
          <a:bodyPr/>
          <a:lstStyle/>
          <a:p>
            <a:r>
              <a:rPr lang="en-US" dirty="0"/>
              <a:t>Objectives</a:t>
            </a:r>
          </a:p>
        </p:txBody>
      </p:sp>
      <p:sp>
        <p:nvSpPr>
          <p:cNvPr id="3" name="Content Placeholder 2"/>
          <p:cNvSpPr>
            <a:spLocks noGrp="1"/>
          </p:cNvSpPr>
          <p:nvPr>
            <p:ph idx="1"/>
          </p:nvPr>
        </p:nvSpPr>
        <p:spPr>
          <a:xfrm>
            <a:off x="2841170" y="1735931"/>
            <a:ext cx="8512629" cy="4351338"/>
          </a:xfrm>
        </p:spPr>
        <p:txBody>
          <a:bodyPr>
            <a:normAutofit fontScale="92500"/>
          </a:bodyPr>
          <a:lstStyle/>
          <a:p>
            <a:pPr marL="655955" marR="568325" indent="-285750" algn="just">
              <a:lnSpc>
                <a:spcPct val="151000"/>
              </a:lnSpc>
              <a:spcAft>
                <a:spcPts val="119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To bring a Transition in Human Life through Awareness of their Consumption.</a:t>
            </a:r>
          </a:p>
          <a:p>
            <a:pPr marL="655955" marR="568325" indent="-285750" algn="just">
              <a:lnSpc>
                <a:spcPct val="151000"/>
              </a:lnSpc>
              <a:spcAft>
                <a:spcPts val="1190"/>
              </a:spcAft>
              <a:buFont typeface="Wingdings" panose="05000000000000000000" pitchFamily="2" charset="2"/>
              <a:buChar char="q"/>
            </a:pPr>
            <a:r>
              <a:rPr lang="en-IN" sz="1800" dirty="0">
                <a:solidFill>
                  <a:srgbClr val="000000"/>
                </a:solidFill>
                <a:latin typeface="Times New Roman" panose="02020603050405020304" pitchFamily="18" charset="0"/>
                <a:ea typeface="Times New Roman" panose="02020603050405020304" pitchFamily="18" charset="0"/>
              </a:rPr>
              <a:t>To</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latin typeface="Times New Roman" panose="02020603050405020304" pitchFamily="18" charset="0"/>
                <a:ea typeface="Times New Roman" panose="02020603050405020304" pitchFamily="18" charset="0"/>
              </a:rPr>
              <a:t>make an effective use of AI Search Algorithms like VSM, TF-IDF and Thresholding.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55955" marR="568325" indent="-285750" algn="just">
              <a:lnSpc>
                <a:spcPct val="151000"/>
              </a:lnSpc>
              <a:spcAft>
                <a:spcPts val="1190"/>
              </a:spcAft>
              <a:buFont typeface="Wingdings" panose="05000000000000000000" pitchFamily="2" charset="2"/>
              <a:buChar char="q"/>
            </a:pPr>
            <a:r>
              <a:rPr lang="en-IN" sz="1800" dirty="0">
                <a:solidFill>
                  <a:srgbClr val="000000"/>
                </a:solidFill>
                <a:latin typeface="Times New Roman" panose="02020603050405020304" pitchFamily="18" charset="0"/>
                <a:ea typeface="Times New Roman" panose="02020603050405020304" pitchFamily="18" charset="0"/>
              </a:rPr>
              <a:t>To generate a accurate and concise Healthiness Report.</a:t>
            </a:r>
          </a:p>
          <a:p>
            <a:pPr marL="655955" marR="568325" indent="-285750" algn="just">
              <a:lnSpc>
                <a:spcPct val="151000"/>
              </a:lnSpc>
              <a:spcAft>
                <a:spcPts val="119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To create a tempting User Interface so that all sections of people from kids to elderly can use it.</a:t>
            </a:r>
          </a:p>
          <a:p>
            <a:pPr marL="655955" marR="568325" indent="-285750" algn="just">
              <a:lnSpc>
                <a:spcPct val="151000"/>
              </a:lnSpc>
              <a:spcAft>
                <a:spcPts val="119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To </a:t>
            </a:r>
            <a:r>
              <a:rPr lang="en-IN" sz="1800" dirty="0">
                <a:solidFill>
                  <a:srgbClr val="000000"/>
                </a:solidFill>
                <a:latin typeface="Times New Roman" panose="02020603050405020304" pitchFamily="18" charset="0"/>
                <a:ea typeface="Times New Roman" panose="02020603050405020304" pitchFamily="18" charset="0"/>
              </a:rPr>
              <a:t>continuously develop and add more features to the model and bring updates.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49605" marR="568325" indent="-285750" algn="just">
              <a:lnSpc>
                <a:spcPct val="151000"/>
              </a:lnSpc>
              <a:spcAft>
                <a:spcPts val="1190"/>
              </a:spcAft>
              <a:buFont typeface="Wingdings" panose="05000000000000000000" pitchFamily="2" charset="2"/>
              <a:buChar char="q"/>
            </a:pP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q"/>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mc:AlternateContent xmlns:mc="http://schemas.openxmlformats.org/markup-compatibility/2006">
        <mc:Choice xmlns:am3d="http://schemas.microsoft.com/office/drawing/2017/model3d" Requires="am3d">
          <p:graphicFrame>
            <p:nvGraphicFramePr>
              <p:cNvPr id="13" name="3D Model 12" descr="Male Bowling">
                <a:extLst>
                  <a:ext uri="{FF2B5EF4-FFF2-40B4-BE49-F238E27FC236}">
                    <a16:creationId xmlns:a16="http://schemas.microsoft.com/office/drawing/2014/main" id="{A59CC542-7712-D2C0-1A46-F8E2EDA25522}"/>
                  </a:ext>
                </a:extLst>
              </p:cNvPr>
              <p:cNvGraphicFramePr>
                <a:graphicFrameLocks noChangeAspect="1"/>
              </p:cNvGraphicFramePr>
              <p:nvPr>
                <p:extLst>
                  <p:ext uri="{D42A27DB-BD31-4B8C-83A1-F6EECF244321}">
                    <p14:modId xmlns:p14="http://schemas.microsoft.com/office/powerpoint/2010/main" val="2026031493"/>
                  </p:ext>
                </p:extLst>
              </p:nvPr>
            </p:nvGraphicFramePr>
            <p:xfrm>
              <a:off x="161609" y="1919496"/>
              <a:ext cx="3189049" cy="3568734"/>
            </p:xfrm>
            <a:graphic>
              <a:graphicData uri="http://schemas.microsoft.com/office/drawing/2017/model3d">
                <am3d:model3d r:embed="rId2">
                  <am3d:spPr>
                    <a:xfrm>
                      <a:off x="0" y="0"/>
                      <a:ext cx="3189049" cy="3568734"/>
                    </a:xfrm>
                    <a:prstGeom prst="rect">
                      <a:avLst/>
                    </a:prstGeom>
                  </am3d:spPr>
                  <am3d:camera>
                    <am3d:pos x="0" y="0" z="65912960"/>
                    <am3d:up dx="0" dy="36000000" dz="0"/>
                    <am3d:lookAt x="0" y="0" z="0"/>
                    <am3d:perspective fov="2700000"/>
                  </am3d:camera>
                  <am3d:trans>
                    <am3d:meterPerModelUnit n="664337" d="1000000"/>
                    <am3d:preTrans dx="0" dy="-17999994" dz="600081"/>
                    <am3d:scale>
                      <am3d:sx n="1000000" d="1000000"/>
                      <am3d:sy n="1000000" d="1000000"/>
                      <am3d:sz n="1000000" d="1000000"/>
                    </am3d:scale>
                    <am3d:rot ax="187306" ay="1608530" az="84541"/>
                    <am3d:postTrans dx="0" dy="0" dz="0"/>
                  </am3d:trans>
                  <am3d:raster rName="Office3DRenderer" rVer="16.0.8326">
                    <am3d:blip r:embed="rId3"/>
                  </am3d:raster>
                  <am3d:objViewport viewportSz="49406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Male Bowling">
                <a:extLst>
                  <a:ext uri="{FF2B5EF4-FFF2-40B4-BE49-F238E27FC236}">
                    <a16:creationId xmlns:a16="http://schemas.microsoft.com/office/drawing/2014/main" id="{A59CC542-7712-D2C0-1A46-F8E2EDA25522}"/>
                  </a:ext>
                </a:extLst>
              </p:cNvPr>
              <p:cNvPicPr>
                <a:picLocks noGrp="1" noRot="1" noChangeAspect="1" noMove="1" noResize="1" noEditPoints="1" noAdjustHandles="1" noChangeArrowheads="1" noChangeShapeType="1" noCrop="1"/>
              </p:cNvPicPr>
              <p:nvPr/>
            </p:nvPicPr>
            <p:blipFill>
              <a:blip r:embed="rId3"/>
              <a:stretch>
                <a:fillRect/>
              </a:stretch>
            </p:blipFill>
            <p:spPr>
              <a:xfrm>
                <a:off x="161609" y="1919496"/>
                <a:ext cx="3189049" cy="3568734"/>
              </a:xfrm>
              <a:prstGeom prst="rect">
                <a:avLst/>
              </a:prstGeom>
            </p:spPr>
          </p:pic>
        </mc:Fallback>
      </mc:AlternateContent>
    </p:spTree>
    <p:extLst>
      <p:ext uri="{BB962C8B-B14F-4D97-AF65-F5344CB8AC3E}">
        <p14:creationId xmlns:p14="http://schemas.microsoft.com/office/powerpoint/2010/main" val="4749653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9071</TotalTime>
  <Words>750</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Casper</vt:lpstr>
      <vt:lpstr>Abadi</vt:lpstr>
      <vt:lpstr>Arial</vt:lpstr>
      <vt:lpstr>Calibri</vt:lpstr>
      <vt:lpstr>Calibri Light</vt:lpstr>
      <vt:lpstr>Times New Roman</vt:lpstr>
      <vt:lpstr>Wingdings</vt:lpstr>
      <vt:lpstr>1_Office Theme</vt:lpstr>
      <vt:lpstr>2_Office Theme</vt:lpstr>
      <vt:lpstr>Contents Slide Master</vt:lpstr>
      <vt:lpstr>PowerPoint Presentation</vt:lpstr>
      <vt:lpstr>Outline</vt:lpstr>
      <vt:lpstr>Introduction to Project</vt:lpstr>
      <vt:lpstr>Dataset</vt:lpstr>
      <vt:lpstr>PowerPoint Presentation</vt:lpstr>
      <vt:lpstr>PowerPoint Presentation</vt:lpstr>
      <vt:lpstr>PowerPoint Presentation</vt:lpstr>
      <vt:lpstr>PowerPoint Presentation</vt:lpstr>
      <vt:lpstr>Objectives</vt:lpstr>
      <vt:lpstr>Graph</vt:lpstr>
      <vt:lpstr>Methodology used</vt:lpstr>
      <vt:lpstr>Model Architecture</vt:lpstr>
      <vt:lpstr>USP</vt:lpstr>
      <vt:lpstr>Conclusion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Sumit ...</cp:lastModifiedBy>
  <cp:revision>534</cp:revision>
  <dcterms:created xsi:type="dcterms:W3CDTF">2019-01-09T10:33:58Z</dcterms:created>
  <dcterms:modified xsi:type="dcterms:W3CDTF">2024-04-30T10:27:36Z</dcterms:modified>
</cp:coreProperties>
</file>