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6858000" cx="12192000"/>
  <p:notesSz cx="6858000" cy="9144000"/>
  <p:embeddedFontLst>
    <p:embeddedFont>
      <p:font typeface="Sofia"/>
      <p:regular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4" roundtripDataSignature="AMtx7mhaqWFTAnzhNpN4cy3dkCkj4bfb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Sofia-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34" Type="http://customschemas.google.com/relationships/presentationmetadata" Target="meta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9" name="Google Shape;16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4" name="Google Shape;22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0" name="Google Shape;24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8" name="Google Shape;24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4" name="Google Shape;26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2" name="Google Shape;27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0" name="Google Shape;28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8" name="Google Shape;288;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6" name="Google Shape;296;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4" name="Google Shape;304;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2" name="Google Shape;312;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30"/>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0"/>
          <p:cNvSpPr/>
          <p:nvPr/>
        </p:nvSpPr>
        <p:spPr>
          <a:xfrm>
            <a:off x="1" y="6334316"/>
            <a:ext cx="12192000" cy="6648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0"/>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30"/>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9" name="Google Shape;19;p3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22" name="Google Shape;22;p30"/>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3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9"/>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3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3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40"/>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0"/>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0"/>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40"/>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4" name="Google Shape;94;p4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4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4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6" name="Google Shape;26;p3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3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32"/>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2"/>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4" name="Google Shape;34;p3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37" name="Google Shape;37;p32"/>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3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3"/>
          <p:cNvSpPr txBox="1"/>
          <p:nvPr>
            <p:ph idx="1" type="body"/>
          </p:nvPr>
        </p:nvSpPr>
        <p:spPr>
          <a:xfrm>
            <a:off x="1097280" y="1845734"/>
            <a:ext cx="4937760" cy="4023359"/>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1" name="Google Shape;41;p33"/>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2" name="Google Shape;42;p3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3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4"/>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8" name="Google Shape;48;p34"/>
          <p:cNvSpPr txBox="1"/>
          <p:nvPr>
            <p:ph idx="2" type="body"/>
          </p:nvPr>
        </p:nvSpPr>
        <p:spPr>
          <a:xfrm>
            <a:off x="1097280" y="2582335"/>
            <a:ext cx="493776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9" name="Google Shape;49;p34"/>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0" name="Google Shape;50;p34"/>
          <p:cNvSpPr txBox="1"/>
          <p:nvPr>
            <p:ph idx="4" type="body"/>
          </p:nvPr>
        </p:nvSpPr>
        <p:spPr>
          <a:xfrm>
            <a:off x="6217920" y="2582334"/>
            <a:ext cx="493776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3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3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36"/>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36"/>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3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37"/>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37"/>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37"/>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7"/>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0" name="Google Shape;70;p37"/>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1" name="Google Shape;71;p37"/>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7"/>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4" name="Shape 74"/>
        <p:cNvGrpSpPr/>
        <p:nvPr/>
      </p:nvGrpSpPr>
      <p:grpSpPr>
        <a:xfrm>
          <a:off x="0" y="0"/>
          <a:ext cx="0" cy="0"/>
          <a:chOff x="0" y="0"/>
          <a:chExt cx="0" cy="0"/>
        </a:xfrm>
      </p:grpSpPr>
      <p:sp>
        <p:nvSpPr>
          <p:cNvPr id="75" name="Google Shape;75;p38"/>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8"/>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38"/>
          <p:cNvSpPr txBox="1"/>
          <p:nvPr>
            <p:ph type="title"/>
          </p:nvPr>
        </p:nvSpPr>
        <p:spPr>
          <a:xfrm>
            <a:off x="1097280" y="5074920"/>
            <a:ext cx="10113645"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8"/>
          <p:cNvSpPr/>
          <p:nvPr>
            <p:ph idx="2" type="pic"/>
          </p:nvPr>
        </p:nvSpPr>
        <p:spPr>
          <a:xfrm>
            <a:off x="15" y="0"/>
            <a:ext cx="12191985" cy="4915076"/>
          </a:xfrm>
          <a:prstGeom prst="rect">
            <a:avLst/>
          </a:prstGeom>
          <a:solidFill>
            <a:srgbClr val="BECAD4"/>
          </a:solidFill>
          <a:ln>
            <a:noFill/>
          </a:ln>
        </p:spPr>
      </p:sp>
      <p:sp>
        <p:nvSpPr>
          <p:cNvPr id="79" name="Google Shape;79;p38"/>
          <p:cNvSpPr txBox="1"/>
          <p:nvPr>
            <p:ph idx="1" type="body"/>
          </p:nvPr>
        </p:nvSpPr>
        <p:spPr>
          <a:xfrm>
            <a:off x="1097280" y="5907024"/>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0" name="Google Shape;80;p3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5" name="Shape 5"/>
        <p:cNvGrpSpPr/>
        <p:nvPr/>
      </p:nvGrpSpPr>
      <p:grpSpPr>
        <a:xfrm>
          <a:off x="0" y="0"/>
          <a:ext cx="0" cy="0"/>
          <a:chOff x="0" y="0"/>
          <a:chExt cx="0" cy="0"/>
        </a:xfrm>
      </p:grpSpPr>
      <p:sp>
        <p:nvSpPr>
          <p:cNvPr id="6" name="Google Shape;6;p29"/>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 name="Google Shape;7;p29"/>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 name="Google Shape;8;p2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p29"/>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Google Shape;10;p2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 name="Google Shape;11;p2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2" name="Google Shape;12;p2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29"/>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8000"/>
              <a:buFont typeface="Calibri"/>
              <a:buNone/>
            </a:pPr>
            <a:r>
              <a:rPr lang="en-US"/>
              <a:t>Agile Software Development &amp; Scrum </a:t>
            </a:r>
            <a:endParaRPr/>
          </a:p>
        </p:txBody>
      </p:sp>
      <p:sp>
        <p:nvSpPr>
          <p:cNvPr id="102" name="Google Shape;102;p1"/>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5CS024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0"/>
          <p:cNvSpPr txBox="1"/>
          <p:nvPr>
            <p:ph type="title"/>
          </p:nvPr>
        </p:nvSpPr>
        <p:spPr>
          <a:xfrm>
            <a:off x="2575675" y="286600"/>
            <a:ext cx="96162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Calibri"/>
              <a:buNone/>
            </a:pPr>
            <a:r>
              <a:rPr lang="en-US">
                <a:solidFill>
                  <a:schemeClr val="dk1"/>
                </a:solidFill>
              </a:rPr>
              <a:t>3. </a:t>
            </a:r>
            <a:r>
              <a:rPr lang="en-US">
                <a:solidFill>
                  <a:schemeClr val="dk1"/>
                </a:solidFill>
              </a:rPr>
              <a:t>Iron Triangle of Project Management</a:t>
            </a:r>
            <a:endParaRPr>
              <a:solidFill>
                <a:schemeClr val="dk1"/>
              </a:solidFill>
            </a:endParaRPr>
          </a:p>
        </p:txBody>
      </p:sp>
      <p:sp>
        <p:nvSpPr>
          <p:cNvPr id="172" name="Google Shape;172;p10"/>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2000"/>
              <a:buNone/>
            </a:pPr>
            <a:r>
              <a:t/>
            </a:r>
            <a:endParaRPr/>
          </a:p>
        </p:txBody>
      </p:sp>
      <p:pic>
        <p:nvPicPr>
          <p:cNvPr descr="https://pbs.twimg.com/media/Cj0tbJfUoAEU9_d.jpg" id="173" name="Google Shape;173;p10"/>
          <p:cNvPicPr preferRelativeResize="0"/>
          <p:nvPr/>
        </p:nvPicPr>
        <p:blipFill rotWithShape="1">
          <a:blip r:embed="rId3">
            <a:alphaModFix/>
          </a:blip>
          <a:srcRect b="0" l="0" r="0" t="0"/>
          <a:stretch/>
        </p:blipFill>
        <p:spPr>
          <a:xfrm>
            <a:off x="2575675" y="1736625"/>
            <a:ext cx="8693974" cy="4611175"/>
          </a:xfrm>
          <a:prstGeom prst="rect">
            <a:avLst/>
          </a:prstGeom>
          <a:noFill/>
          <a:ln>
            <a:noFill/>
          </a:ln>
        </p:spPr>
      </p:pic>
      <p:pic>
        <p:nvPicPr>
          <p:cNvPr id="174" name="Google Shape;174;p10"/>
          <p:cNvPicPr preferRelativeResize="0"/>
          <p:nvPr/>
        </p:nvPicPr>
        <p:blipFill>
          <a:blip r:embed="rId4">
            <a:alphaModFix/>
          </a:blip>
          <a:stretch>
            <a:fillRect/>
          </a:stretch>
        </p:blipFill>
        <p:spPr>
          <a:xfrm>
            <a:off x="0" y="0"/>
            <a:ext cx="2575675" cy="6325025"/>
          </a:xfrm>
          <a:prstGeom prst="rect">
            <a:avLst/>
          </a:prstGeom>
          <a:noFill/>
          <a:ln>
            <a:noFill/>
          </a:ln>
        </p:spPr>
      </p:pic>
      <p:sp>
        <p:nvSpPr>
          <p:cNvPr id="175" name="Google Shape;175;p10"/>
          <p:cNvSpPr txBox="1"/>
          <p:nvPr/>
        </p:nvSpPr>
        <p:spPr>
          <a:xfrm>
            <a:off x="-1" y="1845725"/>
            <a:ext cx="2787900" cy="145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000"/>
              </a:spcBef>
              <a:spcAft>
                <a:spcPts val="0"/>
              </a:spcAft>
              <a:buNone/>
            </a:pPr>
            <a:r>
              <a:rPr b="1" lang="en-US" sz="2000">
                <a:solidFill>
                  <a:schemeClr val="dk1"/>
                </a:solidFill>
              </a:rPr>
              <a:t>3. Iron Triangle of Project Management</a:t>
            </a:r>
            <a:endParaRPr b="1" sz="2000">
              <a:solidFill>
                <a:schemeClr val="dk1"/>
              </a:solidFill>
            </a:endParaRPr>
          </a:p>
          <a:p>
            <a:pPr indent="0" lvl="0" marL="0" rtl="0" algn="l">
              <a:lnSpc>
                <a:spcPct val="115000"/>
              </a:lnSpc>
              <a:spcBef>
                <a:spcPts val="2000"/>
              </a:spcBef>
              <a:spcAft>
                <a:spcPts val="2000"/>
              </a:spcAft>
              <a:buNone/>
            </a:pPr>
            <a:r>
              <a:rPr lang="en-US" sz="2000">
                <a:solidFill>
                  <a:schemeClr val="dk1"/>
                </a:solidFill>
              </a:rPr>
              <a:t>4. SCRUM</a:t>
            </a:r>
            <a:endParaRPr sz="20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t/>
            </a:r>
            <a:endParaRPr/>
          </a:p>
        </p:txBody>
      </p:sp>
      <p:pic>
        <p:nvPicPr>
          <p:cNvPr id="181" name="Google Shape;181;p11"/>
          <p:cNvPicPr preferRelativeResize="0"/>
          <p:nvPr>
            <p:ph idx="1" type="body"/>
          </p:nvPr>
        </p:nvPicPr>
        <p:blipFill rotWithShape="1">
          <a:blip r:embed="rId3">
            <a:alphaModFix/>
          </a:blip>
          <a:srcRect b="0" l="0" r="0" t="0"/>
          <a:stretch/>
        </p:blipFill>
        <p:spPr>
          <a:xfrm>
            <a:off x="543340" y="167333"/>
            <a:ext cx="10774018" cy="596424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2"/>
          <p:cNvSpPr txBox="1"/>
          <p:nvPr>
            <p:ph type="title"/>
          </p:nvPr>
        </p:nvSpPr>
        <p:spPr>
          <a:xfrm>
            <a:off x="2575676" y="286600"/>
            <a:ext cx="85800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4. SCRUM</a:t>
            </a:r>
            <a:endParaRPr/>
          </a:p>
        </p:txBody>
      </p:sp>
      <p:sp>
        <p:nvSpPr>
          <p:cNvPr id="187" name="Google Shape;187;p12"/>
          <p:cNvSpPr txBox="1"/>
          <p:nvPr>
            <p:ph idx="1" type="body"/>
          </p:nvPr>
        </p:nvSpPr>
        <p:spPr>
          <a:xfrm>
            <a:off x="2575676" y="1845725"/>
            <a:ext cx="8580000" cy="4023300"/>
          </a:xfrm>
          <a:prstGeom prst="rect">
            <a:avLst/>
          </a:prstGeom>
          <a:noFill/>
          <a:ln>
            <a:noFill/>
          </a:ln>
        </p:spPr>
        <p:txBody>
          <a:bodyPr anchorCtr="0" anchor="t" bIns="45700" lIns="0" spcFirstLastPara="1" rIns="0" wrap="square" tIns="45700">
            <a:normAutofit/>
          </a:bodyPr>
          <a:lstStyle/>
          <a:p>
            <a:pPr indent="-91440" lvl="0" marL="91440" rtl="0" algn="l">
              <a:lnSpc>
                <a:spcPct val="90000"/>
              </a:lnSpc>
              <a:spcBef>
                <a:spcPts val="0"/>
              </a:spcBef>
              <a:spcAft>
                <a:spcPts val="0"/>
              </a:spcAft>
              <a:buSzPts val="2600"/>
              <a:buChar char=" "/>
            </a:pPr>
            <a:r>
              <a:rPr lang="en-US" sz="2600">
                <a:solidFill>
                  <a:schemeClr val="dk1"/>
                </a:solidFill>
              </a:rPr>
              <a:t>A</a:t>
            </a:r>
            <a:r>
              <a:rPr lang="en-US" sz="2600"/>
              <a:t> </a:t>
            </a:r>
            <a:r>
              <a:rPr lang="en-US" sz="2600">
                <a:solidFill>
                  <a:srgbClr val="FF0000"/>
                </a:solidFill>
              </a:rPr>
              <a:t>framework</a:t>
            </a:r>
            <a:r>
              <a:rPr lang="en-US" sz="2600"/>
              <a:t> </a:t>
            </a:r>
            <a:r>
              <a:rPr lang="en-US" sz="2600">
                <a:solidFill>
                  <a:schemeClr val="dk1"/>
                </a:solidFill>
              </a:rPr>
              <a:t>within which </a:t>
            </a:r>
            <a:r>
              <a:rPr lang="en-US" sz="2600">
                <a:solidFill>
                  <a:srgbClr val="FF0000"/>
                </a:solidFill>
              </a:rPr>
              <a:t>people can address complex adaptive problems</a:t>
            </a:r>
            <a:r>
              <a:rPr lang="en-US" sz="2600"/>
              <a:t>, </a:t>
            </a:r>
            <a:r>
              <a:rPr lang="en-US" sz="2600">
                <a:solidFill>
                  <a:schemeClr val="dk1"/>
                </a:solidFill>
              </a:rPr>
              <a:t>while productively and creatively delivering products of the </a:t>
            </a:r>
            <a:r>
              <a:rPr lang="en-US" sz="2600">
                <a:solidFill>
                  <a:srgbClr val="FF0000"/>
                </a:solidFill>
              </a:rPr>
              <a:t>highest possible value</a:t>
            </a:r>
            <a:r>
              <a:rPr lang="en-US" sz="2600"/>
              <a:t>. </a:t>
            </a:r>
            <a:endParaRPr/>
          </a:p>
          <a:p>
            <a:pPr indent="-91440" lvl="0" marL="91440" rtl="0" algn="l">
              <a:lnSpc>
                <a:spcPct val="90000"/>
              </a:lnSpc>
              <a:spcBef>
                <a:spcPts val="1400"/>
              </a:spcBef>
              <a:spcAft>
                <a:spcPts val="0"/>
              </a:spcAft>
              <a:buSzPts val="2600"/>
              <a:buChar char=" "/>
            </a:pPr>
            <a:r>
              <a:rPr lang="en-US" sz="2600">
                <a:solidFill>
                  <a:schemeClr val="dk1"/>
                </a:solidFill>
              </a:rPr>
              <a:t>Scrum is: </a:t>
            </a:r>
            <a:endParaRPr/>
          </a:p>
          <a:p>
            <a:pPr indent="-91440" lvl="0" marL="91440" rtl="0" algn="l">
              <a:lnSpc>
                <a:spcPct val="90000"/>
              </a:lnSpc>
              <a:spcBef>
                <a:spcPts val="1400"/>
              </a:spcBef>
              <a:spcAft>
                <a:spcPts val="0"/>
              </a:spcAft>
              <a:buSzPts val="2600"/>
              <a:buChar char=" "/>
            </a:pPr>
            <a:r>
              <a:rPr lang="en-US" sz="2600">
                <a:solidFill>
                  <a:schemeClr val="dk1"/>
                </a:solidFill>
              </a:rPr>
              <a:t>Lightweight </a:t>
            </a:r>
            <a:endParaRPr/>
          </a:p>
          <a:p>
            <a:pPr indent="-91440" lvl="0" marL="91440" rtl="0" algn="l">
              <a:lnSpc>
                <a:spcPct val="90000"/>
              </a:lnSpc>
              <a:spcBef>
                <a:spcPts val="1400"/>
              </a:spcBef>
              <a:spcAft>
                <a:spcPts val="0"/>
              </a:spcAft>
              <a:buSzPts val="2600"/>
              <a:buChar char=" "/>
            </a:pPr>
            <a:r>
              <a:rPr lang="en-US" sz="2600">
                <a:solidFill>
                  <a:schemeClr val="dk1"/>
                </a:solidFill>
              </a:rPr>
              <a:t>Simple to understand </a:t>
            </a:r>
            <a:endParaRPr/>
          </a:p>
          <a:p>
            <a:pPr indent="-91440" lvl="0" marL="91440" rtl="0" algn="l">
              <a:lnSpc>
                <a:spcPct val="90000"/>
              </a:lnSpc>
              <a:spcBef>
                <a:spcPts val="1400"/>
              </a:spcBef>
              <a:spcAft>
                <a:spcPts val="0"/>
              </a:spcAft>
              <a:buSzPts val="2600"/>
              <a:buChar char=" "/>
            </a:pPr>
            <a:r>
              <a:rPr lang="en-US" sz="2600">
                <a:solidFill>
                  <a:schemeClr val="dk1"/>
                </a:solidFill>
              </a:rPr>
              <a:t>Difficult to master</a:t>
            </a:r>
            <a:endParaRPr/>
          </a:p>
        </p:txBody>
      </p:sp>
      <p:pic>
        <p:nvPicPr>
          <p:cNvPr id="188" name="Google Shape;188;p12"/>
          <p:cNvPicPr preferRelativeResize="0"/>
          <p:nvPr/>
        </p:nvPicPr>
        <p:blipFill>
          <a:blip r:embed="rId3">
            <a:alphaModFix/>
          </a:blip>
          <a:stretch>
            <a:fillRect/>
          </a:stretch>
        </p:blipFill>
        <p:spPr>
          <a:xfrm>
            <a:off x="0" y="0"/>
            <a:ext cx="2575675" cy="6325025"/>
          </a:xfrm>
          <a:prstGeom prst="rect">
            <a:avLst/>
          </a:prstGeom>
          <a:noFill/>
          <a:ln>
            <a:noFill/>
          </a:ln>
        </p:spPr>
      </p:pic>
      <p:sp>
        <p:nvSpPr>
          <p:cNvPr id="189" name="Google Shape;189;p12"/>
          <p:cNvSpPr txBox="1"/>
          <p:nvPr/>
        </p:nvSpPr>
        <p:spPr>
          <a:xfrm>
            <a:off x="0" y="1573175"/>
            <a:ext cx="2884200" cy="293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000"/>
              </a:spcBef>
              <a:spcAft>
                <a:spcPts val="0"/>
              </a:spcAft>
              <a:buNone/>
            </a:pPr>
            <a:r>
              <a:rPr b="1" lang="en-US" sz="2000">
                <a:solidFill>
                  <a:schemeClr val="dk1"/>
                </a:solidFill>
              </a:rPr>
              <a:t>4. SCRUM</a:t>
            </a:r>
            <a:endParaRPr b="1" sz="2000">
              <a:solidFill>
                <a:schemeClr val="dk1"/>
              </a:solidFill>
            </a:endParaRPr>
          </a:p>
          <a:p>
            <a:pPr indent="0" lvl="0" marL="0" rtl="0" algn="l">
              <a:lnSpc>
                <a:spcPct val="115000"/>
              </a:lnSpc>
              <a:spcBef>
                <a:spcPts val="2000"/>
              </a:spcBef>
              <a:spcAft>
                <a:spcPts val="0"/>
              </a:spcAft>
              <a:buNone/>
            </a:pPr>
            <a:r>
              <a:rPr lang="en-US" sz="2000">
                <a:solidFill>
                  <a:schemeClr val="dk1"/>
                </a:solidFill>
              </a:rPr>
              <a:t>4.1 Scrum Theory</a:t>
            </a:r>
            <a:endParaRPr sz="2000">
              <a:solidFill>
                <a:schemeClr val="dk1"/>
              </a:solidFill>
            </a:endParaRPr>
          </a:p>
          <a:p>
            <a:pPr indent="0" lvl="0" marL="0" rtl="0" algn="l">
              <a:lnSpc>
                <a:spcPct val="115000"/>
              </a:lnSpc>
              <a:spcBef>
                <a:spcPts val="2000"/>
              </a:spcBef>
              <a:spcAft>
                <a:spcPts val="0"/>
              </a:spcAft>
              <a:buNone/>
            </a:pPr>
            <a:r>
              <a:rPr lang="en-US" sz="2000">
                <a:solidFill>
                  <a:schemeClr val="dk1"/>
                </a:solidFill>
              </a:rPr>
              <a:t>4.2 Uses of Scrum</a:t>
            </a:r>
            <a:endParaRPr sz="2000">
              <a:solidFill>
                <a:schemeClr val="dk1"/>
              </a:solidFill>
            </a:endParaRPr>
          </a:p>
          <a:p>
            <a:pPr indent="0" lvl="0" marL="0" rtl="0" algn="l">
              <a:lnSpc>
                <a:spcPct val="115000"/>
              </a:lnSpc>
              <a:spcBef>
                <a:spcPts val="2000"/>
              </a:spcBef>
              <a:spcAft>
                <a:spcPts val="0"/>
              </a:spcAft>
              <a:buNone/>
            </a:pPr>
            <a:r>
              <a:rPr lang="en-US" sz="2000">
                <a:solidFill>
                  <a:schemeClr val="dk1"/>
                </a:solidFill>
              </a:rPr>
              <a:t>4.3 Scrum Values</a:t>
            </a:r>
            <a:endParaRPr sz="2000">
              <a:solidFill>
                <a:schemeClr val="dk1"/>
              </a:solidFill>
            </a:endParaRPr>
          </a:p>
          <a:p>
            <a:pPr indent="0" lvl="0" marL="0" rtl="0" algn="l">
              <a:lnSpc>
                <a:spcPct val="115000"/>
              </a:lnSpc>
              <a:spcBef>
                <a:spcPts val="2000"/>
              </a:spcBef>
              <a:spcAft>
                <a:spcPts val="2000"/>
              </a:spcAft>
              <a:buNone/>
            </a:pPr>
            <a:r>
              <a:rPr lang="en-US" sz="2000">
                <a:solidFill>
                  <a:schemeClr val="dk1"/>
                </a:solidFill>
              </a:rPr>
              <a:t>4.4 The Scrum Team</a:t>
            </a:r>
            <a:endParaRPr sz="2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0" st="0"/>
                                            </p:txEl>
                                          </p:spTgt>
                                        </p:tgtEl>
                                        <p:attrNameLst>
                                          <p:attrName>style.visibility</p:attrName>
                                        </p:attrNameLst>
                                      </p:cBhvr>
                                      <p:to>
                                        <p:strVal val="visible"/>
                                      </p:to>
                                    </p:set>
                                    <p:animEffect filter="fade" transition="in">
                                      <p:cBhvr>
                                        <p:cTn dur="500"/>
                                        <p:tgtEl>
                                          <p:spTgt spid="1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1" st="1"/>
                                            </p:txEl>
                                          </p:spTgt>
                                        </p:tgtEl>
                                        <p:attrNameLst>
                                          <p:attrName>style.visibility</p:attrName>
                                        </p:attrNameLst>
                                      </p:cBhvr>
                                      <p:to>
                                        <p:strVal val="visible"/>
                                      </p:to>
                                    </p:set>
                                    <p:animEffect filter="fade" transition="in">
                                      <p:cBhvr>
                                        <p:cTn dur="500"/>
                                        <p:tgtEl>
                                          <p:spTgt spid="1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2" st="2"/>
                                            </p:txEl>
                                          </p:spTgt>
                                        </p:tgtEl>
                                        <p:attrNameLst>
                                          <p:attrName>style.visibility</p:attrName>
                                        </p:attrNameLst>
                                      </p:cBhvr>
                                      <p:to>
                                        <p:strVal val="visible"/>
                                      </p:to>
                                    </p:set>
                                    <p:animEffect filter="fade" transition="in">
                                      <p:cBhvr>
                                        <p:cTn dur="500"/>
                                        <p:tgtEl>
                                          <p:spTgt spid="18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3" st="3"/>
                                            </p:txEl>
                                          </p:spTgt>
                                        </p:tgtEl>
                                        <p:attrNameLst>
                                          <p:attrName>style.visibility</p:attrName>
                                        </p:attrNameLst>
                                      </p:cBhvr>
                                      <p:to>
                                        <p:strVal val="visible"/>
                                      </p:to>
                                    </p:set>
                                    <p:animEffect filter="fade" transition="in">
                                      <p:cBhvr>
                                        <p:cTn dur="500"/>
                                        <p:tgtEl>
                                          <p:spTgt spid="18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4" st="4"/>
                                            </p:txEl>
                                          </p:spTgt>
                                        </p:tgtEl>
                                        <p:attrNameLst>
                                          <p:attrName>style.visibility</p:attrName>
                                        </p:attrNameLst>
                                      </p:cBhvr>
                                      <p:to>
                                        <p:strVal val="visible"/>
                                      </p:to>
                                    </p:set>
                                    <p:animEffect filter="fade" transition="in">
                                      <p:cBhvr>
                                        <p:cTn dur="500"/>
                                        <p:tgtEl>
                                          <p:spTgt spid="18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4"/>
          <p:cNvSpPr txBox="1"/>
          <p:nvPr>
            <p:ph type="title"/>
          </p:nvPr>
        </p:nvSpPr>
        <p:spPr>
          <a:xfrm>
            <a:off x="2575676" y="286600"/>
            <a:ext cx="85800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4.1 Scrum Theory </a:t>
            </a:r>
            <a:endParaRPr/>
          </a:p>
        </p:txBody>
      </p:sp>
      <p:sp>
        <p:nvSpPr>
          <p:cNvPr id="195" name="Google Shape;195;p14"/>
          <p:cNvSpPr txBox="1"/>
          <p:nvPr>
            <p:ph idx="1" type="body"/>
          </p:nvPr>
        </p:nvSpPr>
        <p:spPr>
          <a:xfrm>
            <a:off x="2575676" y="1845725"/>
            <a:ext cx="8580000" cy="4023300"/>
          </a:xfrm>
          <a:prstGeom prst="rect">
            <a:avLst/>
          </a:prstGeom>
          <a:noFill/>
          <a:ln>
            <a:noFill/>
          </a:ln>
        </p:spPr>
        <p:txBody>
          <a:bodyPr anchorCtr="0" anchor="t" bIns="45700" lIns="0" spcFirstLastPara="1" rIns="0" wrap="square" tIns="45700">
            <a:normAutofit/>
          </a:bodyPr>
          <a:lstStyle/>
          <a:p>
            <a:pPr indent="-91440" lvl="0" marL="91440" rtl="0" algn="l">
              <a:lnSpc>
                <a:spcPct val="90000"/>
              </a:lnSpc>
              <a:spcBef>
                <a:spcPts val="0"/>
              </a:spcBef>
              <a:spcAft>
                <a:spcPts val="0"/>
              </a:spcAft>
              <a:buSzPts val="2600"/>
              <a:buChar char=" "/>
            </a:pPr>
            <a:r>
              <a:rPr lang="en-US" sz="2600">
                <a:solidFill>
                  <a:schemeClr val="dk1"/>
                </a:solidFill>
              </a:rPr>
              <a:t>Scrum is founded on empirical process control theory, or empiricism. </a:t>
            </a:r>
            <a:endParaRPr/>
          </a:p>
          <a:p>
            <a:pPr indent="-91440" lvl="0" marL="91440" rtl="0" algn="l">
              <a:lnSpc>
                <a:spcPct val="90000"/>
              </a:lnSpc>
              <a:spcBef>
                <a:spcPts val="1400"/>
              </a:spcBef>
              <a:spcAft>
                <a:spcPts val="0"/>
              </a:spcAft>
              <a:buSzPts val="2600"/>
              <a:buChar char=" "/>
            </a:pPr>
            <a:r>
              <a:rPr lang="en-US" sz="2600">
                <a:solidFill>
                  <a:schemeClr val="dk1"/>
                </a:solidFill>
              </a:rPr>
              <a:t>Empiricism asserts that knowledge comes from experience and making decisions based on what is known. </a:t>
            </a:r>
            <a:endParaRPr/>
          </a:p>
          <a:p>
            <a:pPr indent="-91440" lvl="0" marL="91440" rtl="0" algn="l">
              <a:lnSpc>
                <a:spcPct val="90000"/>
              </a:lnSpc>
              <a:spcBef>
                <a:spcPts val="1400"/>
              </a:spcBef>
              <a:spcAft>
                <a:spcPts val="0"/>
              </a:spcAft>
              <a:buSzPts val="2600"/>
              <a:buChar char=" "/>
            </a:pPr>
            <a:r>
              <a:rPr lang="en-US" sz="2600">
                <a:solidFill>
                  <a:schemeClr val="dk1"/>
                </a:solidFill>
              </a:rPr>
              <a:t>Three pillars uphold every implementation of empirical process control: </a:t>
            </a:r>
            <a:r>
              <a:rPr lang="en-US" sz="2600">
                <a:solidFill>
                  <a:srgbClr val="FF0000"/>
                </a:solidFill>
              </a:rPr>
              <a:t>transparency</a:t>
            </a:r>
            <a:r>
              <a:rPr lang="en-US" sz="2600"/>
              <a:t>, </a:t>
            </a:r>
            <a:r>
              <a:rPr lang="en-US" sz="2600">
                <a:solidFill>
                  <a:srgbClr val="FF0000"/>
                </a:solidFill>
              </a:rPr>
              <a:t>inspection</a:t>
            </a:r>
            <a:r>
              <a:rPr lang="en-US" sz="2600"/>
              <a:t>, </a:t>
            </a:r>
            <a:r>
              <a:rPr lang="en-US" sz="2600">
                <a:solidFill>
                  <a:schemeClr val="dk1"/>
                </a:solidFill>
              </a:rPr>
              <a:t>and</a:t>
            </a:r>
            <a:r>
              <a:rPr lang="en-US" sz="2600"/>
              <a:t> </a:t>
            </a:r>
            <a:r>
              <a:rPr lang="en-US" sz="2600">
                <a:solidFill>
                  <a:srgbClr val="FF0000"/>
                </a:solidFill>
              </a:rPr>
              <a:t>adaptation</a:t>
            </a:r>
            <a:r>
              <a:rPr lang="en-US" sz="2600"/>
              <a:t>.</a:t>
            </a:r>
            <a:endParaRPr/>
          </a:p>
        </p:txBody>
      </p:sp>
      <p:pic>
        <p:nvPicPr>
          <p:cNvPr id="196" name="Google Shape;196;p14"/>
          <p:cNvPicPr preferRelativeResize="0"/>
          <p:nvPr/>
        </p:nvPicPr>
        <p:blipFill>
          <a:blip r:embed="rId3">
            <a:alphaModFix/>
          </a:blip>
          <a:stretch>
            <a:fillRect/>
          </a:stretch>
        </p:blipFill>
        <p:spPr>
          <a:xfrm>
            <a:off x="0" y="0"/>
            <a:ext cx="2575675" cy="6325025"/>
          </a:xfrm>
          <a:prstGeom prst="rect">
            <a:avLst/>
          </a:prstGeom>
          <a:noFill/>
          <a:ln>
            <a:noFill/>
          </a:ln>
        </p:spPr>
      </p:pic>
      <p:sp>
        <p:nvSpPr>
          <p:cNvPr id="197" name="Google Shape;197;p14"/>
          <p:cNvSpPr txBox="1"/>
          <p:nvPr/>
        </p:nvSpPr>
        <p:spPr>
          <a:xfrm>
            <a:off x="113850" y="1451600"/>
            <a:ext cx="2763600" cy="293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000"/>
              </a:spcBef>
              <a:spcAft>
                <a:spcPts val="0"/>
              </a:spcAft>
              <a:buNone/>
            </a:pPr>
            <a:r>
              <a:rPr lang="en-US" sz="2000">
                <a:solidFill>
                  <a:schemeClr val="dk1"/>
                </a:solidFill>
              </a:rPr>
              <a:t>4. SCRUM</a:t>
            </a:r>
            <a:endParaRPr sz="2000">
              <a:solidFill>
                <a:schemeClr val="dk1"/>
              </a:solidFill>
            </a:endParaRPr>
          </a:p>
          <a:p>
            <a:pPr indent="0" lvl="0" marL="0" rtl="0" algn="l">
              <a:lnSpc>
                <a:spcPct val="115000"/>
              </a:lnSpc>
              <a:spcBef>
                <a:spcPts val="2000"/>
              </a:spcBef>
              <a:spcAft>
                <a:spcPts val="0"/>
              </a:spcAft>
              <a:buNone/>
            </a:pPr>
            <a:r>
              <a:rPr b="1" lang="en-US" sz="2000">
                <a:solidFill>
                  <a:schemeClr val="dk1"/>
                </a:solidFill>
              </a:rPr>
              <a:t>4.1 Scrum Theory</a:t>
            </a:r>
            <a:endParaRPr b="1" sz="2000">
              <a:solidFill>
                <a:schemeClr val="dk1"/>
              </a:solidFill>
            </a:endParaRPr>
          </a:p>
          <a:p>
            <a:pPr indent="0" lvl="0" marL="0" rtl="0" algn="l">
              <a:lnSpc>
                <a:spcPct val="115000"/>
              </a:lnSpc>
              <a:spcBef>
                <a:spcPts val="2000"/>
              </a:spcBef>
              <a:spcAft>
                <a:spcPts val="0"/>
              </a:spcAft>
              <a:buNone/>
            </a:pPr>
            <a:r>
              <a:rPr lang="en-US" sz="2000">
                <a:solidFill>
                  <a:schemeClr val="dk1"/>
                </a:solidFill>
              </a:rPr>
              <a:t>4.2 Uses of Scrum</a:t>
            </a:r>
            <a:endParaRPr sz="2000">
              <a:solidFill>
                <a:schemeClr val="dk1"/>
              </a:solidFill>
            </a:endParaRPr>
          </a:p>
          <a:p>
            <a:pPr indent="0" lvl="0" marL="0" rtl="0" algn="l">
              <a:lnSpc>
                <a:spcPct val="115000"/>
              </a:lnSpc>
              <a:spcBef>
                <a:spcPts val="2000"/>
              </a:spcBef>
              <a:spcAft>
                <a:spcPts val="0"/>
              </a:spcAft>
              <a:buNone/>
            </a:pPr>
            <a:r>
              <a:rPr lang="en-US" sz="2000">
                <a:solidFill>
                  <a:schemeClr val="dk1"/>
                </a:solidFill>
              </a:rPr>
              <a:t>4.3 Scrum Values</a:t>
            </a:r>
            <a:endParaRPr sz="2000">
              <a:solidFill>
                <a:schemeClr val="dk1"/>
              </a:solidFill>
            </a:endParaRPr>
          </a:p>
          <a:p>
            <a:pPr indent="0" lvl="0" marL="0" rtl="0" algn="l">
              <a:lnSpc>
                <a:spcPct val="115000"/>
              </a:lnSpc>
              <a:spcBef>
                <a:spcPts val="2000"/>
              </a:spcBef>
              <a:spcAft>
                <a:spcPts val="2000"/>
              </a:spcAft>
              <a:buNone/>
            </a:pPr>
            <a:r>
              <a:rPr lang="en-US" sz="2000">
                <a:solidFill>
                  <a:schemeClr val="dk1"/>
                </a:solidFill>
              </a:rPr>
              <a:t>4.4 The Scrum Team</a:t>
            </a:r>
            <a:endParaRPr sz="2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0" st="0"/>
                                            </p:txEl>
                                          </p:spTgt>
                                        </p:tgtEl>
                                        <p:attrNameLst>
                                          <p:attrName>style.visibility</p:attrName>
                                        </p:attrNameLst>
                                      </p:cBhvr>
                                      <p:to>
                                        <p:strVal val="visible"/>
                                      </p:to>
                                    </p:set>
                                    <p:animEffect filter="fade" transition="in">
                                      <p:cBhvr>
                                        <p:cTn dur="500"/>
                                        <p:tgtEl>
                                          <p:spTgt spid="1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1" st="1"/>
                                            </p:txEl>
                                          </p:spTgt>
                                        </p:tgtEl>
                                        <p:attrNameLst>
                                          <p:attrName>style.visibility</p:attrName>
                                        </p:attrNameLst>
                                      </p:cBhvr>
                                      <p:to>
                                        <p:strVal val="visible"/>
                                      </p:to>
                                    </p:set>
                                    <p:animEffect filter="fade" transition="in">
                                      <p:cBhvr>
                                        <p:cTn dur="500"/>
                                        <p:tgtEl>
                                          <p:spTgt spid="1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2" st="2"/>
                                            </p:txEl>
                                          </p:spTgt>
                                        </p:tgtEl>
                                        <p:attrNameLst>
                                          <p:attrName>style.visibility</p:attrName>
                                        </p:attrNameLst>
                                      </p:cBhvr>
                                      <p:to>
                                        <p:strVal val="visible"/>
                                      </p:to>
                                    </p:set>
                                    <p:animEffect filter="fade" transition="in">
                                      <p:cBhvr>
                                        <p:cTn dur="500"/>
                                        <p:tgtEl>
                                          <p:spTgt spid="19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5"/>
          <p:cNvSpPr txBox="1"/>
          <p:nvPr>
            <p:ph type="title"/>
          </p:nvPr>
        </p:nvSpPr>
        <p:spPr>
          <a:xfrm>
            <a:off x="2575676" y="286600"/>
            <a:ext cx="85800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Calibri"/>
              <a:buNone/>
            </a:pPr>
            <a:r>
              <a:rPr lang="en-US">
                <a:solidFill>
                  <a:schemeClr val="dk1"/>
                </a:solidFill>
              </a:rPr>
              <a:t>4.1 </a:t>
            </a:r>
            <a:r>
              <a:rPr lang="en-US">
                <a:solidFill>
                  <a:schemeClr val="dk1"/>
                </a:solidFill>
              </a:rPr>
              <a:t>Scrum Theory </a:t>
            </a:r>
            <a:endParaRPr/>
          </a:p>
        </p:txBody>
      </p:sp>
      <p:sp>
        <p:nvSpPr>
          <p:cNvPr id="203" name="Google Shape;203;p15"/>
          <p:cNvSpPr txBox="1"/>
          <p:nvPr>
            <p:ph idx="1" type="body"/>
          </p:nvPr>
        </p:nvSpPr>
        <p:spPr>
          <a:xfrm>
            <a:off x="2575676" y="2002900"/>
            <a:ext cx="8580000" cy="402330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SzPts val="2600"/>
              <a:buNone/>
            </a:pPr>
            <a:r>
              <a:rPr lang="en-US" sz="2600">
                <a:solidFill>
                  <a:srgbClr val="FF0000"/>
                </a:solidFill>
              </a:rPr>
              <a:t>Transparency</a:t>
            </a:r>
            <a:r>
              <a:rPr lang="en-US" sz="2600"/>
              <a:t>: </a:t>
            </a:r>
            <a:r>
              <a:rPr lang="en-US" sz="2600">
                <a:solidFill>
                  <a:schemeClr val="dk1"/>
                </a:solidFill>
              </a:rPr>
              <a:t>Significant aspects of the process must be visible to those responsible for the outcome.</a:t>
            </a:r>
            <a:endParaRPr/>
          </a:p>
          <a:p>
            <a:pPr indent="0" lvl="0" marL="0" rtl="0" algn="l">
              <a:lnSpc>
                <a:spcPct val="90000"/>
              </a:lnSpc>
              <a:spcBef>
                <a:spcPts val="1400"/>
              </a:spcBef>
              <a:spcAft>
                <a:spcPts val="0"/>
              </a:spcAft>
              <a:buSzPts val="2600"/>
              <a:buNone/>
            </a:pPr>
            <a:r>
              <a:rPr lang="en-US" sz="2600">
                <a:solidFill>
                  <a:schemeClr val="dk1"/>
                </a:solidFill>
              </a:rPr>
              <a:t>For example:</a:t>
            </a:r>
            <a:endParaRPr/>
          </a:p>
          <a:p>
            <a:pPr indent="0" lvl="0" marL="0" rtl="0" algn="l">
              <a:lnSpc>
                <a:spcPct val="90000"/>
              </a:lnSpc>
              <a:spcBef>
                <a:spcPts val="1400"/>
              </a:spcBef>
              <a:spcAft>
                <a:spcPts val="0"/>
              </a:spcAft>
              <a:buSzPts val="2600"/>
              <a:buNone/>
            </a:pPr>
            <a:r>
              <a:rPr lang="en-US" sz="2600">
                <a:solidFill>
                  <a:schemeClr val="dk1"/>
                </a:solidFill>
              </a:rPr>
              <a:t>A common language referring to the process must be shared by all participants </a:t>
            </a:r>
            <a:endParaRPr/>
          </a:p>
          <a:p>
            <a:pPr indent="0" lvl="0" marL="0" rtl="0" algn="l">
              <a:lnSpc>
                <a:spcPct val="90000"/>
              </a:lnSpc>
              <a:spcBef>
                <a:spcPts val="1400"/>
              </a:spcBef>
              <a:spcAft>
                <a:spcPts val="0"/>
              </a:spcAft>
              <a:buSzPts val="2600"/>
              <a:buNone/>
            </a:pPr>
            <a:r>
              <a:rPr lang="en-US" sz="2600">
                <a:solidFill>
                  <a:schemeClr val="dk1"/>
                </a:solidFill>
              </a:rPr>
              <a:t>Those performing the work and those inspecting the resulting increment must share a common definition of “Done”.</a:t>
            </a:r>
            <a:endParaRPr/>
          </a:p>
        </p:txBody>
      </p:sp>
      <p:pic>
        <p:nvPicPr>
          <p:cNvPr id="204" name="Google Shape;204;p15"/>
          <p:cNvPicPr preferRelativeResize="0"/>
          <p:nvPr/>
        </p:nvPicPr>
        <p:blipFill>
          <a:blip r:embed="rId3">
            <a:alphaModFix/>
          </a:blip>
          <a:stretch>
            <a:fillRect/>
          </a:stretch>
        </p:blipFill>
        <p:spPr>
          <a:xfrm>
            <a:off x="0" y="0"/>
            <a:ext cx="2575675" cy="6325025"/>
          </a:xfrm>
          <a:prstGeom prst="rect">
            <a:avLst/>
          </a:prstGeom>
          <a:noFill/>
          <a:ln>
            <a:noFill/>
          </a:ln>
        </p:spPr>
      </p:pic>
      <p:sp>
        <p:nvSpPr>
          <p:cNvPr id="205" name="Google Shape;205;p15"/>
          <p:cNvSpPr txBox="1"/>
          <p:nvPr/>
        </p:nvSpPr>
        <p:spPr>
          <a:xfrm>
            <a:off x="0" y="1737400"/>
            <a:ext cx="2884200" cy="293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000"/>
              </a:spcBef>
              <a:spcAft>
                <a:spcPts val="0"/>
              </a:spcAft>
              <a:buNone/>
            </a:pPr>
            <a:r>
              <a:rPr lang="en-US" sz="2000">
                <a:solidFill>
                  <a:schemeClr val="dk1"/>
                </a:solidFill>
              </a:rPr>
              <a:t>4. SCRUM</a:t>
            </a:r>
            <a:endParaRPr sz="2000">
              <a:solidFill>
                <a:schemeClr val="dk1"/>
              </a:solidFill>
            </a:endParaRPr>
          </a:p>
          <a:p>
            <a:pPr indent="0" lvl="0" marL="0" rtl="0" algn="l">
              <a:lnSpc>
                <a:spcPct val="115000"/>
              </a:lnSpc>
              <a:spcBef>
                <a:spcPts val="2000"/>
              </a:spcBef>
              <a:spcAft>
                <a:spcPts val="0"/>
              </a:spcAft>
              <a:buNone/>
            </a:pPr>
            <a:r>
              <a:rPr b="1" lang="en-US" sz="2000">
                <a:solidFill>
                  <a:schemeClr val="dk1"/>
                </a:solidFill>
              </a:rPr>
              <a:t>4.1 Scrum Theory</a:t>
            </a:r>
            <a:endParaRPr b="1" sz="2000">
              <a:solidFill>
                <a:schemeClr val="dk1"/>
              </a:solidFill>
            </a:endParaRPr>
          </a:p>
          <a:p>
            <a:pPr indent="0" lvl="0" marL="0" rtl="0" algn="l">
              <a:lnSpc>
                <a:spcPct val="115000"/>
              </a:lnSpc>
              <a:spcBef>
                <a:spcPts val="2000"/>
              </a:spcBef>
              <a:spcAft>
                <a:spcPts val="0"/>
              </a:spcAft>
              <a:buNone/>
            </a:pPr>
            <a:r>
              <a:rPr lang="en-US" sz="2000">
                <a:solidFill>
                  <a:schemeClr val="dk1"/>
                </a:solidFill>
              </a:rPr>
              <a:t>4.2 Uses of Scrum</a:t>
            </a:r>
            <a:endParaRPr sz="2000">
              <a:solidFill>
                <a:schemeClr val="dk1"/>
              </a:solidFill>
            </a:endParaRPr>
          </a:p>
          <a:p>
            <a:pPr indent="0" lvl="0" marL="0" rtl="0" algn="l">
              <a:lnSpc>
                <a:spcPct val="115000"/>
              </a:lnSpc>
              <a:spcBef>
                <a:spcPts val="2000"/>
              </a:spcBef>
              <a:spcAft>
                <a:spcPts val="0"/>
              </a:spcAft>
              <a:buNone/>
            </a:pPr>
            <a:r>
              <a:rPr lang="en-US" sz="2000">
                <a:solidFill>
                  <a:schemeClr val="dk1"/>
                </a:solidFill>
              </a:rPr>
              <a:t>4.3 Scrum Values</a:t>
            </a:r>
            <a:endParaRPr sz="2000">
              <a:solidFill>
                <a:schemeClr val="dk1"/>
              </a:solidFill>
            </a:endParaRPr>
          </a:p>
          <a:p>
            <a:pPr indent="0" lvl="0" marL="0" rtl="0" algn="l">
              <a:lnSpc>
                <a:spcPct val="115000"/>
              </a:lnSpc>
              <a:spcBef>
                <a:spcPts val="2000"/>
              </a:spcBef>
              <a:spcAft>
                <a:spcPts val="2000"/>
              </a:spcAft>
              <a:buNone/>
            </a:pPr>
            <a:r>
              <a:rPr lang="en-US" sz="2000">
                <a:solidFill>
                  <a:schemeClr val="dk1"/>
                </a:solidFill>
              </a:rPr>
              <a:t>4.4 The Scrum Team</a:t>
            </a:r>
            <a:endParaRPr sz="2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0" st="0"/>
                                            </p:txEl>
                                          </p:spTgt>
                                        </p:tgtEl>
                                        <p:attrNameLst>
                                          <p:attrName>style.visibility</p:attrName>
                                        </p:attrNameLst>
                                      </p:cBhvr>
                                      <p:to>
                                        <p:strVal val="visible"/>
                                      </p:to>
                                    </p:set>
                                    <p:animEffect filter="fade" transition="in">
                                      <p:cBhvr>
                                        <p:cTn dur="500"/>
                                        <p:tgtEl>
                                          <p:spTgt spid="2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1" st="1"/>
                                            </p:txEl>
                                          </p:spTgt>
                                        </p:tgtEl>
                                        <p:attrNameLst>
                                          <p:attrName>style.visibility</p:attrName>
                                        </p:attrNameLst>
                                      </p:cBhvr>
                                      <p:to>
                                        <p:strVal val="visible"/>
                                      </p:to>
                                    </p:set>
                                    <p:animEffect filter="fade" transition="in">
                                      <p:cBhvr>
                                        <p:cTn dur="500"/>
                                        <p:tgtEl>
                                          <p:spTgt spid="2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2" st="2"/>
                                            </p:txEl>
                                          </p:spTgt>
                                        </p:tgtEl>
                                        <p:attrNameLst>
                                          <p:attrName>style.visibility</p:attrName>
                                        </p:attrNameLst>
                                      </p:cBhvr>
                                      <p:to>
                                        <p:strVal val="visible"/>
                                      </p:to>
                                    </p:set>
                                    <p:animEffect filter="fade" transition="in">
                                      <p:cBhvr>
                                        <p:cTn dur="500"/>
                                        <p:tgtEl>
                                          <p:spTgt spid="2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3" st="3"/>
                                            </p:txEl>
                                          </p:spTgt>
                                        </p:tgtEl>
                                        <p:attrNameLst>
                                          <p:attrName>style.visibility</p:attrName>
                                        </p:attrNameLst>
                                      </p:cBhvr>
                                      <p:to>
                                        <p:strVal val="visible"/>
                                      </p:to>
                                    </p:set>
                                    <p:animEffect filter="fade" transition="in">
                                      <p:cBhvr>
                                        <p:cTn dur="500"/>
                                        <p:tgtEl>
                                          <p:spTgt spid="20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6"/>
          <p:cNvSpPr txBox="1"/>
          <p:nvPr>
            <p:ph type="title"/>
          </p:nvPr>
        </p:nvSpPr>
        <p:spPr>
          <a:xfrm>
            <a:off x="2575676" y="286600"/>
            <a:ext cx="85800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4.1 Scrum Theory </a:t>
            </a:r>
            <a:endParaRPr/>
          </a:p>
        </p:txBody>
      </p:sp>
      <p:sp>
        <p:nvSpPr>
          <p:cNvPr id="211" name="Google Shape;211;p16"/>
          <p:cNvSpPr txBox="1"/>
          <p:nvPr>
            <p:ph idx="1" type="body"/>
          </p:nvPr>
        </p:nvSpPr>
        <p:spPr>
          <a:xfrm>
            <a:off x="2733226" y="1845725"/>
            <a:ext cx="8422500" cy="4023300"/>
          </a:xfrm>
          <a:prstGeom prst="rect">
            <a:avLst/>
          </a:prstGeom>
          <a:noFill/>
          <a:ln>
            <a:noFill/>
          </a:ln>
        </p:spPr>
        <p:txBody>
          <a:bodyPr anchorCtr="0" anchor="t" bIns="45700" lIns="0" spcFirstLastPara="1" rIns="0" wrap="square" tIns="45700">
            <a:normAutofit/>
          </a:bodyPr>
          <a:lstStyle/>
          <a:p>
            <a:pPr indent="-91440" lvl="0" marL="91440" rtl="0" algn="l">
              <a:lnSpc>
                <a:spcPct val="90000"/>
              </a:lnSpc>
              <a:spcBef>
                <a:spcPts val="0"/>
              </a:spcBef>
              <a:spcAft>
                <a:spcPts val="0"/>
              </a:spcAft>
              <a:buSzPts val="2600"/>
              <a:buChar char=" "/>
            </a:pPr>
            <a:r>
              <a:rPr lang="en-US" sz="2600">
                <a:solidFill>
                  <a:srgbClr val="FF0000"/>
                </a:solidFill>
              </a:rPr>
              <a:t>Inspection</a:t>
            </a:r>
            <a:r>
              <a:rPr lang="en-US" sz="2600">
                <a:solidFill>
                  <a:schemeClr val="dk1"/>
                </a:solidFill>
              </a:rPr>
              <a:t>: Scrum users must frequently inspect Scrum artifacts and progress toward a Sprint Goal to detect undesirable variances. </a:t>
            </a:r>
            <a:endParaRPr/>
          </a:p>
          <a:p>
            <a:pPr indent="-91440" lvl="0" marL="91440" rtl="0" algn="l">
              <a:lnSpc>
                <a:spcPct val="90000"/>
              </a:lnSpc>
              <a:spcBef>
                <a:spcPts val="1400"/>
              </a:spcBef>
              <a:spcAft>
                <a:spcPts val="0"/>
              </a:spcAft>
              <a:buSzPts val="2600"/>
              <a:buChar char=" "/>
            </a:pPr>
            <a:r>
              <a:rPr lang="en-US" sz="2600">
                <a:solidFill>
                  <a:srgbClr val="FF0000"/>
                </a:solidFill>
              </a:rPr>
              <a:t>Adaptation</a:t>
            </a:r>
            <a:r>
              <a:rPr lang="en-US" sz="2600">
                <a:solidFill>
                  <a:schemeClr val="dk1"/>
                </a:solidFill>
              </a:rPr>
              <a:t>: If an inspector determines that one or more aspects of a process deviate outside acceptable limits, and that the resulting product will be unacceptable, the process or the material being processed must be adjusted. An adjustment must be made as soon as possible to minimize further deviation.</a:t>
            </a:r>
            <a:endParaRPr/>
          </a:p>
        </p:txBody>
      </p:sp>
      <p:pic>
        <p:nvPicPr>
          <p:cNvPr id="212" name="Google Shape;212;p16"/>
          <p:cNvPicPr preferRelativeResize="0"/>
          <p:nvPr/>
        </p:nvPicPr>
        <p:blipFill>
          <a:blip r:embed="rId3">
            <a:alphaModFix/>
          </a:blip>
          <a:stretch>
            <a:fillRect/>
          </a:stretch>
        </p:blipFill>
        <p:spPr>
          <a:xfrm>
            <a:off x="0" y="0"/>
            <a:ext cx="2575675" cy="6325025"/>
          </a:xfrm>
          <a:prstGeom prst="rect">
            <a:avLst/>
          </a:prstGeom>
          <a:noFill/>
          <a:ln>
            <a:noFill/>
          </a:ln>
        </p:spPr>
      </p:pic>
      <p:sp>
        <p:nvSpPr>
          <p:cNvPr id="213" name="Google Shape;213;p16"/>
          <p:cNvSpPr txBox="1"/>
          <p:nvPr/>
        </p:nvSpPr>
        <p:spPr>
          <a:xfrm>
            <a:off x="0" y="1695075"/>
            <a:ext cx="2884200" cy="293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000"/>
              </a:spcBef>
              <a:spcAft>
                <a:spcPts val="0"/>
              </a:spcAft>
              <a:buNone/>
            </a:pPr>
            <a:r>
              <a:rPr lang="en-US" sz="2000">
                <a:solidFill>
                  <a:schemeClr val="dk1"/>
                </a:solidFill>
              </a:rPr>
              <a:t>4. SCRUM</a:t>
            </a:r>
            <a:endParaRPr sz="2000">
              <a:solidFill>
                <a:schemeClr val="dk1"/>
              </a:solidFill>
            </a:endParaRPr>
          </a:p>
          <a:p>
            <a:pPr indent="0" lvl="0" marL="0" rtl="0" algn="l">
              <a:lnSpc>
                <a:spcPct val="115000"/>
              </a:lnSpc>
              <a:spcBef>
                <a:spcPts val="2000"/>
              </a:spcBef>
              <a:spcAft>
                <a:spcPts val="0"/>
              </a:spcAft>
              <a:buNone/>
            </a:pPr>
            <a:r>
              <a:rPr b="1" lang="en-US" sz="2000">
                <a:solidFill>
                  <a:schemeClr val="dk1"/>
                </a:solidFill>
              </a:rPr>
              <a:t>4.1 Scrum Theory</a:t>
            </a:r>
            <a:endParaRPr b="1" sz="2000">
              <a:solidFill>
                <a:schemeClr val="dk1"/>
              </a:solidFill>
            </a:endParaRPr>
          </a:p>
          <a:p>
            <a:pPr indent="0" lvl="0" marL="0" rtl="0" algn="l">
              <a:lnSpc>
                <a:spcPct val="115000"/>
              </a:lnSpc>
              <a:spcBef>
                <a:spcPts val="2000"/>
              </a:spcBef>
              <a:spcAft>
                <a:spcPts val="0"/>
              </a:spcAft>
              <a:buNone/>
            </a:pPr>
            <a:r>
              <a:rPr lang="en-US" sz="2000">
                <a:solidFill>
                  <a:schemeClr val="dk1"/>
                </a:solidFill>
              </a:rPr>
              <a:t>4.2 Uses of Scrum</a:t>
            </a:r>
            <a:endParaRPr sz="2000">
              <a:solidFill>
                <a:schemeClr val="dk1"/>
              </a:solidFill>
            </a:endParaRPr>
          </a:p>
          <a:p>
            <a:pPr indent="0" lvl="0" marL="0" rtl="0" algn="l">
              <a:lnSpc>
                <a:spcPct val="115000"/>
              </a:lnSpc>
              <a:spcBef>
                <a:spcPts val="2000"/>
              </a:spcBef>
              <a:spcAft>
                <a:spcPts val="0"/>
              </a:spcAft>
              <a:buNone/>
            </a:pPr>
            <a:r>
              <a:rPr lang="en-US" sz="2000">
                <a:solidFill>
                  <a:schemeClr val="dk1"/>
                </a:solidFill>
              </a:rPr>
              <a:t>4.3 Scrum Values</a:t>
            </a:r>
            <a:endParaRPr sz="2000">
              <a:solidFill>
                <a:schemeClr val="dk1"/>
              </a:solidFill>
            </a:endParaRPr>
          </a:p>
          <a:p>
            <a:pPr indent="0" lvl="0" marL="0" rtl="0" algn="l">
              <a:lnSpc>
                <a:spcPct val="115000"/>
              </a:lnSpc>
              <a:spcBef>
                <a:spcPts val="2000"/>
              </a:spcBef>
              <a:spcAft>
                <a:spcPts val="2000"/>
              </a:spcAft>
              <a:buNone/>
            </a:pPr>
            <a:r>
              <a:rPr lang="en-US" sz="2000">
                <a:solidFill>
                  <a:schemeClr val="dk1"/>
                </a:solidFill>
              </a:rPr>
              <a:t>4.4 The Scrum Team</a:t>
            </a:r>
            <a:endParaRPr sz="2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0" st="0"/>
                                            </p:txEl>
                                          </p:spTgt>
                                        </p:tgtEl>
                                        <p:attrNameLst>
                                          <p:attrName>style.visibility</p:attrName>
                                        </p:attrNameLst>
                                      </p:cBhvr>
                                      <p:to>
                                        <p:strVal val="visible"/>
                                      </p:to>
                                    </p:set>
                                    <p:animEffect filter="fade" transition="in">
                                      <p:cBhvr>
                                        <p:cTn dur="500"/>
                                        <p:tgtEl>
                                          <p:spTgt spid="2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1" st="1"/>
                                            </p:txEl>
                                          </p:spTgt>
                                        </p:tgtEl>
                                        <p:attrNameLst>
                                          <p:attrName>style.visibility</p:attrName>
                                        </p:attrNameLst>
                                      </p:cBhvr>
                                      <p:to>
                                        <p:strVal val="visible"/>
                                      </p:to>
                                    </p:set>
                                    <p:animEffect filter="fade" transition="in">
                                      <p:cBhvr>
                                        <p:cTn dur="500"/>
                                        <p:tgtEl>
                                          <p:spTgt spid="211">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7"/>
          <p:cNvSpPr txBox="1"/>
          <p:nvPr>
            <p:ph type="title"/>
          </p:nvPr>
        </p:nvSpPr>
        <p:spPr>
          <a:xfrm>
            <a:off x="2653851" y="286600"/>
            <a:ext cx="85017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4.1 Scrum Theory </a:t>
            </a:r>
            <a:endParaRPr/>
          </a:p>
        </p:txBody>
      </p:sp>
      <p:sp>
        <p:nvSpPr>
          <p:cNvPr id="219" name="Google Shape;219;p17"/>
          <p:cNvSpPr txBox="1"/>
          <p:nvPr>
            <p:ph idx="1" type="body"/>
          </p:nvPr>
        </p:nvSpPr>
        <p:spPr>
          <a:xfrm>
            <a:off x="2575676" y="1845725"/>
            <a:ext cx="8580000" cy="4023300"/>
          </a:xfrm>
          <a:prstGeom prst="rect">
            <a:avLst/>
          </a:prstGeom>
          <a:noFill/>
          <a:ln>
            <a:noFill/>
          </a:ln>
        </p:spPr>
        <p:txBody>
          <a:bodyPr anchorCtr="0" anchor="t" bIns="45700" lIns="0" spcFirstLastPara="1" rIns="0" wrap="square" tIns="45700">
            <a:normAutofit/>
          </a:bodyPr>
          <a:lstStyle/>
          <a:p>
            <a:pPr indent="0" lvl="0" marL="457200" rtl="0" algn="l">
              <a:lnSpc>
                <a:spcPct val="90000"/>
              </a:lnSpc>
              <a:spcBef>
                <a:spcPts val="0"/>
              </a:spcBef>
              <a:spcAft>
                <a:spcPts val="0"/>
              </a:spcAft>
              <a:buNone/>
            </a:pPr>
            <a:r>
              <a:rPr lang="en-US" sz="2600">
                <a:solidFill>
                  <a:schemeClr val="dk1"/>
                </a:solidFill>
              </a:rPr>
              <a:t>Scrum prescribes four formal events for inspection and adaptation: </a:t>
            </a:r>
            <a:endParaRPr/>
          </a:p>
          <a:p>
            <a:pPr indent="-91440" lvl="0" marL="91440" rtl="0" algn="l">
              <a:lnSpc>
                <a:spcPct val="90000"/>
              </a:lnSpc>
              <a:spcBef>
                <a:spcPts val="1400"/>
              </a:spcBef>
              <a:spcAft>
                <a:spcPts val="0"/>
              </a:spcAft>
              <a:buSzPts val="2600"/>
              <a:buChar char=" "/>
            </a:pPr>
            <a:r>
              <a:rPr lang="en-US" sz="2600">
                <a:solidFill>
                  <a:schemeClr val="dk1"/>
                </a:solidFill>
              </a:rPr>
              <a:t> Sprint Planning</a:t>
            </a:r>
            <a:endParaRPr/>
          </a:p>
          <a:p>
            <a:pPr indent="-91440" lvl="0" marL="91440" rtl="0" algn="l">
              <a:lnSpc>
                <a:spcPct val="90000"/>
              </a:lnSpc>
              <a:spcBef>
                <a:spcPts val="1400"/>
              </a:spcBef>
              <a:spcAft>
                <a:spcPts val="0"/>
              </a:spcAft>
              <a:buSzPts val="2600"/>
              <a:buChar char=" "/>
            </a:pPr>
            <a:r>
              <a:rPr lang="en-US" sz="2600">
                <a:solidFill>
                  <a:schemeClr val="dk1"/>
                </a:solidFill>
              </a:rPr>
              <a:t> Daily Scrum</a:t>
            </a:r>
            <a:endParaRPr/>
          </a:p>
          <a:p>
            <a:pPr indent="-91440" lvl="0" marL="91440" rtl="0" algn="l">
              <a:lnSpc>
                <a:spcPct val="90000"/>
              </a:lnSpc>
              <a:spcBef>
                <a:spcPts val="1400"/>
              </a:spcBef>
              <a:spcAft>
                <a:spcPts val="0"/>
              </a:spcAft>
              <a:buSzPts val="2600"/>
              <a:buChar char=" "/>
            </a:pPr>
            <a:r>
              <a:rPr lang="en-US" sz="2600">
                <a:solidFill>
                  <a:schemeClr val="dk1"/>
                </a:solidFill>
              </a:rPr>
              <a:t> Sprint Review </a:t>
            </a:r>
            <a:endParaRPr/>
          </a:p>
          <a:p>
            <a:pPr indent="-91440" lvl="0" marL="91440" rtl="0" algn="l">
              <a:lnSpc>
                <a:spcPct val="90000"/>
              </a:lnSpc>
              <a:spcBef>
                <a:spcPts val="1400"/>
              </a:spcBef>
              <a:spcAft>
                <a:spcPts val="0"/>
              </a:spcAft>
              <a:buSzPts val="2600"/>
              <a:buChar char=" "/>
            </a:pPr>
            <a:r>
              <a:rPr lang="en-US" sz="2600">
                <a:solidFill>
                  <a:schemeClr val="dk1"/>
                </a:solidFill>
              </a:rPr>
              <a:t> Sprint Retrospective</a:t>
            </a:r>
            <a:endParaRPr/>
          </a:p>
        </p:txBody>
      </p:sp>
      <p:pic>
        <p:nvPicPr>
          <p:cNvPr id="220" name="Google Shape;220;p17"/>
          <p:cNvPicPr preferRelativeResize="0"/>
          <p:nvPr/>
        </p:nvPicPr>
        <p:blipFill>
          <a:blip r:embed="rId3">
            <a:alphaModFix/>
          </a:blip>
          <a:stretch>
            <a:fillRect/>
          </a:stretch>
        </p:blipFill>
        <p:spPr>
          <a:xfrm>
            <a:off x="0" y="0"/>
            <a:ext cx="2575675" cy="6325025"/>
          </a:xfrm>
          <a:prstGeom prst="rect">
            <a:avLst/>
          </a:prstGeom>
          <a:noFill/>
          <a:ln>
            <a:noFill/>
          </a:ln>
        </p:spPr>
      </p:pic>
      <p:sp>
        <p:nvSpPr>
          <p:cNvPr id="221" name="Google Shape;221;p17"/>
          <p:cNvSpPr txBox="1"/>
          <p:nvPr/>
        </p:nvSpPr>
        <p:spPr>
          <a:xfrm>
            <a:off x="0" y="1695063"/>
            <a:ext cx="3000000" cy="293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000"/>
              </a:spcBef>
              <a:spcAft>
                <a:spcPts val="0"/>
              </a:spcAft>
              <a:buNone/>
            </a:pPr>
            <a:r>
              <a:rPr lang="en-US" sz="2000">
                <a:solidFill>
                  <a:schemeClr val="dk1"/>
                </a:solidFill>
              </a:rPr>
              <a:t>4. SCRUM</a:t>
            </a:r>
            <a:endParaRPr sz="2000">
              <a:solidFill>
                <a:schemeClr val="dk1"/>
              </a:solidFill>
            </a:endParaRPr>
          </a:p>
          <a:p>
            <a:pPr indent="0" lvl="0" marL="0" rtl="0" algn="l">
              <a:lnSpc>
                <a:spcPct val="115000"/>
              </a:lnSpc>
              <a:spcBef>
                <a:spcPts val="2000"/>
              </a:spcBef>
              <a:spcAft>
                <a:spcPts val="0"/>
              </a:spcAft>
              <a:buNone/>
            </a:pPr>
            <a:r>
              <a:rPr b="1" lang="en-US" sz="2000">
                <a:solidFill>
                  <a:schemeClr val="dk1"/>
                </a:solidFill>
              </a:rPr>
              <a:t>4.1 Scrum Theory</a:t>
            </a:r>
            <a:endParaRPr b="1" sz="2000">
              <a:solidFill>
                <a:schemeClr val="dk1"/>
              </a:solidFill>
            </a:endParaRPr>
          </a:p>
          <a:p>
            <a:pPr indent="0" lvl="0" marL="0" rtl="0" algn="l">
              <a:lnSpc>
                <a:spcPct val="115000"/>
              </a:lnSpc>
              <a:spcBef>
                <a:spcPts val="2000"/>
              </a:spcBef>
              <a:spcAft>
                <a:spcPts val="0"/>
              </a:spcAft>
              <a:buNone/>
            </a:pPr>
            <a:r>
              <a:rPr lang="en-US" sz="2000">
                <a:solidFill>
                  <a:schemeClr val="dk1"/>
                </a:solidFill>
              </a:rPr>
              <a:t>4.2 Uses of Scrum</a:t>
            </a:r>
            <a:endParaRPr sz="2000">
              <a:solidFill>
                <a:schemeClr val="dk1"/>
              </a:solidFill>
            </a:endParaRPr>
          </a:p>
          <a:p>
            <a:pPr indent="0" lvl="0" marL="0" rtl="0" algn="l">
              <a:lnSpc>
                <a:spcPct val="115000"/>
              </a:lnSpc>
              <a:spcBef>
                <a:spcPts val="2000"/>
              </a:spcBef>
              <a:spcAft>
                <a:spcPts val="0"/>
              </a:spcAft>
              <a:buNone/>
            </a:pPr>
            <a:r>
              <a:rPr lang="en-US" sz="2000">
                <a:solidFill>
                  <a:schemeClr val="dk1"/>
                </a:solidFill>
              </a:rPr>
              <a:t>4.3 Scrum Values</a:t>
            </a:r>
            <a:endParaRPr sz="2000">
              <a:solidFill>
                <a:schemeClr val="dk1"/>
              </a:solidFill>
            </a:endParaRPr>
          </a:p>
          <a:p>
            <a:pPr indent="0" lvl="0" marL="0" rtl="0" algn="l">
              <a:lnSpc>
                <a:spcPct val="115000"/>
              </a:lnSpc>
              <a:spcBef>
                <a:spcPts val="2000"/>
              </a:spcBef>
              <a:spcAft>
                <a:spcPts val="2000"/>
              </a:spcAft>
              <a:buNone/>
            </a:pPr>
            <a:r>
              <a:rPr lang="en-US" sz="2000">
                <a:solidFill>
                  <a:schemeClr val="dk1"/>
                </a:solidFill>
              </a:rPr>
              <a:t>4.4 The Scrum Team</a:t>
            </a:r>
            <a:endParaRPr sz="2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0" st="0"/>
                                            </p:txEl>
                                          </p:spTgt>
                                        </p:tgtEl>
                                        <p:attrNameLst>
                                          <p:attrName>style.visibility</p:attrName>
                                        </p:attrNameLst>
                                      </p:cBhvr>
                                      <p:to>
                                        <p:strVal val="visible"/>
                                      </p:to>
                                    </p:set>
                                    <p:animEffect filter="fade" transition="in">
                                      <p:cBhvr>
                                        <p:cTn dur="500"/>
                                        <p:tgtEl>
                                          <p:spTgt spid="2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1" st="1"/>
                                            </p:txEl>
                                          </p:spTgt>
                                        </p:tgtEl>
                                        <p:attrNameLst>
                                          <p:attrName>style.visibility</p:attrName>
                                        </p:attrNameLst>
                                      </p:cBhvr>
                                      <p:to>
                                        <p:strVal val="visible"/>
                                      </p:to>
                                    </p:set>
                                    <p:animEffect filter="fade" transition="in">
                                      <p:cBhvr>
                                        <p:cTn dur="500"/>
                                        <p:tgtEl>
                                          <p:spTgt spid="2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2" st="2"/>
                                            </p:txEl>
                                          </p:spTgt>
                                        </p:tgtEl>
                                        <p:attrNameLst>
                                          <p:attrName>style.visibility</p:attrName>
                                        </p:attrNameLst>
                                      </p:cBhvr>
                                      <p:to>
                                        <p:strVal val="visible"/>
                                      </p:to>
                                    </p:set>
                                    <p:animEffect filter="fade" transition="in">
                                      <p:cBhvr>
                                        <p:cTn dur="500"/>
                                        <p:tgtEl>
                                          <p:spTgt spid="21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3" st="3"/>
                                            </p:txEl>
                                          </p:spTgt>
                                        </p:tgtEl>
                                        <p:attrNameLst>
                                          <p:attrName>style.visibility</p:attrName>
                                        </p:attrNameLst>
                                      </p:cBhvr>
                                      <p:to>
                                        <p:strVal val="visible"/>
                                      </p:to>
                                    </p:set>
                                    <p:animEffect filter="fade" transition="in">
                                      <p:cBhvr>
                                        <p:cTn dur="500"/>
                                        <p:tgtEl>
                                          <p:spTgt spid="21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4" st="4"/>
                                            </p:txEl>
                                          </p:spTgt>
                                        </p:tgtEl>
                                        <p:attrNameLst>
                                          <p:attrName>style.visibility</p:attrName>
                                        </p:attrNameLst>
                                      </p:cBhvr>
                                      <p:to>
                                        <p:strVal val="visible"/>
                                      </p:to>
                                    </p:set>
                                    <p:animEffect filter="fade" transition="in">
                                      <p:cBhvr>
                                        <p:cTn dur="500"/>
                                        <p:tgtEl>
                                          <p:spTgt spid="21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3"/>
          <p:cNvSpPr txBox="1"/>
          <p:nvPr>
            <p:ph type="title"/>
          </p:nvPr>
        </p:nvSpPr>
        <p:spPr>
          <a:xfrm>
            <a:off x="2575676" y="286600"/>
            <a:ext cx="85800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Calibri"/>
              <a:buNone/>
            </a:pPr>
            <a:r>
              <a:rPr lang="en-US">
                <a:solidFill>
                  <a:schemeClr val="dk1"/>
                </a:solidFill>
              </a:rPr>
              <a:t>4.2 </a:t>
            </a:r>
            <a:r>
              <a:rPr lang="en-US">
                <a:solidFill>
                  <a:schemeClr val="dk1"/>
                </a:solidFill>
              </a:rPr>
              <a:t>Uses of Scrum</a:t>
            </a:r>
            <a:endParaRPr/>
          </a:p>
        </p:txBody>
      </p:sp>
      <p:sp>
        <p:nvSpPr>
          <p:cNvPr id="227" name="Google Shape;227;p13"/>
          <p:cNvSpPr txBox="1"/>
          <p:nvPr>
            <p:ph idx="1" type="body"/>
          </p:nvPr>
        </p:nvSpPr>
        <p:spPr>
          <a:xfrm>
            <a:off x="2510976" y="1845725"/>
            <a:ext cx="8644800" cy="4023300"/>
          </a:xfrm>
          <a:prstGeom prst="rect">
            <a:avLst/>
          </a:prstGeom>
          <a:noFill/>
          <a:ln>
            <a:noFill/>
          </a:ln>
        </p:spPr>
        <p:txBody>
          <a:bodyPr anchorCtr="0" anchor="t" bIns="45700" lIns="0" spcFirstLastPara="1" rIns="0" wrap="square" tIns="45700">
            <a:normAutofit/>
          </a:bodyPr>
          <a:lstStyle/>
          <a:p>
            <a:pPr indent="0" lvl="0" marL="457200" rtl="0" algn="l">
              <a:lnSpc>
                <a:spcPct val="90000"/>
              </a:lnSpc>
              <a:spcBef>
                <a:spcPts val="0"/>
              </a:spcBef>
              <a:spcAft>
                <a:spcPts val="0"/>
              </a:spcAft>
              <a:buNone/>
            </a:pPr>
            <a:r>
              <a:rPr lang="en-US" sz="2600">
                <a:solidFill>
                  <a:schemeClr val="dk1"/>
                </a:solidFill>
              </a:rPr>
              <a:t>Research and identify viable markets, technologies, and product capabilities</a:t>
            </a:r>
            <a:endParaRPr/>
          </a:p>
          <a:p>
            <a:pPr indent="-91440" lvl="0" marL="91440" rtl="0" algn="l">
              <a:lnSpc>
                <a:spcPct val="90000"/>
              </a:lnSpc>
              <a:spcBef>
                <a:spcPts val="1400"/>
              </a:spcBef>
              <a:spcAft>
                <a:spcPts val="0"/>
              </a:spcAft>
              <a:buSzPts val="2600"/>
              <a:buChar char=" "/>
            </a:pPr>
            <a:r>
              <a:rPr lang="en-US" sz="2600">
                <a:solidFill>
                  <a:schemeClr val="dk1"/>
                </a:solidFill>
              </a:rPr>
              <a:t>Develop products and enhancements</a:t>
            </a:r>
            <a:endParaRPr/>
          </a:p>
          <a:p>
            <a:pPr indent="0" lvl="0" marL="457200" rtl="0" algn="l">
              <a:lnSpc>
                <a:spcPct val="90000"/>
              </a:lnSpc>
              <a:spcBef>
                <a:spcPts val="1400"/>
              </a:spcBef>
              <a:spcAft>
                <a:spcPts val="0"/>
              </a:spcAft>
              <a:buNone/>
            </a:pPr>
            <a:r>
              <a:rPr lang="en-US" sz="2600">
                <a:solidFill>
                  <a:schemeClr val="dk1"/>
                </a:solidFill>
              </a:rPr>
              <a:t>Release products and enhancements, as frequently as many times per day</a:t>
            </a:r>
            <a:endParaRPr/>
          </a:p>
          <a:p>
            <a:pPr indent="0" lvl="0" marL="457200" rtl="0" algn="l">
              <a:lnSpc>
                <a:spcPct val="90000"/>
              </a:lnSpc>
              <a:spcBef>
                <a:spcPts val="1400"/>
              </a:spcBef>
              <a:spcAft>
                <a:spcPts val="0"/>
              </a:spcAft>
              <a:buNone/>
            </a:pPr>
            <a:r>
              <a:rPr lang="en-US" sz="2600">
                <a:solidFill>
                  <a:schemeClr val="dk1"/>
                </a:solidFill>
              </a:rPr>
              <a:t>Develop and sustain Cloud and other operational environments</a:t>
            </a:r>
            <a:endParaRPr/>
          </a:p>
          <a:p>
            <a:pPr indent="-91440" lvl="0" marL="91440" rtl="0" algn="l">
              <a:lnSpc>
                <a:spcPct val="90000"/>
              </a:lnSpc>
              <a:spcBef>
                <a:spcPts val="1400"/>
              </a:spcBef>
              <a:spcAft>
                <a:spcPts val="0"/>
              </a:spcAft>
              <a:buSzPts val="2600"/>
              <a:buChar char=" "/>
            </a:pPr>
            <a:r>
              <a:rPr lang="en-US" sz="2600">
                <a:solidFill>
                  <a:schemeClr val="dk1"/>
                </a:solidFill>
              </a:rPr>
              <a:t>Sustain and renew pr</a:t>
            </a:r>
            <a:r>
              <a:rPr lang="en-US" sz="2600"/>
              <a:t>oducts</a:t>
            </a:r>
            <a:endParaRPr/>
          </a:p>
        </p:txBody>
      </p:sp>
      <p:pic>
        <p:nvPicPr>
          <p:cNvPr id="228" name="Google Shape;228;p13"/>
          <p:cNvPicPr preferRelativeResize="0"/>
          <p:nvPr/>
        </p:nvPicPr>
        <p:blipFill>
          <a:blip r:embed="rId3">
            <a:alphaModFix/>
          </a:blip>
          <a:stretch>
            <a:fillRect/>
          </a:stretch>
        </p:blipFill>
        <p:spPr>
          <a:xfrm>
            <a:off x="0" y="0"/>
            <a:ext cx="2575675" cy="6325025"/>
          </a:xfrm>
          <a:prstGeom prst="rect">
            <a:avLst/>
          </a:prstGeom>
          <a:noFill/>
          <a:ln>
            <a:noFill/>
          </a:ln>
        </p:spPr>
      </p:pic>
      <p:sp>
        <p:nvSpPr>
          <p:cNvPr id="229" name="Google Shape;229;p13"/>
          <p:cNvSpPr txBox="1"/>
          <p:nvPr/>
        </p:nvSpPr>
        <p:spPr>
          <a:xfrm>
            <a:off x="-1" y="1737400"/>
            <a:ext cx="2787900" cy="293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000"/>
              </a:spcBef>
              <a:spcAft>
                <a:spcPts val="0"/>
              </a:spcAft>
              <a:buNone/>
            </a:pPr>
            <a:r>
              <a:rPr lang="en-US" sz="2000">
                <a:solidFill>
                  <a:schemeClr val="dk1"/>
                </a:solidFill>
              </a:rPr>
              <a:t>4. SCRUM</a:t>
            </a:r>
            <a:endParaRPr sz="2000">
              <a:solidFill>
                <a:schemeClr val="dk1"/>
              </a:solidFill>
            </a:endParaRPr>
          </a:p>
          <a:p>
            <a:pPr indent="0" lvl="0" marL="0" rtl="0" algn="l">
              <a:lnSpc>
                <a:spcPct val="115000"/>
              </a:lnSpc>
              <a:spcBef>
                <a:spcPts val="2000"/>
              </a:spcBef>
              <a:spcAft>
                <a:spcPts val="0"/>
              </a:spcAft>
              <a:buNone/>
            </a:pPr>
            <a:r>
              <a:rPr lang="en-US" sz="2000">
                <a:solidFill>
                  <a:schemeClr val="dk1"/>
                </a:solidFill>
              </a:rPr>
              <a:t>4.1 Scrum Theory</a:t>
            </a:r>
            <a:endParaRPr sz="2000">
              <a:solidFill>
                <a:schemeClr val="dk1"/>
              </a:solidFill>
            </a:endParaRPr>
          </a:p>
          <a:p>
            <a:pPr indent="0" lvl="0" marL="0" rtl="0" algn="l">
              <a:lnSpc>
                <a:spcPct val="115000"/>
              </a:lnSpc>
              <a:spcBef>
                <a:spcPts val="2000"/>
              </a:spcBef>
              <a:spcAft>
                <a:spcPts val="0"/>
              </a:spcAft>
              <a:buNone/>
            </a:pPr>
            <a:r>
              <a:rPr b="1" lang="en-US" sz="2000">
                <a:solidFill>
                  <a:schemeClr val="dk1"/>
                </a:solidFill>
              </a:rPr>
              <a:t>4.2 Uses of Scrum</a:t>
            </a:r>
            <a:endParaRPr b="1" sz="2000">
              <a:solidFill>
                <a:schemeClr val="dk1"/>
              </a:solidFill>
            </a:endParaRPr>
          </a:p>
          <a:p>
            <a:pPr indent="0" lvl="0" marL="0" rtl="0" algn="l">
              <a:lnSpc>
                <a:spcPct val="115000"/>
              </a:lnSpc>
              <a:spcBef>
                <a:spcPts val="2000"/>
              </a:spcBef>
              <a:spcAft>
                <a:spcPts val="0"/>
              </a:spcAft>
              <a:buNone/>
            </a:pPr>
            <a:r>
              <a:rPr lang="en-US" sz="2000">
                <a:solidFill>
                  <a:schemeClr val="dk1"/>
                </a:solidFill>
              </a:rPr>
              <a:t>4.3 Scrum Values</a:t>
            </a:r>
            <a:endParaRPr sz="2000">
              <a:solidFill>
                <a:schemeClr val="dk1"/>
              </a:solidFill>
            </a:endParaRPr>
          </a:p>
          <a:p>
            <a:pPr indent="0" lvl="0" marL="0" rtl="0" algn="l">
              <a:lnSpc>
                <a:spcPct val="115000"/>
              </a:lnSpc>
              <a:spcBef>
                <a:spcPts val="2000"/>
              </a:spcBef>
              <a:spcAft>
                <a:spcPts val="2000"/>
              </a:spcAft>
              <a:buNone/>
            </a:pPr>
            <a:r>
              <a:rPr lang="en-US" sz="2000">
                <a:solidFill>
                  <a:schemeClr val="dk1"/>
                </a:solidFill>
              </a:rPr>
              <a:t>4.4 The Scrum Team</a:t>
            </a:r>
            <a:endParaRPr sz="2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0" st="0"/>
                                            </p:txEl>
                                          </p:spTgt>
                                        </p:tgtEl>
                                        <p:attrNameLst>
                                          <p:attrName>style.visibility</p:attrName>
                                        </p:attrNameLst>
                                      </p:cBhvr>
                                      <p:to>
                                        <p:strVal val="visible"/>
                                      </p:to>
                                    </p:set>
                                    <p:animEffect filter="fade" transition="in">
                                      <p:cBhvr>
                                        <p:cTn dur="500"/>
                                        <p:tgtEl>
                                          <p:spTgt spid="2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1" st="1"/>
                                            </p:txEl>
                                          </p:spTgt>
                                        </p:tgtEl>
                                        <p:attrNameLst>
                                          <p:attrName>style.visibility</p:attrName>
                                        </p:attrNameLst>
                                      </p:cBhvr>
                                      <p:to>
                                        <p:strVal val="visible"/>
                                      </p:to>
                                    </p:set>
                                    <p:animEffect filter="fade" transition="in">
                                      <p:cBhvr>
                                        <p:cTn dur="500"/>
                                        <p:tgtEl>
                                          <p:spTgt spid="2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2" st="2"/>
                                            </p:txEl>
                                          </p:spTgt>
                                        </p:tgtEl>
                                        <p:attrNameLst>
                                          <p:attrName>style.visibility</p:attrName>
                                        </p:attrNameLst>
                                      </p:cBhvr>
                                      <p:to>
                                        <p:strVal val="visible"/>
                                      </p:to>
                                    </p:set>
                                    <p:animEffect filter="fade" transition="in">
                                      <p:cBhvr>
                                        <p:cTn dur="500"/>
                                        <p:tgtEl>
                                          <p:spTgt spid="22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3" st="3"/>
                                            </p:txEl>
                                          </p:spTgt>
                                        </p:tgtEl>
                                        <p:attrNameLst>
                                          <p:attrName>style.visibility</p:attrName>
                                        </p:attrNameLst>
                                      </p:cBhvr>
                                      <p:to>
                                        <p:strVal val="visible"/>
                                      </p:to>
                                    </p:set>
                                    <p:animEffect filter="fade" transition="in">
                                      <p:cBhvr>
                                        <p:cTn dur="500"/>
                                        <p:tgtEl>
                                          <p:spTgt spid="22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4" st="4"/>
                                            </p:txEl>
                                          </p:spTgt>
                                        </p:tgtEl>
                                        <p:attrNameLst>
                                          <p:attrName>style.visibility</p:attrName>
                                        </p:attrNameLst>
                                      </p:cBhvr>
                                      <p:to>
                                        <p:strVal val="visible"/>
                                      </p:to>
                                    </p:set>
                                    <p:animEffect filter="fade" transition="in">
                                      <p:cBhvr>
                                        <p:cTn dur="500"/>
                                        <p:tgtEl>
                                          <p:spTgt spid="22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8"/>
          <p:cNvSpPr txBox="1"/>
          <p:nvPr>
            <p:ph type="title"/>
          </p:nvPr>
        </p:nvSpPr>
        <p:spPr>
          <a:xfrm>
            <a:off x="2575676" y="286600"/>
            <a:ext cx="85800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Calibri"/>
              <a:buNone/>
            </a:pPr>
            <a:r>
              <a:rPr lang="en-US">
                <a:solidFill>
                  <a:schemeClr val="dk1"/>
                </a:solidFill>
              </a:rPr>
              <a:t>4.3 </a:t>
            </a:r>
            <a:r>
              <a:rPr lang="en-US">
                <a:solidFill>
                  <a:schemeClr val="dk1"/>
                </a:solidFill>
              </a:rPr>
              <a:t>Scrum Values</a:t>
            </a:r>
            <a:endParaRPr/>
          </a:p>
        </p:txBody>
      </p:sp>
      <p:sp>
        <p:nvSpPr>
          <p:cNvPr id="235" name="Google Shape;235;p18"/>
          <p:cNvSpPr txBox="1"/>
          <p:nvPr>
            <p:ph idx="1" type="body"/>
          </p:nvPr>
        </p:nvSpPr>
        <p:spPr>
          <a:xfrm>
            <a:off x="2575675" y="1737400"/>
            <a:ext cx="9269700" cy="4023300"/>
          </a:xfrm>
          <a:prstGeom prst="rect">
            <a:avLst/>
          </a:prstGeom>
          <a:noFill/>
          <a:ln>
            <a:noFill/>
          </a:ln>
        </p:spPr>
        <p:txBody>
          <a:bodyPr anchorCtr="0" anchor="t" bIns="45700" lIns="0" spcFirstLastPara="1" rIns="0" wrap="square" tIns="45700">
            <a:noAutofit/>
          </a:bodyPr>
          <a:lstStyle/>
          <a:p>
            <a:pPr indent="0" lvl="0" marL="457200" rtl="0" algn="l">
              <a:lnSpc>
                <a:spcPct val="90000"/>
              </a:lnSpc>
              <a:spcBef>
                <a:spcPts val="0"/>
              </a:spcBef>
              <a:spcAft>
                <a:spcPts val="0"/>
              </a:spcAft>
              <a:buNone/>
            </a:pPr>
            <a:r>
              <a:rPr lang="en-US" sz="2600">
                <a:solidFill>
                  <a:srgbClr val="FF0000"/>
                </a:solidFill>
              </a:rPr>
              <a:t>Commitment</a:t>
            </a:r>
            <a:r>
              <a:rPr lang="en-US" sz="2600">
                <a:solidFill>
                  <a:schemeClr val="dk1"/>
                </a:solidFill>
              </a:rPr>
              <a:t>: People personally commit to achieving the goals of the Scrum Team. </a:t>
            </a:r>
            <a:endParaRPr/>
          </a:p>
          <a:p>
            <a:pPr indent="0" lvl="0" marL="457200" rtl="0" algn="l">
              <a:lnSpc>
                <a:spcPct val="90000"/>
              </a:lnSpc>
              <a:spcBef>
                <a:spcPts val="1400"/>
              </a:spcBef>
              <a:spcAft>
                <a:spcPts val="0"/>
              </a:spcAft>
              <a:buNone/>
            </a:pPr>
            <a:r>
              <a:rPr lang="en-US" sz="2600">
                <a:solidFill>
                  <a:srgbClr val="FF0000"/>
                </a:solidFill>
              </a:rPr>
              <a:t>Courage</a:t>
            </a:r>
            <a:r>
              <a:rPr lang="en-US" sz="2600">
                <a:solidFill>
                  <a:schemeClr val="dk1"/>
                </a:solidFill>
              </a:rPr>
              <a:t>: The Scrum Team members have courage to do the right thing and work on tough problems.</a:t>
            </a:r>
            <a:endParaRPr/>
          </a:p>
          <a:p>
            <a:pPr indent="0" lvl="0" marL="457200" rtl="0" algn="l">
              <a:lnSpc>
                <a:spcPct val="90000"/>
              </a:lnSpc>
              <a:spcBef>
                <a:spcPts val="1400"/>
              </a:spcBef>
              <a:spcAft>
                <a:spcPts val="0"/>
              </a:spcAft>
              <a:buNone/>
            </a:pPr>
            <a:r>
              <a:rPr lang="en-US" sz="2600">
                <a:solidFill>
                  <a:srgbClr val="FF0000"/>
                </a:solidFill>
              </a:rPr>
              <a:t>Focus</a:t>
            </a:r>
            <a:r>
              <a:rPr lang="en-US" sz="2600">
                <a:solidFill>
                  <a:schemeClr val="dk1"/>
                </a:solidFill>
              </a:rPr>
              <a:t>: Everyone focuses on the work of the Sprint and the goals of the Scrum Team.</a:t>
            </a:r>
            <a:endParaRPr/>
          </a:p>
          <a:p>
            <a:pPr indent="0" lvl="0" marL="457200" rtl="0" algn="l">
              <a:lnSpc>
                <a:spcPct val="90000"/>
              </a:lnSpc>
              <a:spcBef>
                <a:spcPts val="1400"/>
              </a:spcBef>
              <a:spcAft>
                <a:spcPts val="0"/>
              </a:spcAft>
              <a:buNone/>
            </a:pPr>
            <a:r>
              <a:rPr lang="en-US" sz="2600">
                <a:solidFill>
                  <a:srgbClr val="FF0000"/>
                </a:solidFill>
              </a:rPr>
              <a:t>Openness</a:t>
            </a:r>
            <a:r>
              <a:rPr lang="en-US" sz="2600">
                <a:solidFill>
                  <a:schemeClr val="dk1"/>
                </a:solidFill>
              </a:rPr>
              <a:t>: The Scrum Team and its stakeholders agree to be open about all the work and the challenges with performing the work.</a:t>
            </a:r>
            <a:endParaRPr/>
          </a:p>
          <a:p>
            <a:pPr indent="0" lvl="0" marL="457200" rtl="0" algn="l">
              <a:lnSpc>
                <a:spcPct val="90000"/>
              </a:lnSpc>
              <a:spcBef>
                <a:spcPts val="1400"/>
              </a:spcBef>
              <a:spcAft>
                <a:spcPts val="0"/>
              </a:spcAft>
              <a:buNone/>
            </a:pPr>
            <a:r>
              <a:rPr lang="en-US" sz="2600">
                <a:solidFill>
                  <a:srgbClr val="FF0000"/>
                </a:solidFill>
              </a:rPr>
              <a:t>Respect</a:t>
            </a:r>
            <a:r>
              <a:rPr lang="en-US" sz="2600">
                <a:solidFill>
                  <a:schemeClr val="dk1"/>
                </a:solidFill>
              </a:rPr>
              <a:t>: Scrum Team members respect each other to be capable, independent people</a:t>
            </a:r>
            <a:endParaRPr/>
          </a:p>
        </p:txBody>
      </p:sp>
      <p:pic>
        <p:nvPicPr>
          <p:cNvPr id="236" name="Google Shape;236;p18"/>
          <p:cNvPicPr preferRelativeResize="0"/>
          <p:nvPr/>
        </p:nvPicPr>
        <p:blipFill>
          <a:blip r:embed="rId3">
            <a:alphaModFix/>
          </a:blip>
          <a:stretch>
            <a:fillRect/>
          </a:stretch>
        </p:blipFill>
        <p:spPr>
          <a:xfrm>
            <a:off x="0" y="0"/>
            <a:ext cx="2575675" cy="6325025"/>
          </a:xfrm>
          <a:prstGeom prst="rect">
            <a:avLst/>
          </a:prstGeom>
          <a:noFill/>
          <a:ln>
            <a:noFill/>
          </a:ln>
        </p:spPr>
      </p:pic>
      <p:sp>
        <p:nvSpPr>
          <p:cNvPr id="237" name="Google Shape;237;p18"/>
          <p:cNvSpPr txBox="1"/>
          <p:nvPr/>
        </p:nvSpPr>
        <p:spPr>
          <a:xfrm>
            <a:off x="-62" y="1546350"/>
            <a:ext cx="2575800" cy="293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000"/>
              </a:spcBef>
              <a:spcAft>
                <a:spcPts val="0"/>
              </a:spcAft>
              <a:buNone/>
            </a:pPr>
            <a:r>
              <a:rPr lang="en-US" sz="2000">
                <a:solidFill>
                  <a:schemeClr val="dk1"/>
                </a:solidFill>
              </a:rPr>
              <a:t>4. SCRUM</a:t>
            </a:r>
            <a:endParaRPr sz="2000">
              <a:solidFill>
                <a:schemeClr val="dk1"/>
              </a:solidFill>
            </a:endParaRPr>
          </a:p>
          <a:p>
            <a:pPr indent="0" lvl="0" marL="0" rtl="0" algn="l">
              <a:lnSpc>
                <a:spcPct val="115000"/>
              </a:lnSpc>
              <a:spcBef>
                <a:spcPts val="2000"/>
              </a:spcBef>
              <a:spcAft>
                <a:spcPts val="0"/>
              </a:spcAft>
              <a:buNone/>
            </a:pPr>
            <a:r>
              <a:rPr lang="en-US" sz="2000">
                <a:solidFill>
                  <a:schemeClr val="dk1"/>
                </a:solidFill>
              </a:rPr>
              <a:t>4.1 Scrum Theory</a:t>
            </a:r>
            <a:endParaRPr sz="2000">
              <a:solidFill>
                <a:schemeClr val="dk1"/>
              </a:solidFill>
            </a:endParaRPr>
          </a:p>
          <a:p>
            <a:pPr indent="0" lvl="0" marL="0" rtl="0" algn="l">
              <a:lnSpc>
                <a:spcPct val="115000"/>
              </a:lnSpc>
              <a:spcBef>
                <a:spcPts val="2000"/>
              </a:spcBef>
              <a:spcAft>
                <a:spcPts val="0"/>
              </a:spcAft>
              <a:buNone/>
            </a:pPr>
            <a:r>
              <a:rPr lang="en-US" sz="2000">
                <a:solidFill>
                  <a:schemeClr val="dk1"/>
                </a:solidFill>
              </a:rPr>
              <a:t>4.2 Uses of Scrum</a:t>
            </a:r>
            <a:endParaRPr sz="2000">
              <a:solidFill>
                <a:schemeClr val="dk1"/>
              </a:solidFill>
            </a:endParaRPr>
          </a:p>
          <a:p>
            <a:pPr indent="0" lvl="0" marL="0" rtl="0" algn="l">
              <a:lnSpc>
                <a:spcPct val="115000"/>
              </a:lnSpc>
              <a:spcBef>
                <a:spcPts val="2000"/>
              </a:spcBef>
              <a:spcAft>
                <a:spcPts val="0"/>
              </a:spcAft>
              <a:buNone/>
            </a:pPr>
            <a:r>
              <a:rPr b="1" lang="en-US" sz="2000">
                <a:solidFill>
                  <a:schemeClr val="dk1"/>
                </a:solidFill>
              </a:rPr>
              <a:t>4.3 Scrum Values</a:t>
            </a:r>
            <a:endParaRPr b="1" sz="2000">
              <a:solidFill>
                <a:schemeClr val="dk1"/>
              </a:solidFill>
            </a:endParaRPr>
          </a:p>
          <a:p>
            <a:pPr indent="0" lvl="0" marL="0" rtl="0" algn="l">
              <a:lnSpc>
                <a:spcPct val="115000"/>
              </a:lnSpc>
              <a:spcBef>
                <a:spcPts val="2000"/>
              </a:spcBef>
              <a:spcAft>
                <a:spcPts val="2000"/>
              </a:spcAft>
              <a:buNone/>
            </a:pPr>
            <a:r>
              <a:rPr lang="en-US" sz="2000">
                <a:solidFill>
                  <a:schemeClr val="dk1"/>
                </a:solidFill>
              </a:rPr>
              <a:t>4.4 The Scrum Team</a:t>
            </a:r>
            <a:endParaRPr sz="2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0" st="0"/>
                                            </p:txEl>
                                          </p:spTgt>
                                        </p:tgtEl>
                                        <p:attrNameLst>
                                          <p:attrName>style.visibility</p:attrName>
                                        </p:attrNameLst>
                                      </p:cBhvr>
                                      <p:to>
                                        <p:strVal val="visible"/>
                                      </p:to>
                                    </p:set>
                                    <p:animEffect filter="fade" transition="in">
                                      <p:cBhvr>
                                        <p:cTn dur="500"/>
                                        <p:tgtEl>
                                          <p:spTgt spid="2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1" st="1"/>
                                            </p:txEl>
                                          </p:spTgt>
                                        </p:tgtEl>
                                        <p:attrNameLst>
                                          <p:attrName>style.visibility</p:attrName>
                                        </p:attrNameLst>
                                      </p:cBhvr>
                                      <p:to>
                                        <p:strVal val="visible"/>
                                      </p:to>
                                    </p:set>
                                    <p:animEffect filter="fade" transition="in">
                                      <p:cBhvr>
                                        <p:cTn dur="500"/>
                                        <p:tgtEl>
                                          <p:spTgt spid="2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2" st="2"/>
                                            </p:txEl>
                                          </p:spTgt>
                                        </p:tgtEl>
                                        <p:attrNameLst>
                                          <p:attrName>style.visibility</p:attrName>
                                        </p:attrNameLst>
                                      </p:cBhvr>
                                      <p:to>
                                        <p:strVal val="visible"/>
                                      </p:to>
                                    </p:set>
                                    <p:animEffect filter="fade" transition="in">
                                      <p:cBhvr>
                                        <p:cTn dur="500"/>
                                        <p:tgtEl>
                                          <p:spTgt spid="2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3" st="3"/>
                                            </p:txEl>
                                          </p:spTgt>
                                        </p:tgtEl>
                                        <p:attrNameLst>
                                          <p:attrName>style.visibility</p:attrName>
                                        </p:attrNameLst>
                                      </p:cBhvr>
                                      <p:to>
                                        <p:strVal val="visible"/>
                                      </p:to>
                                    </p:set>
                                    <p:animEffect filter="fade" transition="in">
                                      <p:cBhvr>
                                        <p:cTn dur="500"/>
                                        <p:tgtEl>
                                          <p:spTgt spid="23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4" st="4"/>
                                            </p:txEl>
                                          </p:spTgt>
                                        </p:tgtEl>
                                        <p:attrNameLst>
                                          <p:attrName>style.visibility</p:attrName>
                                        </p:attrNameLst>
                                      </p:cBhvr>
                                      <p:to>
                                        <p:strVal val="visible"/>
                                      </p:to>
                                    </p:set>
                                    <p:animEffect filter="fade" transition="in">
                                      <p:cBhvr>
                                        <p:cTn dur="500"/>
                                        <p:tgtEl>
                                          <p:spTgt spid="23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9"/>
          <p:cNvSpPr txBox="1"/>
          <p:nvPr>
            <p:ph type="title"/>
          </p:nvPr>
        </p:nvSpPr>
        <p:spPr>
          <a:xfrm>
            <a:off x="2575676" y="286600"/>
            <a:ext cx="85800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Calibri"/>
              <a:buNone/>
            </a:pPr>
            <a:r>
              <a:rPr lang="en-US">
                <a:solidFill>
                  <a:schemeClr val="dk1"/>
                </a:solidFill>
              </a:rPr>
              <a:t>4.4 </a:t>
            </a:r>
            <a:r>
              <a:rPr lang="en-US">
                <a:solidFill>
                  <a:schemeClr val="dk1"/>
                </a:solidFill>
              </a:rPr>
              <a:t>The Scrum Team </a:t>
            </a:r>
            <a:endParaRPr/>
          </a:p>
        </p:txBody>
      </p:sp>
      <p:sp>
        <p:nvSpPr>
          <p:cNvPr id="243" name="Google Shape;243;p19"/>
          <p:cNvSpPr txBox="1"/>
          <p:nvPr>
            <p:ph idx="1" type="body"/>
          </p:nvPr>
        </p:nvSpPr>
        <p:spPr>
          <a:xfrm>
            <a:off x="2891976" y="1845725"/>
            <a:ext cx="8263800" cy="4023300"/>
          </a:xfrm>
          <a:prstGeom prst="rect">
            <a:avLst/>
          </a:prstGeom>
          <a:noFill/>
          <a:ln>
            <a:noFill/>
          </a:ln>
        </p:spPr>
        <p:txBody>
          <a:bodyPr anchorCtr="0" anchor="t" bIns="45700" lIns="0" spcFirstLastPara="1" rIns="0" wrap="square" tIns="45700">
            <a:normAutofit/>
          </a:bodyPr>
          <a:lstStyle/>
          <a:p>
            <a:pPr indent="-91440" lvl="0" marL="91440" rtl="0" algn="l">
              <a:lnSpc>
                <a:spcPct val="90000"/>
              </a:lnSpc>
              <a:spcBef>
                <a:spcPts val="0"/>
              </a:spcBef>
              <a:spcAft>
                <a:spcPts val="0"/>
              </a:spcAft>
              <a:buSzPts val="3200"/>
              <a:buChar char=" "/>
            </a:pPr>
            <a:r>
              <a:rPr lang="en-US" sz="3200">
                <a:solidFill>
                  <a:schemeClr val="dk1"/>
                </a:solidFill>
              </a:rPr>
              <a:t>The product Owner</a:t>
            </a:r>
            <a:endParaRPr/>
          </a:p>
          <a:p>
            <a:pPr indent="-91440" lvl="0" marL="91440" rtl="0" algn="l">
              <a:lnSpc>
                <a:spcPct val="90000"/>
              </a:lnSpc>
              <a:spcBef>
                <a:spcPts val="1400"/>
              </a:spcBef>
              <a:spcAft>
                <a:spcPts val="0"/>
              </a:spcAft>
              <a:buSzPts val="3200"/>
              <a:buChar char=" "/>
            </a:pPr>
            <a:r>
              <a:rPr lang="en-US" sz="3200">
                <a:solidFill>
                  <a:schemeClr val="dk1"/>
                </a:solidFill>
              </a:rPr>
              <a:t>The Development Team </a:t>
            </a:r>
            <a:endParaRPr/>
          </a:p>
          <a:p>
            <a:pPr indent="-91440" lvl="0" marL="91440" rtl="0" algn="l">
              <a:lnSpc>
                <a:spcPct val="90000"/>
              </a:lnSpc>
              <a:spcBef>
                <a:spcPts val="1400"/>
              </a:spcBef>
              <a:spcAft>
                <a:spcPts val="0"/>
              </a:spcAft>
              <a:buSzPts val="3200"/>
              <a:buChar char=" "/>
            </a:pPr>
            <a:r>
              <a:rPr lang="en-US" sz="3200">
                <a:solidFill>
                  <a:schemeClr val="dk1"/>
                </a:solidFill>
              </a:rPr>
              <a:t>The Scrum Master </a:t>
            </a:r>
            <a:endParaRPr/>
          </a:p>
        </p:txBody>
      </p:sp>
      <p:pic>
        <p:nvPicPr>
          <p:cNvPr id="244" name="Google Shape;244;p19"/>
          <p:cNvPicPr preferRelativeResize="0"/>
          <p:nvPr/>
        </p:nvPicPr>
        <p:blipFill>
          <a:blip r:embed="rId3">
            <a:alphaModFix/>
          </a:blip>
          <a:stretch>
            <a:fillRect/>
          </a:stretch>
        </p:blipFill>
        <p:spPr>
          <a:xfrm>
            <a:off x="0" y="0"/>
            <a:ext cx="2575675" cy="6325025"/>
          </a:xfrm>
          <a:prstGeom prst="rect">
            <a:avLst/>
          </a:prstGeom>
          <a:noFill/>
          <a:ln>
            <a:noFill/>
          </a:ln>
        </p:spPr>
      </p:pic>
      <p:sp>
        <p:nvSpPr>
          <p:cNvPr id="245" name="Google Shape;245;p19"/>
          <p:cNvSpPr txBox="1"/>
          <p:nvPr/>
        </p:nvSpPr>
        <p:spPr>
          <a:xfrm>
            <a:off x="0" y="1695075"/>
            <a:ext cx="2892000" cy="293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000"/>
              </a:spcBef>
              <a:spcAft>
                <a:spcPts val="0"/>
              </a:spcAft>
              <a:buNone/>
            </a:pPr>
            <a:r>
              <a:rPr lang="en-US" sz="2000">
                <a:solidFill>
                  <a:schemeClr val="dk1"/>
                </a:solidFill>
              </a:rPr>
              <a:t>4. SCRUM</a:t>
            </a:r>
            <a:endParaRPr sz="2000">
              <a:solidFill>
                <a:schemeClr val="dk1"/>
              </a:solidFill>
            </a:endParaRPr>
          </a:p>
          <a:p>
            <a:pPr indent="0" lvl="0" marL="0" rtl="0" algn="l">
              <a:lnSpc>
                <a:spcPct val="115000"/>
              </a:lnSpc>
              <a:spcBef>
                <a:spcPts val="2000"/>
              </a:spcBef>
              <a:spcAft>
                <a:spcPts val="0"/>
              </a:spcAft>
              <a:buNone/>
            </a:pPr>
            <a:r>
              <a:rPr lang="en-US" sz="2000">
                <a:solidFill>
                  <a:schemeClr val="dk1"/>
                </a:solidFill>
              </a:rPr>
              <a:t>4.1 Scrum Theory</a:t>
            </a:r>
            <a:endParaRPr sz="2000">
              <a:solidFill>
                <a:schemeClr val="dk1"/>
              </a:solidFill>
            </a:endParaRPr>
          </a:p>
          <a:p>
            <a:pPr indent="0" lvl="0" marL="0" rtl="0" algn="l">
              <a:lnSpc>
                <a:spcPct val="115000"/>
              </a:lnSpc>
              <a:spcBef>
                <a:spcPts val="2000"/>
              </a:spcBef>
              <a:spcAft>
                <a:spcPts val="0"/>
              </a:spcAft>
              <a:buNone/>
            </a:pPr>
            <a:r>
              <a:rPr lang="en-US" sz="2000">
                <a:solidFill>
                  <a:schemeClr val="dk1"/>
                </a:solidFill>
              </a:rPr>
              <a:t>4.2 Uses of Scrum</a:t>
            </a:r>
            <a:endParaRPr sz="2000">
              <a:solidFill>
                <a:schemeClr val="dk1"/>
              </a:solidFill>
            </a:endParaRPr>
          </a:p>
          <a:p>
            <a:pPr indent="0" lvl="0" marL="0" rtl="0" algn="l">
              <a:lnSpc>
                <a:spcPct val="115000"/>
              </a:lnSpc>
              <a:spcBef>
                <a:spcPts val="2000"/>
              </a:spcBef>
              <a:spcAft>
                <a:spcPts val="0"/>
              </a:spcAft>
              <a:buNone/>
            </a:pPr>
            <a:r>
              <a:rPr lang="en-US" sz="2000">
                <a:solidFill>
                  <a:schemeClr val="dk1"/>
                </a:solidFill>
              </a:rPr>
              <a:t>4.3 Scrum Values</a:t>
            </a:r>
            <a:endParaRPr sz="2000">
              <a:solidFill>
                <a:schemeClr val="dk1"/>
              </a:solidFill>
            </a:endParaRPr>
          </a:p>
          <a:p>
            <a:pPr indent="0" lvl="0" marL="0" rtl="0" algn="l">
              <a:lnSpc>
                <a:spcPct val="115000"/>
              </a:lnSpc>
              <a:spcBef>
                <a:spcPts val="2000"/>
              </a:spcBef>
              <a:spcAft>
                <a:spcPts val="2000"/>
              </a:spcAft>
              <a:buNone/>
            </a:pPr>
            <a:r>
              <a:rPr b="1" lang="en-US" sz="2000">
                <a:solidFill>
                  <a:schemeClr val="dk1"/>
                </a:solidFill>
              </a:rPr>
              <a:t>4.4 The Scrum Team</a:t>
            </a:r>
            <a:endParaRPr b="1" sz="2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0" st="0"/>
                                            </p:txEl>
                                          </p:spTgt>
                                        </p:tgtEl>
                                        <p:attrNameLst>
                                          <p:attrName>style.visibility</p:attrName>
                                        </p:attrNameLst>
                                      </p:cBhvr>
                                      <p:to>
                                        <p:strVal val="visible"/>
                                      </p:to>
                                    </p:set>
                                    <p:animEffect filter="fade" transition="in">
                                      <p:cBhvr>
                                        <p:cTn dur="500"/>
                                        <p:tgtEl>
                                          <p:spTgt spid="2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1" st="1"/>
                                            </p:txEl>
                                          </p:spTgt>
                                        </p:tgtEl>
                                        <p:attrNameLst>
                                          <p:attrName>style.visibility</p:attrName>
                                        </p:attrNameLst>
                                      </p:cBhvr>
                                      <p:to>
                                        <p:strVal val="visible"/>
                                      </p:to>
                                    </p:set>
                                    <p:animEffect filter="fade" transition="in">
                                      <p:cBhvr>
                                        <p:cTn dur="500"/>
                                        <p:tgtEl>
                                          <p:spTgt spid="2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2" st="2"/>
                                            </p:txEl>
                                          </p:spTgt>
                                        </p:tgtEl>
                                        <p:attrNameLst>
                                          <p:attrName>style.visibility</p:attrName>
                                        </p:attrNameLst>
                                      </p:cBhvr>
                                      <p:to>
                                        <p:strVal val="visible"/>
                                      </p:to>
                                    </p:set>
                                    <p:animEffect filter="fade" transition="in">
                                      <p:cBhvr>
                                        <p:cTn dur="500"/>
                                        <p:tgtEl>
                                          <p:spTgt spid="24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
          <p:cNvSpPr txBox="1"/>
          <p:nvPr>
            <p:ph type="title"/>
          </p:nvPr>
        </p:nvSpPr>
        <p:spPr>
          <a:xfrm>
            <a:off x="2757076" y="286600"/>
            <a:ext cx="83985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Calibri"/>
              <a:buNone/>
            </a:pPr>
            <a:r>
              <a:rPr lang="en-US">
                <a:solidFill>
                  <a:srgbClr val="FF0000"/>
                </a:solidFill>
              </a:rPr>
              <a:t>1. </a:t>
            </a:r>
            <a:r>
              <a:rPr lang="en-US">
                <a:solidFill>
                  <a:srgbClr val="FF0000"/>
                </a:solidFill>
              </a:rPr>
              <a:t>Objectives</a:t>
            </a:r>
            <a:endParaRPr>
              <a:solidFill>
                <a:srgbClr val="FF0000"/>
              </a:solidFill>
            </a:endParaRPr>
          </a:p>
        </p:txBody>
      </p:sp>
      <p:sp>
        <p:nvSpPr>
          <p:cNvPr id="108" name="Google Shape;108;p2"/>
          <p:cNvSpPr txBox="1"/>
          <p:nvPr>
            <p:ph idx="1" type="body"/>
          </p:nvPr>
        </p:nvSpPr>
        <p:spPr>
          <a:xfrm>
            <a:off x="3289176" y="1845725"/>
            <a:ext cx="7866600" cy="4023300"/>
          </a:xfrm>
          <a:prstGeom prst="rect">
            <a:avLst/>
          </a:prstGeom>
          <a:noFill/>
          <a:ln>
            <a:noFill/>
          </a:ln>
        </p:spPr>
        <p:txBody>
          <a:bodyPr anchorCtr="0" anchor="t" bIns="45700" lIns="0" spcFirstLastPara="1" rIns="0" wrap="square" tIns="45700">
            <a:normAutofit/>
          </a:bodyPr>
          <a:lstStyle/>
          <a:p>
            <a:pPr indent="-91440" lvl="0" marL="91440" rtl="0" algn="l">
              <a:lnSpc>
                <a:spcPct val="90000"/>
              </a:lnSpc>
              <a:spcBef>
                <a:spcPts val="0"/>
              </a:spcBef>
              <a:spcAft>
                <a:spcPts val="0"/>
              </a:spcAft>
              <a:buSzPts val="3000"/>
              <a:buFont typeface="Arial"/>
              <a:buChar char="•"/>
            </a:pPr>
            <a:r>
              <a:rPr lang="en-US" sz="3000">
                <a:solidFill>
                  <a:schemeClr val="dk1"/>
                </a:solidFill>
              </a:rPr>
              <a:t>Agile</a:t>
            </a:r>
            <a:endParaRPr sz="3000"/>
          </a:p>
          <a:p>
            <a:pPr indent="-91440" lvl="0" marL="91440" rtl="0" algn="l">
              <a:lnSpc>
                <a:spcPct val="90000"/>
              </a:lnSpc>
              <a:spcBef>
                <a:spcPts val="1400"/>
              </a:spcBef>
              <a:spcAft>
                <a:spcPts val="0"/>
              </a:spcAft>
              <a:buSzPts val="3000"/>
              <a:buFont typeface="Arial"/>
              <a:buChar char="•"/>
            </a:pPr>
            <a:r>
              <a:rPr lang="en-US" sz="3000">
                <a:solidFill>
                  <a:schemeClr val="dk1"/>
                </a:solidFill>
              </a:rPr>
              <a:t>Agile Manifesto </a:t>
            </a:r>
            <a:endParaRPr sz="3000"/>
          </a:p>
          <a:p>
            <a:pPr indent="-91440" lvl="0" marL="91440" rtl="0" algn="l">
              <a:lnSpc>
                <a:spcPct val="90000"/>
              </a:lnSpc>
              <a:spcBef>
                <a:spcPts val="1400"/>
              </a:spcBef>
              <a:spcAft>
                <a:spcPts val="0"/>
              </a:spcAft>
              <a:buSzPts val="3000"/>
              <a:buFont typeface="Arial"/>
              <a:buChar char="•"/>
            </a:pPr>
            <a:r>
              <a:rPr lang="en-US" sz="3000">
                <a:solidFill>
                  <a:schemeClr val="dk1"/>
                </a:solidFill>
              </a:rPr>
              <a:t>12 Agile Principles</a:t>
            </a:r>
            <a:endParaRPr sz="3000"/>
          </a:p>
          <a:p>
            <a:pPr indent="-91440" lvl="0" marL="91440" rtl="0" algn="l">
              <a:lnSpc>
                <a:spcPct val="90000"/>
              </a:lnSpc>
              <a:spcBef>
                <a:spcPts val="1400"/>
              </a:spcBef>
              <a:spcAft>
                <a:spcPts val="0"/>
              </a:spcAft>
              <a:buSzPts val="3000"/>
              <a:buFont typeface="Arial"/>
              <a:buChar char="•"/>
            </a:pPr>
            <a:r>
              <a:rPr lang="en-US" sz="3000">
                <a:solidFill>
                  <a:schemeClr val="dk1"/>
                </a:solidFill>
              </a:rPr>
              <a:t>Agile over Traditional </a:t>
            </a:r>
            <a:endParaRPr sz="3000"/>
          </a:p>
          <a:p>
            <a:pPr indent="0" lvl="0" marL="91440" rtl="0" algn="l">
              <a:lnSpc>
                <a:spcPct val="90000"/>
              </a:lnSpc>
              <a:spcBef>
                <a:spcPts val="1400"/>
              </a:spcBef>
              <a:spcAft>
                <a:spcPts val="0"/>
              </a:spcAft>
              <a:buSzPts val="2000"/>
              <a:buFont typeface="Arial"/>
              <a:buNone/>
            </a:pPr>
            <a:r>
              <a:t/>
            </a:r>
            <a:endParaRPr>
              <a:solidFill>
                <a:schemeClr val="dk1"/>
              </a:solidFill>
            </a:endParaRPr>
          </a:p>
          <a:p>
            <a:pPr indent="0" lvl="0" marL="91440" rtl="0" algn="l">
              <a:lnSpc>
                <a:spcPct val="90000"/>
              </a:lnSpc>
              <a:spcBef>
                <a:spcPts val="1400"/>
              </a:spcBef>
              <a:spcAft>
                <a:spcPts val="0"/>
              </a:spcAft>
              <a:buSzPts val="2000"/>
              <a:buNone/>
            </a:pPr>
            <a:r>
              <a:t/>
            </a:r>
            <a:endParaRPr/>
          </a:p>
        </p:txBody>
      </p:sp>
      <p:pic>
        <p:nvPicPr>
          <p:cNvPr id="109" name="Google Shape;109;p2"/>
          <p:cNvPicPr preferRelativeResize="0"/>
          <p:nvPr/>
        </p:nvPicPr>
        <p:blipFill>
          <a:blip r:embed="rId3">
            <a:alphaModFix/>
          </a:blip>
          <a:stretch>
            <a:fillRect/>
          </a:stretch>
        </p:blipFill>
        <p:spPr>
          <a:xfrm>
            <a:off x="0" y="0"/>
            <a:ext cx="2575675" cy="6325025"/>
          </a:xfrm>
          <a:prstGeom prst="rect">
            <a:avLst/>
          </a:prstGeom>
          <a:noFill/>
          <a:ln>
            <a:noFill/>
          </a:ln>
        </p:spPr>
      </p:pic>
      <p:sp>
        <p:nvSpPr>
          <p:cNvPr id="110" name="Google Shape;110;p2"/>
          <p:cNvSpPr txBox="1"/>
          <p:nvPr/>
        </p:nvSpPr>
        <p:spPr>
          <a:xfrm>
            <a:off x="0" y="1966450"/>
            <a:ext cx="3000000" cy="110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000"/>
              </a:spcBef>
              <a:spcAft>
                <a:spcPts val="0"/>
              </a:spcAft>
              <a:buNone/>
            </a:pPr>
            <a:r>
              <a:rPr b="1" lang="en-US" sz="2000">
                <a:solidFill>
                  <a:schemeClr val="dk1"/>
                </a:solidFill>
              </a:rPr>
              <a:t>1.</a:t>
            </a:r>
            <a:r>
              <a:rPr b="1" lang="en-US" sz="700">
                <a:solidFill>
                  <a:schemeClr val="dk1"/>
                </a:solidFill>
                <a:latin typeface="Times New Roman"/>
                <a:ea typeface="Times New Roman"/>
                <a:cs typeface="Times New Roman"/>
                <a:sym typeface="Times New Roman"/>
              </a:rPr>
              <a:t>     </a:t>
            </a:r>
            <a:r>
              <a:rPr b="1" lang="en-US" sz="2000">
                <a:solidFill>
                  <a:schemeClr val="dk1"/>
                </a:solidFill>
              </a:rPr>
              <a:t>Objectives</a:t>
            </a:r>
            <a:endParaRPr b="1" sz="2000">
              <a:solidFill>
                <a:schemeClr val="dk1"/>
              </a:solidFill>
            </a:endParaRPr>
          </a:p>
          <a:p>
            <a:pPr indent="0" lvl="0" marL="0" rtl="0" algn="l">
              <a:lnSpc>
                <a:spcPct val="115000"/>
              </a:lnSpc>
              <a:spcBef>
                <a:spcPts val="2000"/>
              </a:spcBef>
              <a:spcAft>
                <a:spcPts val="2000"/>
              </a:spcAft>
              <a:buNone/>
            </a:pPr>
            <a:r>
              <a:rPr lang="en-US" sz="2000">
                <a:solidFill>
                  <a:schemeClr val="dk1"/>
                </a:solidFill>
              </a:rPr>
              <a:t>2.</a:t>
            </a:r>
            <a:r>
              <a:rPr lang="en-US" sz="700">
                <a:solidFill>
                  <a:schemeClr val="dk1"/>
                </a:solidFill>
                <a:latin typeface="Times New Roman"/>
                <a:ea typeface="Times New Roman"/>
                <a:cs typeface="Times New Roman"/>
                <a:sym typeface="Times New Roman"/>
              </a:rPr>
              <a:t>     </a:t>
            </a:r>
            <a:r>
              <a:rPr lang="en-US" sz="2000">
                <a:solidFill>
                  <a:schemeClr val="dk1"/>
                </a:solidFill>
              </a:rPr>
              <a:t>What is Agile?</a:t>
            </a:r>
            <a:endParaRPr sz="2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animEffect filter="fade" transition="in">
                                      <p:cBhvr>
                                        <p:cTn dur="500"/>
                                        <p:tgtEl>
                                          <p:spTgt spid="1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animEffect filter="fade" transition="in">
                                      <p:cBhvr>
                                        <p:cTn dur="500"/>
                                        <p:tgtEl>
                                          <p:spTgt spid="1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2" st="2"/>
                                            </p:txEl>
                                          </p:spTgt>
                                        </p:tgtEl>
                                        <p:attrNameLst>
                                          <p:attrName>style.visibility</p:attrName>
                                        </p:attrNameLst>
                                      </p:cBhvr>
                                      <p:to>
                                        <p:strVal val="visible"/>
                                      </p:to>
                                    </p:set>
                                    <p:animEffect filter="fade" transition="in">
                                      <p:cBhvr>
                                        <p:cTn dur="500"/>
                                        <p:tgtEl>
                                          <p:spTgt spid="1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3" st="3"/>
                                            </p:txEl>
                                          </p:spTgt>
                                        </p:tgtEl>
                                        <p:attrNameLst>
                                          <p:attrName>style.visibility</p:attrName>
                                        </p:attrNameLst>
                                      </p:cBhvr>
                                      <p:to>
                                        <p:strVal val="visible"/>
                                      </p:to>
                                    </p:set>
                                    <p:animEffect filter="fade" transition="in">
                                      <p:cBhvr>
                                        <p:cTn dur="500"/>
                                        <p:tgtEl>
                                          <p:spTgt spid="1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4" st="4"/>
                                            </p:txEl>
                                          </p:spTgt>
                                        </p:tgtEl>
                                        <p:attrNameLst>
                                          <p:attrName>style.visibility</p:attrName>
                                        </p:attrNameLst>
                                      </p:cBhvr>
                                      <p:to>
                                        <p:strVal val="visible"/>
                                      </p:to>
                                    </p:set>
                                    <p:animEffect filter="fade" transition="in">
                                      <p:cBhvr>
                                        <p:cTn dur="500"/>
                                        <p:tgtEl>
                                          <p:spTgt spid="10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5" st="5"/>
                                            </p:txEl>
                                          </p:spTgt>
                                        </p:tgtEl>
                                        <p:attrNameLst>
                                          <p:attrName>style.visibility</p:attrName>
                                        </p:attrNameLst>
                                      </p:cBhvr>
                                      <p:to>
                                        <p:strVal val="visible"/>
                                      </p:to>
                                    </p:set>
                                    <p:animEffect filter="fade" transition="in">
                                      <p:cBhvr>
                                        <p:cTn dur="500"/>
                                        <p:tgtEl>
                                          <p:spTgt spid="108">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0"/>
          <p:cNvSpPr txBox="1"/>
          <p:nvPr>
            <p:ph type="title"/>
          </p:nvPr>
        </p:nvSpPr>
        <p:spPr>
          <a:xfrm>
            <a:off x="2575676" y="286600"/>
            <a:ext cx="85800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Calibri"/>
              <a:buNone/>
            </a:pPr>
            <a:r>
              <a:rPr lang="en-US">
                <a:solidFill>
                  <a:schemeClr val="dk1"/>
                </a:solidFill>
              </a:rPr>
              <a:t>4.4.1 </a:t>
            </a:r>
            <a:r>
              <a:rPr lang="en-US">
                <a:solidFill>
                  <a:schemeClr val="dk1"/>
                </a:solidFill>
              </a:rPr>
              <a:t>Product Owner</a:t>
            </a:r>
            <a:endParaRPr/>
          </a:p>
        </p:txBody>
      </p:sp>
      <p:sp>
        <p:nvSpPr>
          <p:cNvPr id="251" name="Google Shape;251;p20"/>
          <p:cNvSpPr txBox="1"/>
          <p:nvPr>
            <p:ph idx="1" type="body"/>
          </p:nvPr>
        </p:nvSpPr>
        <p:spPr>
          <a:xfrm>
            <a:off x="2575676" y="1845725"/>
            <a:ext cx="8580000" cy="4023300"/>
          </a:xfrm>
          <a:prstGeom prst="rect">
            <a:avLst/>
          </a:prstGeom>
          <a:noFill/>
          <a:ln>
            <a:noFill/>
          </a:ln>
        </p:spPr>
        <p:txBody>
          <a:bodyPr anchorCtr="0" anchor="t" bIns="45700" lIns="0" spcFirstLastPara="1" rIns="0" wrap="square" tIns="45700">
            <a:normAutofit/>
          </a:bodyPr>
          <a:lstStyle/>
          <a:p>
            <a:pPr indent="0" lvl="0" marL="457200" rtl="0" algn="l">
              <a:lnSpc>
                <a:spcPct val="90000"/>
              </a:lnSpc>
              <a:spcBef>
                <a:spcPts val="0"/>
              </a:spcBef>
              <a:spcAft>
                <a:spcPts val="0"/>
              </a:spcAft>
              <a:buNone/>
            </a:pPr>
            <a:r>
              <a:rPr lang="en-US" sz="2600">
                <a:solidFill>
                  <a:schemeClr val="dk1"/>
                </a:solidFill>
              </a:rPr>
              <a:t>Sole person responsible for managing the Product Backlog. Product Backlog management includes: </a:t>
            </a:r>
            <a:endParaRPr/>
          </a:p>
          <a:p>
            <a:pPr indent="-91440" lvl="0" marL="91440" rtl="0" algn="l">
              <a:lnSpc>
                <a:spcPct val="90000"/>
              </a:lnSpc>
              <a:spcBef>
                <a:spcPts val="1400"/>
              </a:spcBef>
              <a:spcAft>
                <a:spcPts val="0"/>
              </a:spcAft>
              <a:buSzPts val="2000"/>
              <a:buChar char=" "/>
            </a:pPr>
            <a:r>
              <a:rPr lang="en-US">
                <a:solidFill>
                  <a:schemeClr val="dk1"/>
                </a:solidFill>
              </a:rPr>
              <a:t>• </a:t>
            </a:r>
            <a:r>
              <a:rPr lang="en-US" sz="2200">
                <a:solidFill>
                  <a:schemeClr val="dk1"/>
                </a:solidFill>
              </a:rPr>
              <a:t>Clearly expressing Product Backlog items </a:t>
            </a:r>
            <a:endParaRPr/>
          </a:p>
          <a:p>
            <a:pPr indent="-91440" lvl="0" marL="91440" rtl="0" algn="l">
              <a:lnSpc>
                <a:spcPct val="90000"/>
              </a:lnSpc>
              <a:spcBef>
                <a:spcPts val="1400"/>
              </a:spcBef>
              <a:spcAft>
                <a:spcPts val="0"/>
              </a:spcAft>
              <a:buSzPts val="2200"/>
              <a:buChar char=" "/>
            </a:pPr>
            <a:r>
              <a:rPr lang="en-US" sz="2200">
                <a:solidFill>
                  <a:schemeClr val="dk1"/>
                </a:solidFill>
              </a:rPr>
              <a:t>• Ordering the items in the Product Backlog </a:t>
            </a:r>
            <a:endParaRPr/>
          </a:p>
          <a:p>
            <a:pPr indent="-91440" lvl="0" marL="91440" rtl="0" algn="l">
              <a:lnSpc>
                <a:spcPct val="90000"/>
              </a:lnSpc>
              <a:spcBef>
                <a:spcPts val="1400"/>
              </a:spcBef>
              <a:spcAft>
                <a:spcPts val="0"/>
              </a:spcAft>
              <a:buSzPts val="2200"/>
              <a:buChar char=" "/>
            </a:pPr>
            <a:r>
              <a:rPr lang="en-US" sz="2200">
                <a:solidFill>
                  <a:schemeClr val="dk1"/>
                </a:solidFill>
              </a:rPr>
              <a:t>• Optimizing the value of the work the Development Team performs </a:t>
            </a:r>
            <a:endParaRPr/>
          </a:p>
          <a:p>
            <a:pPr indent="0" lvl="0" marL="457200" rtl="0" algn="l">
              <a:lnSpc>
                <a:spcPct val="90000"/>
              </a:lnSpc>
              <a:spcBef>
                <a:spcPts val="1400"/>
              </a:spcBef>
              <a:spcAft>
                <a:spcPts val="0"/>
              </a:spcAft>
              <a:buNone/>
            </a:pPr>
            <a:r>
              <a:rPr lang="en-US" sz="2200">
                <a:solidFill>
                  <a:schemeClr val="dk1"/>
                </a:solidFill>
              </a:rPr>
              <a:t>• Ensuring that the Product Backlog is visible, transparent, and clear to all </a:t>
            </a:r>
            <a:endParaRPr/>
          </a:p>
          <a:p>
            <a:pPr indent="0" lvl="0" marL="457200" rtl="0" algn="l">
              <a:lnSpc>
                <a:spcPct val="90000"/>
              </a:lnSpc>
              <a:spcBef>
                <a:spcPts val="1400"/>
              </a:spcBef>
              <a:spcAft>
                <a:spcPts val="0"/>
              </a:spcAft>
              <a:buNone/>
            </a:pPr>
            <a:r>
              <a:rPr lang="en-US" sz="2200">
                <a:solidFill>
                  <a:schemeClr val="dk1"/>
                </a:solidFill>
              </a:rPr>
              <a:t>• Ensuring the Development Team understands items in the Product Backlog to the level needed.</a:t>
            </a:r>
            <a:endParaRPr/>
          </a:p>
        </p:txBody>
      </p:sp>
      <p:pic>
        <p:nvPicPr>
          <p:cNvPr id="252" name="Google Shape;252;p20"/>
          <p:cNvPicPr preferRelativeResize="0"/>
          <p:nvPr/>
        </p:nvPicPr>
        <p:blipFill>
          <a:blip r:embed="rId3">
            <a:alphaModFix/>
          </a:blip>
          <a:stretch>
            <a:fillRect/>
          </a:stretch>
        </p:blipFill>
        <p:spPr>
          <a:xfrm>
            <a:off x="0" y="0"/>
            <a:ext cx="2575675" cy="6325025"/>
          </a:xfrm>
          <a:prstGeom prst="rect">
            <a:avLst/>
          </a:prstGeom>
          <a:noFill/>
          <a:ln>
            <a:noFill/>
          </a:ln>
        </p:spPr>
      </p:pic>
      <p:sp>
        <p:nvSpPr>
          <p:cNvPr id="253" name="Google Shape;253;p20"/>
          <p:cNvSpPr txBox="1"/>
          <p:nvPr/>
        </p:nvSpPr>
        <p:spPr>
          <a:xfrm>
            <a:off x="129725" y="1596300"/>
            <a:ext cx="2575800" cy="362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000"/>
              </a:spcBef>
              <a:spcAft>
                <a:spcPts val="0"/>
              </a:spcAft>
              <a:buNone/>
            </a:pPr>
            <a:r>
              <a:rPr lang="en-US" sz="2000">
                <a:solidFill>
                  <a:schemeClr val="dk1"/>
                </a:solidFill>
              </a:rPr>
              <a:t>4.4 The Scrum Team</a:t>
            </a:r>
            <a:endParaRPr sz="2000">
              <a:solidFill>
                <a:schemeClr val="dk1"/>
              </a:solidFill>
            </a:endParaRPr>
          </a:p>
          <a:p>
            <a:pPr indent="0" lvl="0" marL="0" rtl="0" algn="l">
              <a:lnSpc>
                <a:spcPct val="115000"/>
              </a:lnSpc>
              <a:spcBef>
                <a:spcPts val="2000"/>
              </a:spcBef>
              <a:spcAft>
                <a:spcPts val="0"/>
              </a:spcAft>
              <a:buNone/>
            </a:pPr>
            <a:r>
              <a:rPr b="1" lang="en-US" sz="1900">
                <a:solidFill>
                  <a:schemeClr val="dk1"/>
                </a:solidFill>
              </a:rPr>
              <a:t>4.4.1 Product Owner</a:t>
            </a:r>
            <a:endParaRPr b="1" sz="1900">
              <a:solidFill>
                <a:schemeClr val="dk1"/>
              </a:solidFill>
            </a:endParaRPr>
          </a:p>
          <a:p>
            <a:pPr indent="0" lvl="0" marL="0" rtl="0" algn="l">
              <a:lnSpc>
                <a:spcPct val="115000"/>
              </a:lnSpc>
              <a:spcBef>
                <a:spcPts val="2000"/>
              </a:spcBef>
              <a:spcAft>
                <a:spcPts val="0"/>
              </a:spcAft>
              <a:buNone/>
            </a:pPr>
            <a:r>
              <a:rPr lang="en-US" sz="2000">
                <a:solidFill>
                  <a:schemeClr val="dk1"/>
                </a:solidFill>
              </a:rPr>
              <a:t>4.4.2 The Development Team</a:t>
            </a:r>
            <a:endParaRPr sz="2000">
              <a:solidFill>
                <a:schemeClr val="dk1"/>
              </a:solidFill>
            </a:endParaRPr>
          </a:p>
          <a:p>
            <a:pPr indent="0" lvl="0" marL="0" rtl="0" algn="l">
              <a:lnSpc>
                <a:spcPct val="115000"/>
              </a:lnSpc>
              <a:spcBef>
                <a:spcPts val="2000"/>
              </a:spcBef>
              <a:spcAft>
                <a:spcPts val="0"/>
              </a:spcAft>
              <a:buNone/>
            </a:pPr>
            <a:r>
              <a:rPr lang="en-US" sz="2000">
                <a:solidFill>
                  <a:schemeClr val="dk1"/>
                </a:solidFill>
              </a:rPr>
              <a:t>4.4.3 The Scrum Master</a:t>
            </a:r>
            <a:endParaRPr sz="2000">
              <a:solidFill>
                <a:schemeClr val="dk1"/>
              </a:solidFill>
            </a:endParaRPr>
          </a:p>
          <a:p>
            <a:pPr indent="0" lvl="0" marL="0" rtl="0" algn="l">
              <a:lnSpc>
                <a:spcPct val="115000"/>
              </a:lnSpc>
              <a:spcBef>
                <a:spcPts val="2000"/>
              </a:spcBef>
              <a:spcAft>
                <a:spcPts val="2000"/>
              </a:spcAft>
              <a:buNone/>
            </a:pPr>
            <a:r>
              <a:t/>
            </a:r>
            <a:endParaRPr sz="20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1"/>
          <p:cNvSpPr txBox="1"/>
          <p:nvPr>
            <p:ph type="title"/>
          </p:nvPr>
        </p:nvSpPr>
        <p:spPr>
          <a:xfrm>
            <a:off x="2575676" y="286600"/>
            <a:ext cx="85800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4.4.2 The Development Team</a:t>
            </a:r>
            <a:endParaRPr/>
          </a:p>
        </p:txBody>
      </p:sp>
      <p:sp>
        <p:nvSpPr>
          <p:cNvPr id="259" name="Google Shape;259;p21"/>
          <p:cNvSpPr txBox="1"/>
          <p:nvPr>
            <p:ph idx="1" type="body"/>
          </p:nvPr>
        </p:nvSpPr>
        <p:spPr>
          <a:xfrm>
            <a:off x="2575676" y="1845725"/>
            <a:ext cx="8580000" cy="4023300"/>
          </a:xfrm>
          <a:prstGeom prst="rect">
            <a:avLst/>
          </a:prstGeom>
          <a:noFill/>
          <a:ln>
            <a:noFill/>
          </a:ln>
        </p:spPr>
        <p:txBody>
          <a:bodyPr anchorCtr="0" anchor="t" bIns="45700" lIns="0" spcFirstLastPara="1" rIns="0" wrap="square" tIns="45700">
            <a:normAutofit lnSpcReduction="20000"/>
          </a:bodyPr>
          <a:lstStyle/>
          <a:p>
            <a:pPr indent="0" lvl="0" marL="457200" rtl="0" algn="l">
              <a:lnSpc>
                <a:spcPct val="90000"/>
              </a:lnSpc>
              <a:spcBef>
                <a:spcPts val="0"/>
              </a:spcBef>
              <a:spcAft>
                <a:spcPts val="0"/>
              </a:spcAft>
              <a:buNone/>
            </a:pPr>
            <a:r>
              <a:rPr lang="en-US" sz="2400">
                <a:solidFill>
                  <a:schemeClr val="dk1"/>
                </a:solidFill>
              </a:rPr>
              <a:t>Consists of professionals who do the work of delivering a potentially releasable Increment of “Done” product at the end of each Sprint Development Teams have the following characteristics</a:t>
            </a:r>
            <a:r>
              <a:rPr lang="en-US">
                <a:solidFill>
                  <a:schemeClr val="dk1"/>
                </a:solidFill>
              </a:rPr>
              <a:t>:</a:t>
            </a:r>
            <a:endParaRPr/>
          </a:p>
          <a:p>
            <a:pPr indent="-91440" lvl="0" marL="91440" rtl="0" algn="l">
              <a:lnSpc>
                <a:spcPct val="90000"/>
              </a:lnSpc>
              <a:spcBef>
                <a:spcPts val="1400"/>
              </a:spcBef>
              <a:spcAft>
                <a:spcPts val="0"/>
              </a:spcAft>
              <a:buSzPts val="2000"/>
              <a:buFont typeface="Arial"/>
              <a:buChar char="•"/>
            </a:pPr>
            <a:r>
              <a:rPr lang="en-US">
                <a:solidFill>
                  <a:schemeClr val="dk1"/>
                </a:solidFill>
              </a:rPr>
              <a:t> </a:t>
            </a:r>
            <a:r>
              <a:rPr lang="en-US" sz="2200">
                <a:solidFill>
                  <a:schemeClr val="dk1"/>
                </a:solidFill>
              </a:rPr>
              <a:t>They are self-organizing.</a:t>
            </a:r>
            <a:endParaRPr/>
          </a:p>
          <a:p>
            <a:pPr indent="-91440" lvl="0" marL="91440" rtl="0" algn="l">
              <a:lnSpc>
                <a:spcPct val="90000"/>
              </a:lnSpc>
              <a:spcBef>
                <a:spcPts val="1400"/>
              </a:spcBef>
              <a:spcAft>
                <a:spcPts val="0"/>
              </a:spcAft>
              <a:buSzPts val="2200"/>
              <a:buFont typeface="Arial"/>
              <a:buChar char="•"/>
            </a:pPr>
            <a:r>
              <a:rPr lang="en-US" sz="2200">
                <a:solidFill>
                  <a:schemeClr val="dk1"/>
                </a:solidFill>
              </a:rPr>
              <a:t> Development Teams are cross-functional. </a:t>
            </a:r>
            <a:endParaRPr/>
          </a:p>
          <a:p>
            <a:pPr indent="-91440" lvl="0" marL="91440" rtl="0" algn="l">
              <a:lnSpc>
                <a:spcPct val="90000"/>
              </a:lnSpc>
              <a:spcBef>
                <a:spcPts val="1400"/>
              </a:spcBef>
              <a:spcAft>
                <a:spcPts val="0"/>
              </a:spcAft>
              <a:buSzPts val="2200"/>
              <a:buFont typeface="Arial"/>
              <a:buChar char="•"/>
            </a:pPr>
            <a:r>
              <a:rPr lang="en-US" sz="2200">
                <a:solidFill>
                  <a:schemeClr val="dk1"/>
                </a:solidFill>
              </a:rPr>
              <a:t>Scrum recognizes no titles for Development Team members. </a:t>
            </a:r>
            <a:endParaRPr/>
          </a:p>
          <a:p>
            <a:pPr indent="-91440" lvl="0" marL="91440" rtl="0" algn="l">
              <a:lnSpc>
                <a:spcPct val="90000"/>
              </a:lnSpc>
              <a:spcBef>
                <a:spcPts val="1400"/>
              </a:spcBef>
              <a:spcAft>
                <a:spcPts val="0"/>
              </a:spcAft>
              <a:buSzPts val="2200"/>
              <a:buFont typeface="Arial"/>
              <a:buChar char="•"/>
            </a:pPr>
            <a:r>
              <a:rPr lang="en-US" sz="2200">
                <a:solidFill>
                  <a:schemeClr val="dk1"/>
                </a:solidFill>
              </a:rPr>
              <a:t>Scrum recognizes no sub-teams in the Development Team. </a:t>
            </a:r>
            <a:endParaRPr/>
          </a:p>
          <a:p>
            <a:pPr indent="0" lvl="0" marL="457200" rtl="0" algn="l">
              <a:lnSpc>
                <a:spcPct val="90000"/>
              </a:lnSpc>
              <a:spcBef>
                <a:spcPts val="1400"/>
              </a:spcBef>
              <a:spcAft>
                <a:spcPts val="0"/>
              </a:spcAft>
              <a:buNone/>
            </a:pPr>
            <a:r>
              <a:rPr lang="en-US" sz="2200">
                <a:solidFill>
                  <a:schemeClr val="dk1"/>
                </a:solidFill>
              </a:rPr>
              <a:t>Individual Development Team members may have specialized skills and areas of focus, but accountability belongs to the Development Team as a whole.</a:t>
            </a:r>
            <a:endParaRPr/>
          </a:p>
        </p:txBody>
      </p:sp>
      <p:pic>
        <p:nvPicPr>
          <p:cNvPr id="260" name="Google Shape;260;p21"/>
          <p:cNvPicPr preferRelativeResize="0"/>
          <p:nvPr/>
        </p:nvPicPr>
        <p:blipFill>
          <a:blip r:embed="rId3">
            <a:alphaModFix/>
          </a:blip>
          <a:stretch>
            <a:fillRect/>
          </a:stretch>
        </p:blipFill>
        <p:spPr>
          <a:xfrm>
            <a:off x="0" y="0"/>
            <a:ext cx="2575675" cy="6325025"/>
          </a:xfrm>
          <a:prstGeom prst="rect">
            <a:avLst/>
          </a:prstGeom>
          <a:noFill/>
          <a:ln>
            <a:noFill/>
          </a:ln>
        </p:spPr>
      </p:pic>
      <p:sp>
        <p:nvSpPr>
          <p:cNvPr id="261" name="Google Shape;261;p21"/>
          <p:cNvSpPr txBox="1"/>
          <p:nvPr/>
        </p:nvSpPr>
        <p:spPr>
          <a:xfrm>
            <a:off x="0" y="1596300"/>
            <a:ext cx="2575800" cy="364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000"/>
              </a:spcBef>
              <a:spcAft>
                <a:spcPts val="0"/>
              </a:spcAft>
              <a:buNone/>
            </a:pPr>
            <a:r>
              <a:rPr lang="en-US" sz="2000">
                <a:solidFill>
                  <a:schemeClr val="dk1"/>
                </a:solidFill>
              </a:rPr>
              <a:t>4.4 The Scrum Team</a:t>
            </a:r>
            <a:endParaRPr sz="2000">
              <a:solidFill>
                <a:schemeClr val="dk1"/>
              </a:solidFill>
            </a:endParaRPr>
          </a:p>
          <a:p>
            <a:pPr indent="0" lvl="0" marL="0" rtl="0" algn="l">
              <a:lnSpc>
                <a:spcPct val="115000"/>
              </a:lnSpc>
              <a:spcBef>
                <a:spcPts val="2000"/>
              </a:spcBef>
              <a:spcAft>
                <a:spcPts val="0"/>
              </a:spcAft>
              <a:buNone/>
            </a:pPr>
            <a:r>
              <a:rPr lang="en-US" sz="2000">
                <a:solidFill>
                  <a:schemeClr val="dk1"/>
                </a:solidFill>
              </a:rPr>
              <a:t>4.4.1 Product Owner</a:t>
            </a:r>
            <a:endParaRPr sz="2000">
              <a:solidFill>
                <a:schemeClr val="dk1"/>
              </a:solidFill>
            </a:endParaRPr>
          </a:p>
          <a:p>
            <a:pPr indent="0" lvl="0" marL="0" rtl="0" algn="l">
              <a:lnSpc>
                <a:spcPct val="115000"/>
              </a:lnSpc>
              <a:spcBef>
                <a:spcPts val="2000"/>
              </a:spcBef>
              <a:spcAft>
                <a:spcPts val="0"/>
              </a:spcAft>
              <a:buNone/>
            </a:pPr>
            <a:r>
              <a:rPr b="1" lang="en-US" sz="2000">
                <a:solidFill>
                  <a:schemeClr val="dk1"/>
                </a:solidFill>
              </a:rPr>
              <a:t>4.4.2 The Development Team</a:t>
            </a:r>
            <a:endParaRPr b="1" sz="2000">
              <a:solidFill>
                <a:schemeClr val="dk1"/>
              </a:solidFill>
            </a:endParaRPr>
          </a:p>
          <a:p>
            <a:pPr indent="0" lvl="0" marL="0" rtl="0" algn="l">
              <a:lnSpc>
                <a:spcPct val="115000"/>
              </a:lnSpc>
              <a:spcBef>
                <a:spcPts val="2000"/>
              </a:spcBef>
              <a:spcAft>
                <a:spcPts val="0"/>
              </a:spcAft>
              <a:buNone/>
            </a:pPr>
            <a:r>
              <a:rPr lang="en-US" sz="2000">
                <a:solidFill>
                  <a:schemeClr val="dk1"/>
                </a:solidFill>
              </a:rPr>
              <a:t>4.4.3 The Scrum Master</a:t>
            </a:r>
            <a:endParaRPr sz="2000">
              <a:solidFill>
                <a:schemeClr val="dk1"/>
              </a:solidFill>
            </a:endParaRPr>
          </a:p>
          <a:p>
            <a:pPr indent="0" lvl="0" marL="0" rtl="0" algn="l">
              <a:lnSpc>
                <a:spcPct val="115000"/>
              </a:lnSpc>
              <a:spcBef>
                <a:spcPts val="2000"/>
              </a:spcBef>
              <a:spcAft>
                <a:spcPts val="2000"/>
              </a:spcAft>
              <a:buNone/>
            </a:pPr>
            <a:r>
              <a:t/>
            </a:r>
            <a:endParaRPr sz="20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2"/>
          <p:cNvSpPr txBox="1"/>
          <p:nvPr>
            <p:ph type="title"/>
          </p:nvPr>
        </p:nvSpPr>
        <p:spPr>
          <a:xfrm>
            <a:off x="2575676" y="286600"/>
            <a:ext cx="85800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Calibri"/>
              <a:buNone/>
            </a:pPr>
            <a:r>
              <a:rPr lang="en-US">
                <a:solidFill>
                  <a:schemeClr val="dk1"/>
                </a:solidFill>
              </a:rPr>
              <a:t>Development Team Size</a:t>
            </a:r>
            <a:endParaRPr/>
          </a:p>
        </p:txBody>
      </p:sp>
      <p:sp>
        <p:nvSpPr>
          <p:cNvPr id="267" name="Google Shape;267;p22"/>
          <p:cNvSpPr txBox="1"/>
          <p:nvPr>
            <p:ph idx="1" type="body"/>
          </p:nvPr>
        </p:nvSpPr>
        <p:spPr>
          <a:xfrm>
            <a:off x="2575676" y="1845725"/>
            <a:ext cx="8580000" cy="4023300"/>
          </a:xfrm>
          <a:prstGeom prst="rect">
            <a:avLst/>
          </a:prstGeom>
          <a:noFill/>
          <a:ln>
            <a:noFill/>
          </a:ln>
        </p:spPr>
        <p:txBody>
          <a:bodyPr anchorCtr="0" anchor="t" bIns="45700" lIns="0" spcFirstLastPara="1" rIns="0" wrap="square" tIns="45700">
            <a:normAutofit lnSpcReduction="10000"/>
          </a:bodyPr>
          <a:lstStyle/>
          <a:p>
            <a:pPr indent="0" lvl="0" marL="457200" rtl="0" algn="l">
              <a:lnSpc>
                <a:spcPct val="90000"/>
              </a:lnSpc>
              <a:spcBef>
                <a:spcPts val="0"/>
              </a:spcBef>
              <a:spcAft>
                <a:spcPts val="0"/>
              </a:spcAft>
              <a:buNone/>
            </a:pPr>
            <a:r>
              <a:rPr lang="en-US" sz="2600">
                <a:solidFill>
                  <a:schemeClr val="dk1"/>
                </a:solidFill>
              </a:rPr>
              <a:t>Optimal Development Team size is small enough to remain nimble and large enough to complete significant work within a Sprint. </a:t>
            </a:r>
            <a:endParaRPr/>
          </a:p>
          <a:p>
            <a:pPr indent="0" lvl="0" marL="457200" rtl="0" algn="l">
              <a:lnSpc>
                <a:spcPct val="90000"/>
              </a:lnSpc>
              <a:spcBef>
                <a:spcPts val="1400"/>
              </a:spcBef>
              <a:spcAft>
                <a:spcPts val="0"/>
              </a:spcAft>
              <a:buNone/>
            </a:pPr>
            <a:r>
              <a:rPr lang="en-US" sz="2600">
                <a:solidFill>
                  <a:schemeClr val="dk1"/>
                </a:solidFill>
              </a:rPr>
              <a:t>Fewer than three Development Team members decrease interaction and results in smaller productivity gains.</a:t>
            </a:r>
            <a:endParaRPr/>
          </a:p>
          <a:p>
            <a:pPr indent="0" lvl="0" marL="457200" rtl="0" algn="l">
              <a:lnSpc>
                <a:spcPct val="90000"/>
              </a:lnSpc>
              <a:spcBef>
                <a:spcPts val="1400"/>
              </a:spcBef>
              <a:spcAft>
                <a:spcPts val="0"/>
              </a:spcAft>
              <a:buNone/>
            </a:pPr>
            <a:r>
              <a:rPr lang="en-US" sz="2600">
                <a:solidFill>
                  <a:schemeClr val="dk1"/>
                </a:solidFill>
              </a:rPr>
              <a:t>Having more than nine members requires too much coordination. </a:t>
            </a:r>
            <a:endParaRPr/>
          </a:p>
          <a:p>
            <a:pPr indent="0" lvl="0" marL="457200" rtl="0" algn="l">
              <a:lnSpc>
                <a:spcPct val="90000"/>
              </a:lnSpc>
              <a:spcBef>
                <a:spcPts val="1400"/>
              </a:spcBef>
              <a:spcAft>
                <a:spcPts val="0"/>
              </a:spcAft>
              <a:buNone/>
            </a:pPr>
            <a:r>
              <a:rPr lang="en-US" sz="2600">
                <a:solidFill>
                  <a:schemeClr val="dk1"/>
                </a:solidFill>
              </a:rPr>
              <a:t>The Product Owner and Scrum Master roles are not included in this count unless they are also executing the work of the Sprint Backlog.</a:t>
            </a:r>
            <a:endParaRPr/>
          </a:p>
        </p:txBody>
      </p:sp>
      <p:pic>
        <p:nvPicPr>
          <p:cNvPr id="268" name="Google Shape;268;p22"/>
          <p:cNvPicPr preferRelativeResize="0"/>
          <p:nvPr/>
        </p:nvPicPr>
        <p:blipFill>
          <a:blip r:embed="rId3">
            <a:alphaModFix/>
          </a:blip>
          <a:stretch>
            <a:fillRect/>
          </a:stretch>
        </p:blipFill>
        <p:spPr>
          <a:xfrm>
            <a:off x="0" y="0"/>
            <a:ext cx="2575675" cy="6325025"/>
          </a:xfrm>
          <a:prstGeom prst="rect">
            <a:avLst/>
          </a:prstGeom>
          <a:noFill/>
          <a:ln>
            <a:noFill/>
          </a:ln>
        </p:spPr>
      </p:pic>
      <p:sp>
        <p:nvSpPr>
          <p:cNvPr id="269" name="Google Shape;269;p22"/>
          <p:cNvSpPr txBox="1"/>
          <p:nvPr/>
        </p:nvSpPr>
        <p:spPr>
          <a:xfrm>
            <a:off x="0" y="1596300"/>
            <a:ext cx="2575800" cy="303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000"/>
              </a:spcBef>
              <a:spcAft>
                <a:spcPts val="0"/>
              </a:spcAft>
              <a:buNone/>
            </a:pPr>
            <a:r>
              <a:t/>
            </a:r>
            <a:endParaRPr sz="2000">
              <a:solidFill>
                <a:schemeClr val="dk1"/>
              </a:solidFill>
            </a:endParaRPr>
          </a:p>
          <a:p>
            <a:pPr indent="0" lvl="0" marL="0" rtl="0" algn="l">
              <a:lnSpc>
                <a:spcPct val="115000"/>
              </a:lnSpc>
              <a:spcBef>
                <a:spcPts val="2000"/>
              </a:spcBef>
              <a:spcAft>
                <a:spcPts val="0"/>
              </a:spcAft>
              <a:buNone/>
            </a:pPr>
            <a:r>
              <a:rPr lang="en-US" sz="2000">
                <a:solidFill>
                  <a:schemeClr val="dk1"/>
                </a:solidFill>
              </a:rPr>
              <a:t>4.4.2 The Development Team</a:t>
            </a:r>
            <a:endParaRPr sz="2000">
              <a:solidFill>
                <a:schemeClr val="dk1"/>
              </a:solidFill>
            </a:endParaRPr>
          </a:p>
          <a:p>
            <a:pPr indent="0" lvl="0" marL="0" rtl="0" algn="l">
              <a:lnSpc>
                <a:spcPct val="115000"/>
              </a:lnSpc>
              <a:spcBef>
                <a:spcPts val="2000"/>
              </a:spcBef>
              <a:spcAft>
                <a:spcPts val="0"/>
              </a:spcAft>
              <a:buNone/>
            </a:pPr>
            <a:r>
              <a:rPr b="1" lang="en-US" sz="2000">
                <a:solidFill>
                  <a:schemeClr val="dk1"/>
                </a:solidFill>
              </a:rPr>
              <a:t>Development Team Size</a:t>
            </a:r>
            <a:endParaRPr b="1" sz="2000">
              <a:solidFill>
                <a:schemeClr val="dk1"/>
              </a:solidFill>
            </a:endParaRPr>
          </a:p>
          <a:p>
            <a:pPr indent="0" lvl="0" marL="0" rtl="0" algn="l">
              <a:lnSpc>
                <a:spcPct val="115000"/>
              </a:lnSpc>
              <a:spcBef>
                <a:spcPts val="2000"/>
              </a:spcBef>
              <a:spcAft>
                <a:spcPts val="2000"/>
              </a:spcAft>
              <a:buNone/>
            </a:pPr>
            <a:r>
              <a:t/>
            </a:r>
            <a:endParaRPr sz="2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0" st="0"/>
                                            </p:txEl>
                                          </p:spTgt>
                                        </p:tgtEl>
                                        <p:attrNameLst>
                                          <p:attrName>style.visibility</p:attrName>
                                        </p:attrNameLst>
                                      </p:cBhvr>
                                      <p:to>
                                        <p:strVal val="visible"/>
                                      </p:to>
                                    </p:set>
                                    <p:animEffect filter="fade" transition="in">
                                      <p:cBhvr>
                                        <p:cTn dur="500"/>
                                        <p:tgtEl>
                                          <p:spTgt spid="2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1" st="1"/>
                                            </p:txEl>
                                          </p:spTgt>
                                        </p:tgtEl>
                                        <p:attrNameLst>
                                          <p:attrName>style.visibility</p:attrName>
                                        </p:attrNameLst>
                                      </p:cBhvr>
                                      <p:to>
                                        <p:strVal val="visible"/>
                                      </p:to>
                                    </p:set>
                                    <p:animEffect filter="fade" transition="in">
                                      <p:cBhvr>
                                        <p:cTn dur="500"/>
                                        <p:tgtEl>
                                          <p:spTgt spid="2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2" st="2"/>
                                            </p:txEl>
                                          </p:spTgt>
                                        </p:tgtEl>
                                        <p:attrNameLst>
                                          <p:attrName>style.visibility</p:attrName>
                                        </p:attrNameLst>
                                      </p:cBhvr>
                                      <p:to>
                                        <p:strVal val="visible"/>
                                      </p:to>
                                    </p:set>
                                    <p:animEffect filter="fade" transition="in">
                                      <p:cBhvr>
                                        <p:cTn dur="500"/>
                                        <p:tgtEl>
                                          <p:spTgt spid="26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3" st="3"/>
                                            </p:txEl>
                                          </p:spTgt>
                                        </p:tgtEl>
                                        <p:attrNameLst>
                                          <p:attrName>style.visibility</p:attrName>
                                        </p:attrNameLst>
                                      </p:cBhvr>
                                      <p:to>
                                        <p:strVal val="visible"/>
                                      </p:to>
                                    </p:set>
                                    <p:animEffect filter="fade" transition="in">
                                      <p:cBhvr>
                                        <p:cTn dur="500"/>
                                        <p:tgtEl>
                                          <p:spTgt spid="26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3"/>
          <p:cNvSpPr txBox="1"/>
          <p:nvPr>
            <p:ph type="title"/>
          </p:nvPr>
        </p:nvSpPr>
        <p:spPr>
          <a:xfrm>
            <a:off x="2575676" y="286600"/>
            <a:ext cx="85800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4.4.3 The Scrum Master</a:t>
            </a:r>
            <a:endParaRPr/>
          </a:p>
        </p:txBody>
      </p:sp>
      <p:sp>
        <p:nvSpPr>
          <p:cNvPr id="275" name="Google Shape;275;p23"/>
          <p:cNvSpPr txBox="1"/>
          <p:nvPr>
            <p:ph idx="1" type="body"/>
          </p:nvPr>
        </p:nvSpPr>
        <p:spPr>
          <a:xfrm>
            <a:off x="2575676" y="1845725"/>
            <a:ext cx="8580000" cy="4023300"/>
          </a:xfrm>
          <a:prstGeom prst="rect">
            <a:avLst/>
          </a:prstGeom>
          <a:noFill/>
          <a:ln>
            <a:noFill/>
          </a:ln>
        </p:spPr>
        <p:txBody>
          <a:bodyPr anchorCtr="0" anchor="t" bIns="45700" lIns="0" spcFirstLastPara="1" rIns="0" wrap="square" tIns="45700">
            <a:normAutofit/>
          </a:bodyPr>
          <a:lstStyle/>
          <a:p>
            <a:pPr indent="-91440" lvl="0" marL="91440" rtl="0" algn="l">
              <a:lnSpc>
                <a:spcPct val="90000"/>
              </a:lnSpc>
              <a:spcBef>
                <a:spcPts val="0"/>
              </a:spcBef>
              <a:spcAft>
                <a:spcPts val="0"/>
              </a:spcAft>
              <a:buSzPts val="2800"/>
              <a:buChar char=" "/>
            </a:pPr>
            <a:r>
              <a:rPr lang="en-US" sz="2800">
                <a:solidFill>
                  <a:schemeClr val="dk1"/>
                </a:solidFill>
              </a:rPr>
              <a:t>Responsible for promoting and supporting Scrum. </a:t>
            </a:r>
            <a:endParaRPr/>
          </a:p>
          <a:p>
            <a:pPr indent="-91440" lvl="0" marL="91440" rtl="0" algn="l">
              <a:lnSpc>
                <a:spcPct val="90000"/>
              </a:lnSpc>
              <a:spcBef>
                <a:spcPts val="1400"/>
              </a:spcBef>
              <a:spcAft>
                <a:spcPts val="0"/>
              </a:spcAft>
              <a:buSzPts val="2800"/>
              <a:buChar char=" "/>
            </a:pPr>
            <a:r>
              <a:rPr lang="en-US" sz="2800">
                <a:solidFill>
                  <a:schemeClr val="dk1"/>
                </a:solidFill>
              </a:rPr>
              <a:t>Do this by helping everyone understand Scrum. </a:t>
            </a:r>
            <a:endParaRPr/>
          </a:p>
          <a:p>
            <a:pPr indent="0" lvl="0" marL="457200" rtl="0" algn="l">
              <a:lnSpc>
                <a:spcPct val="90000"/>
              </a:lnSpc>
              <a:spcBef>
                <a:spcPts val="1400"/>
              </a:spcBef>
              <a:spcAft>
                <a:spcPts val="0"/>
              </a:spcAft>
              <a:buNone/>
            </a:pPr>
            <a:r>
              <a:rPr lang="en-US" sz="2800">
                <a:solidFill>
                  <a:schemeClr val="dk1"/>
                </a:solidFill>
              </a:rPr>
              <a:t>The Scrum Master is a servant-leader for the Scrum Team.</a:t>
            </a:r>
            <a:endParaRPr/>
          </a:p>
        </p:txBody>
      </p:sp>
      <p:pic>
        <p:nvPicPr>
          <p:cNvPr id="276" name="Google Shape;276;p23"/>
          <p:cNvPicPr preferRelativeResize="0"/>
          <p:nvPr/>
        </p:nvPicPr>
        <p:blipFill>
          <a:blip r:embed="rId3">
            <a:alphaModFix/>
          </a:blip>
          <a:stretch>
            <a:fillRect/>
          </a:stretch>
        </p:blipFill>
        <p:spPr>
          <a:xfrm>
            <a:off x="0" y="0"/>
            <a:ext cx="2575675" cy="6325025"/>
          </a:xfrm>
          <a:prstGeom prst="rect">
            <a:avLst/>
          </a:prstGeom>
          <a:noFill/>
          <a:ln>
            <a:noFill/>
          </a:ln>
        </p:spPr>
      </p:pic>
      <p:sp>
        <p:nvSpPr>
          <p:cNvPr id="277" name="Google Shape;277;p23"/>
          <p:cNvSpPr txBox="1"/>
          <p:nvPr/>
        </p:nvSpPr>
        <p:spPr>
          <a:xfrm>
            <a:off x="97975" y="1596300"/>
            <a:ext cx="2655300" cy="364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000"/>
              </a:spcBef>
              <a:spcAft>
                <a:spcPts val="0"/>
              </a:spcAft>
              <a:buNone/>
            </a:pPr>
            <a:r>
              <a:rPr lang="en-US" sz="2000">
                <a:solidFill>
                  <a:schemeClr val="dk1"/>
                </a:solidFill>
              </a:rPr>
              <a:t>4.4 The Scrum Team</a:t>
            </a:r>
            <a:endParaRPr sz="2000">
              <a:solidFill>
                <a:schemeClr val="dk1"/>
              </a:solidFill>
            </a:endParaRPr>
          </a:p>
          <a:p>
            <a:pPr indent="0" lvl="0" marL="0" rtl="0" algn="l">
              <a:lnSpc>
                <a:spcPct val="115000"/>
              </a:lnSpc>
              <a:spcBef>
                <a:spcPts val="2000"/>
              </a:spcBef>
              <a:spcAft>
                <a:spcPts val="0"/>
              </a:spcAft>
              <a:buNone/>
            </a:pPr>
            <a:r>
              <a:rPr lang="en-US" sz="2000">
                <a:solidFill>
                  <a:schemeClr val="dk1"/>
                </a:solidFill>
              </a:rPr>
              <a:t>4.4.1 Product Owner</a:t>
            </a:r>
            <a:endParaRPr sz="2000">
              <a:solidFill>
                <a:schemeClr val="dk1"/>
              </a:solidFill>
            </a:endParaRPr>
          </a:p>
          <a:p>
            <a:pPr indent="0" lvl="0" marL="0" rtl="0" algn="l">
              <a:lnSpc>
                <a:spcPct val="115000"/>
              </a:lnSpc>
              <a:spcBef>
                <a:spcPts val="2000"/>
              </a:spcBef>
              <a:spcAft>
                <a:spcPts val="0"/>
              </a:spcAft>
              <a:buNone/>
            </a:pPr>
            <a:r>
              <a:rPr lang="en-US" sz="2000">
                <a:solidFill>
                  <a:schemeClr val="dk1"/>
                </a:solidFill>
              </a:rPr>
              <a:t>4.4.2 The Development Team</a:t>
            </a:r>
            <a:endParaRPr sz="2000">
              <a:solidFill>
                <a:schemeClr val="dk1"/>
              </a:solidFill>
            </a:endParaRPr>
          </a:p>
          <a:p>
            <a:pPr indent="0" lvl="0" marL="0" rtl="0" algn="l">
              <a:lnSpc>
                <a:spcPct val="115000"/>
              </a:lnSpc>
              <a:spcBef>
                <a:spcPts val="2000"/>
              </a:spcBef>
              <a:spcAft>
                <a:spcPts val="0"/>
              </a:spcAft>
              <a:buNone/>
            </a:pPr>
            <a:r>
              <a:rPr b="1" lang="en-US" sz="2000">
                <a:solidFill>
                  <a:schemeClr val="dk1"/>
                </a:solidFill>
              </a:rPr>
              <a:t>4.4.3 The Scrum Master</a:t>
            </a:r>
            <a:endParaRPr b="1" sz="2000">
              <a:solidFill>
                <a:schemeClr val="dk1"/>
              </a:solidFill>
            </a:endParaRPr>
          </a:p>
          <a:p>
            <a:pPr indent="0" lvl="0" marL="0" rtl="0" algn="l">
              <a:lnSpc>
                <a:spcPct val="115000"/>
              </a:lnSpc>
              <a:spcBef>
                <a:spcPts val="2000"/>
              </a:spcBef>
              <a:spcAft>
                <a:spcPts val="2000"/>
              </a:spcAft>
              <a:buNone/>
            </a:pPr>
            <a:r>
              <a:t/>
            </a:r>
            <a:endParaRPr sz="2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0" st="0"/>
                                            </p:txEl>
                                          </p:spTgt>
                                        </p:tgtEl>
                                        <p:attrNameLst>
                                          <p:attrName>style.visibility</p:attrName>
                                        </p:attrNameLst>
                                      </p:cBhvr>
                                      <p:to>
                                        <p:strVal val="visible"/>
                                      </p:to>
                                    </p:set>
                                    <p:animEffect filter="fade" transition="in">
                                      <p:cBhvr>
                                        <p:cTn dur="500"/>
                                        <p:tgtEl>
                                          <p:spTgt spid="2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1" st="1"/>
                                            </p:txEl>
                                          </p:spTgt>
                                        </p:tgtEl>
                                        <p:attrNameLst>
                                          <p:attrName>style.visibility</p:attrName>
                                        </p:attrNameLst>
                                      </p:cBhvr>
                                      <p:to>
                                        <p:strVal val="visible"/>
                                      </p:to>
                                    </p:set>
                                    <p:animEffect filter="fade" transition="in">
                                      <p:cBhvr>
                                        <p:cTn dur="500"/>
                                        <p:tgtEl>
                                          <p:spTgt spid="2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2" st="2"/>
                                            </p:txEl>
                                          </p:spTgt>
                                        </p:tgtEl>
                                        <p:attrNameLst>
                                          <p:attrName>style.visibility</p:attrName>
                                        </p:attrNameLst>
                                      </p:cBhvr>
                                      <p:to>
                                        <p:strVal val="visible"/>
                                      </p:to>
                                    </p:set>
                                    <p:animEffect filter="fade" transition="in">
                                      <p:cBhvr>
                                        <p:cTn dur="500"/>
                                        <p:tgtEl>
                                          <p:spTgt spid="27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4"/>
          <p:cNvSpPr txBox="1"/>
          <p:nvPr>
            <p:ph type="title"/>
          </p:nvPr>
        </p:nvSpPr>
        <p:spPr>
          <a:xfrm>
            <a:off x="2575676" y="286600"/>
            <a:ext cx="85800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4.4.3 The Scrum Master</a:t>
            </a:r>
            <a:endParaRPr/>
          </a:p>
        </p:txBody>
      </p:sp>
      <p:sp>
        <p:nvSpPr>
          <p:cNvPr id="283" name="Google Shape;283;p24"/>
          <p:cNvSpPr txBox="1"/>
          <p:nvPr>
            <p:ph idx="1" type="body"/>
          </p:nvPr>
        </p:nvSpPr>
        <p:spPr>
          <a:xfrm>
            <a:off x="2575676" y="1845725"/>
            <a:ext cx="8580000" cy="4023300"/>
          </a:xfrm>
          <a:prstGeom prst="rect">
            <a:avLst/>
          </a:prstGeom>
          <a:noFill/>
          <a:ln>
            <a:noFill/>
          </a:ln>
        </p:spPr>
        <p:txBody>
          <a:bodyPr anchorCtr="0" anchor="t" bIns="45700" lIns="0" spcFirstLastPara="1" rIns="0" wrap="square" tIns="45700">
            <a:normAutofit/>
          </a:bodyPr>
          <a:lstStyle/>
          <a:p>
            <a:pPr indent="0" lvl="0" marL="457200" rtl="0" algn="l">
              <a:lnSpc>
                <a:spcPct val="90000"/>
              </a:lnSpc>
              <a:spcBef>
                <a:spcPts val="0"/>
              </a:spcBef>
              <a:spcAft>
                <a:spcPts val="0"/>
              </a:spcAft>
              <a:buNone/>
            </a:pPr>
            <a:r>
              <a:rPr lang="en-US" sz="2600">
                <a:solidFill>
                  <a:schemeClr val="dk1"/>
                </a:solidFill>
              </a:rPr>
              <a:t>The Scrum Master serves the Product Owner, Development team, Organization in several ways, including: </a:t>
            </a:r>
            <a:endParaRPr/>
          </a:p>
          <a:p>
            <a:pPr indent="0" lvl="0" marL="457200" rtl="0" algn="l">
              <a:lnSpc>
                <a:spcPct val="90000"/>
              </a:lnSpc>
              <a:spcBef>
                <a:spcPts val="1400"/>
              </a:spcBef>
              <a:spcAft>
                <a:spcPts val="0"/>
              </a:spcAft>
              <a:buNone/>
            </a:pPr>
            <a:r>
              <a:rPr lang="en-US" sz="2600">
                <a:solidFill>
                  <a:schemeClr val="dk1"/>
                </a:solidFill>
              </a:rPr>
              <a:t>• Finding techniques for effective Product Backlog management.</a:t>
            </a:r>
            <a:endParaRPr/>
          </a:p>
          <a:p>
            <a:pPr indent="0" lvl="0" marL="457200" rtl="0" algn="l">
              <a:lnSpc>
                <a:spcPct val="90000"/>
              </a:lnSpc>
              <a:spcBef>
                <a:spcPts val="1400"/>
              </a:spcBef>
              <a:spcAft>
                <a:spcPts val="0"/>
              </a:spcAft>
              <a:buNone/>
            </a:pPr>
            <a:r>
              <a:rPr lang="en-US" sz="2600">
                <a:solidFill>
                  <a:schemeClr val="dk1"/>
                </a:solidFill>
              </a:rPr>
              <a:t>• Helping the Scrum Team understand the need for clear and concise    Product Backlog items. </a:t>
            </a:r>
            <a:endParaRPr/>
          </a:p>
          <a:p>
            <a:pPr indent="0" lvl="0" marL="457200" rtl="0" algn="l">
              <a:lnSpc>
                <a:spcPct val="90000"/>
              </a:lnSpc>
              <a:spcBef>
                <a:spcPts val="1400"/>
              </a:spcBef>
              <a:spcAft>
                <a:spcPts val="0"/>
              </a:spcAft>
              <a:buNone/>
            </a:pPr>
            <a:r>
              <a:rPr lang="en-US" sz="2600">
                <a:solidFill>
                  <a:schemeClr val="dk1"/>
                </a:solidFill>
              </a:rPr>
              <a:t>• Ensuring the Product Owner knows how to arrange the Product Backlog to maximize value.</a:t>
            </a:r>
            <a:endParaRPr/>
          </a:p>
        </p:txBody>
      </p:sp>
      <p:pic>
        <p:nvPicPr>
          <p:cNvPr id="284" name="Google Shape;284;p24"/>
          <p:cNvPicPr preferRelativeResize="0"/>
          <p:nvPr/>
        </p:nvPicPr>
        <p:blipFill>
          <a:blip r:embed="rId3">
            <a:alphaModFix/>
          </a:blip>
          <a:stretch>
            <a:fillRect/>
          </a:stretch>
        </p:blipFill>
        <p:spPr>
          <a:xfrm>
            <a:off x="0" y="0"/>
            <a:ext cx="2575675" cy="6325025"/>
          </a:xfrm>
          <a:prstGeom prst="rect">
            <a:avLst/>
          </a:prstGeom>
          <a:noFill/>
          <a:ln>
            <a:noFill/>
          </a:ln>
        </p:spPr>
      </p:pic>
      <p:sp>
        <p:nvSpPr>
          <p:cNvPr id="285" name="Google Shape;285;p24"/>
          <p:cNvSpPr txBox="1"/>
          <p:nvPr/>
        </p:nvSpPr>
        <p:spPr>
          <a:xfrm>
            <a:off x="0" y="1596300"/>
            <a:ext cx="2575800" cy="364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000"/>
              </a:spcBef>
              <a:spcAft>
                <a:spcPts val="0"/>
              </a:spcAft>
              <a:buNone/>
            </a:pPr>
            <a:r>
              <a:rPr lang="en-US" sz="2000">
                <a:solidFill>
                  <a:schemeClr val="dk1"/>
                </a:solidFill>
              </a:rPr>
              <a:t>4.4 The Scrum Team</a:t>
            </a:r>
            <a:endParaRPr sz="2000">
              <a:solidFill>
                <a:schemeClr val="dk1"/>
              </a:solidFill>
            </a:endParaRPr>
          </a:p>
          <a:p>
            <a:pPr indent="0" lvl="0" marL="0" rtl="0" algn="l">
              <a:lnSpc>
                <a:spcPct val="115000"/>
              </a:lnSpc>
              <a:spcBef>
                <a:spcPts val="2000"/>
              </a:spcBef>
              <a:spcAft>
                <a:spcPts val="0"/>
              </a:spcAft>
              <a:buNone/>
            </a:pPr>
            <a:r>
              <a:rPr lang="en-US" sz="2000">
                <a:solidFill>
                  <a:schemeClr val="dk1"/>
                </a:solidFill>
              </a:rPr>
              <a:t>4.4.1 Product Owner</a:t>
            </a:r>
            <a:endParaRPr sz="2000">
              <a:solidFill>
                <a:schemeClr val="dk1"/>
              </a:solidFill>
            </a:endParaRPr>
          </a:p>
          <a:p>
            <a:pPr indent="0" lvl="0" marL="0" rtl="0" algn="l">
              <a:lnSpc>
                <a:spcPct val="115000"/>
              </a:lnSpc>
              <a:spcBef>
                <a:spcPts val="2000"/>
              </a:spcBef>
              <a:spcAft>
                <a:spcPts val="0"/>
              </a:spcAft>
              <a:buNone/>
            </a:pPr>
            <a:r>
              <a:rPr lang="en-US" sz="2000">
                <a:solidFill>
                  <a:schemeClr val="dk1"/>
                </a:solidFill>
              </a:rPr>
              <a:t>4.4.2 The Development Team</a:t>
            </a:r>
            <a:endParaRPr sz="2000">
              <a:solidFill>
                <a:schemeClr val="dk1"/>
              </a:solidFill>
            </a:endParaRPr>
          </a:p>
          <a:p>
            <a:pPr indent="0" lvl="0" marL="0" rtl="0" algn="l">
              <a:lnSpc>
                <a:spcPct val="115000"/>
              </a:lnSpc>
              <a:spcBef>
                <a:spcPts val="2000"/>
              </a:spcBef>
              <a:spcAft>
                <a:spcPts val="0"/>
              </a:spcAft>
              <a:buNone/>
            </a:pPr>
            <a:r>
              <a:rPr b="1" lang="en-US" sz="2000">
                <a:solidFill>
                  <a:schemeClr val="dk1"/>
                </a:solidFill>
              </a:rPr>
              <a:t>4.4.3 The Scrum Master</a:t>
            </a:r>
            <a:endParaRPr b="1" sz="2000">
              <a:solidFill>
                <a:schemeClr val="dk1"/>
              </a:solidFill>
            </a:endParaRPr>
          </a:p>
          <a:p>
            <a:pPr indent="0" lvl="0" marL="0" rtl="0" algn="l">
              <a:lnSpc>
                <a:spcPct val="115000"/>
              </a:lnSpc>
              <a:spcBef>
                <a:spcPts val="2000"/>
              </a:spcBef>
              <a:spcAft>
                <a:spcPts val="2000"/>
              </a:spcAft>
              <a:buNone/>
            </a:pPr>
            <a:r>
              <a:t/>
            </a:r>
            <a:endParaRPr sz="2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xEl>
                                              <p:pRg end="0" st="0"/>
                                            </p:txEl>
                                          </p:spTgt>
                                        </p:tgtEl>
                                        <p:attrNameLst>
                                          <p:attrName>style.visibility</p:attrName>
                                        </p:attrNameLst>
                                      </p:cBhvr>
                                      <p:to>
                                        <p:strVal val="visible"/>
                                      </p:to>
                                    </p:set>
                                    <p:animEffect filter="fade" transition="in">
                                      <p:cBhvr>
                                        <p:cTn dur="500"/>
                                        <p:tgtEl>
                                          <p:spTgt spid="2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xEl>
                                              <p:pRg end="1" st="1"/>
                                            </p:txEl>
                                          </p:spTgt>
                                        </p:tgtEl>
                                        <p:attrNameLst>
                                          <p:attrName>style.visibility</p:attrName>
                                        </p:attrNameLst>
                                      </p:cBhvr>
                                      <p:to>
                                        <p:strVal val="visible"/>
                                      </p:to>
                                    </p:set>
                                    <p:animEffect filter="fade" transition="in">
                                      <p:cBhvr>
                                        <p:cTn dur="500"/>
                                        <p:tgtEl>
                                          <p:spTgt spid="2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xEl>
                                              <p:pRg end="2" st="2"/>
                                            </p:txEl>
                                          </p:spTgt>
                                        </p:tgtEl>
                                        <p:attrNameLst>
                                          <p:attrName>style.visibility</p:attrName>
                                        </p:attrNameLst>
                                      </p:cBhvr>
                                      <p:to>
                                        <p:strVal val="visible"/>
                                      </p:to>
                                    </p:set>
                                    <p:animEffect filter="fade" transition="in">
                                      <p:cBhvr>
                                        <p:cTn dur="500"/>
                                        <p:tgtEl>
                                          <p:spTgt spid="28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xEl>
                                              <p:pRg end="3" st="3"/>
                                            </p:txEl>
                                          </p:spTgt>
                                        </p:tgtEl>
                                        <p:attrNameLst>
                                          <p:attrName>style.visibility</p:attrName>
                                        </p:attrNameLst>
                                      </p:cBhvr>
                                      <p:to>
                                        <p:strVal val="visible"/>
                                      </p:to>
                                    </p:set>
                                    <p:animEffect filter="fade" transition="in">
                                      <p:cBhvr>
                                        <p:cTn dur="500"/>
                                        <p:tgtEl>
                                          <p:spTgt spid="28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5"/>
          <p:cNvSpPr txBox="1"/>
          <p:nvPr>
            <p:ph type="title"/>
          </p:nvPr>
        </p:nvSpPr>
        <p:spPr>
          <a:xfrm>
            <a:off x="2575676" y="286600"/>
            <a:ext cx="85800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The Scrum Master</a:t>
            </a:r>
            <a:endParaRPr/>
          </a:p>
        </p:txBody>
      </p:sp>
      <p:sp>
        <p:nvSpPr>
          <p:cNvPr id="291" name="Google Shape;291;p25"/>
          <p:cNvSpPr txBox="1"/>
          <p:nvPr>
            <p:ph idx="1" type="body"/>
          </p:nvPr>
        </p:nvSpPr>
        <p:spPr>
          <a:xfrm>
            <a:off x="2575676" y="1845725"/>
            <a:ext cx="8580000" cy="4023300"/>
          </a:xfrm>
          <a:prstGeom prst="rect">
            <a:avLst/>
          </a:prstGeom>
          <a:noFill/>
          <a:ln>
            <a:noFill/>
          </a:ln>
        </p:spPr>
        <p:txBody>
          <a:bodyPr anchorCtr="0" anchor="t" bIns="45700" lIns="0" spcFirstLastPara="1" rIns="0" wrap="square" tIns="45700">
            <a:normAutofit/>
          </a:bodyPr>
          <a:lstStyle/>
          <a:p>
            <a:pPr indent="0" lvl="0" marL="457200" rtl="0" algn="l">
              <a:lnSpc>
                <a:spcPct val="90000"/>
              </a:lnSpc>
              <a:spcBef>
                <a:spcPts val="0"/>
              </a:spcBef>
              <a:spcAft>
                <a:spcPts val="0"/>
              </a:spcAft>
              <a:buNone/>
            </a:pPr>
            <a:r>
              <a:rPr lang="en-US" sz="2600">
                <a:solidFill>
                  <a:schemeClr val="dk1"/>
                </a:solidFill>
              </a:rPr>
              <a:t>The Scrum Master serves the Product Owner, Development team, Organization in several ways, including: </a:t>
            </a:r>
            <a:endParaRPr/>
          </a:p>
          <a:p>
            <a:pPr indent="0" lvl="0" marL="457200" rtl="0" algn="l">
              <a:lnSpc>
                <a:spcPct val="90000"/>
              </a:lnSpc>
              <a:spcBef>
                <a:spcPts val="1400"/>
              </a:spcBef>
              <a:spcAft>
                <a:spcPts val="0"/>
              </a:spcAft>
              <a:buNone/>
            </a:pPr>
            <a:r>
              <a:rPr lang="en-US" sz="2600">
                <a:solidFill>
                  <a:schemeClr val="dk1"/>
                </a:solidFill>
              </a:rPr>
              <a:t>• Coaching the Development Team in self-organization and cross functionality.</a:t>
            </a:r>
            <a:endParaRPr/>
          </a:p>
          <a:p>
            <a:pPr indent="0" lvl="0" marL="457200" rtl="0" algn="l">
              <a:lnSpc>
                <a:spcPct val="90000"/>
              </a:lnSpc>
              <a:spcBef>
                <a:spcPts val="1400"/>
              </a:spcBef>
              <a:spcAft>
                <a:spcPts val="0"/>
              </a:spcAft>
              <a:buNone/>
            </a:pPr>
            <a:r>
              <a:rPr lang="en-US" sz="2600">
                <a:solidFill>
                  <a:schemeClr val="dk1"/>
                </a:solidFill>
              </a:rPr>
              <a:t>• Removing impediments to the Development Team’s progress. </a:t>
            </a:r>
            <a:endParaRPr/>
          </a:p>
          <a:p>
            <a:pPr indent="0" lvl="0" marL="457200" rtl="0" algn="l">
              <a:lnSpc>
                <a:spcPct val="90000"/>
              </a:lnSpc>
              <a:spcBef>
                <a:spcPts val="1400"/>
              </a:spcBef>
              <a:spcAft>
                <a:spcPts val="0"/>
              </a:spcAft>
              <a:buNone/>
            </a:pPr>
            <a:r>
              <a:rPr lang="en-US" sz="2600">
                <a:solidFill>
                  <a:schemeClr val="dk1"/>
                </a:solidFill>
              </a:rPr>
              <a:t>• Leading and coaching the organization in its Scrum adoption. </a:t>
            </a:r>
            <a:endParaRPr/>
          </a:p>
          <a:p>
            <a:pPr indent="-91440" lvl="0" marL="91440" rtl="0" algn="l">
              <a:lnSpc>
                <a:spcPct val="90000"/>
              </a:lnSpc>
              <a:spcBef>
                <a:spcPts val="1400"/>
              </a:spcBef>
              <a:spcAft>
                <a:spcPts val="0"/>
              </a:spcAft>
              <a:buSzPts val="2600"/>
              <a:buChar char=" "/>
            </a:pPr>
            <a:r>
              <a:rPr lang="en-US" sz="2600">
                <a:solidFill>
                  <a:schemeClr val="dk1"/>
                </a:solidFill>
              </a:rPr>
              <a:t>• Planning Scrum implementations within the organization.</a:t>
            </a:r>
            <a:endParaRPr/>
          </a:p>
        </p:txBody>
      </p:sp>
      <p:pic>
        <p:nvPicPr>
          <p:cNvPr id="292" name="Google Shape;292;p25"/>
          <p:cNvPicPr preferRelativeResize="0"/>
          <p:nvPr/>
        </p:nvPicPr>
        <p:blipFill>
          <a:blip r:embed="rId3">
            <a:alphaModFix/>
          </a:blip>
          <a:stretch>
            <a:fillRect/>
          </a:stretch>
        </p:blipFill>
        <p:spPr>
          <a:xfrm>
            <a:off x="0" y="0"/>
            <a:ext cx="2575675" cy="6325025"/>
          </a:xfrm>
          <a:prstGeom prst="rect">
            <a:avLst/>
          </a:prstGeom>
          <a:noFill/>
          <a:ln>
            <a:noFill/>
          </a:ln>
        </p:spPr>
      </p:pic>
      <p:sp>
        <p:nvSpPr>
          <p:cNvPr id="293" name="Google Shape;293;p25"/>
          <p:cNvSpPr txBox="1"/>
          <p:nvPr/>
        </p:nvSpPr>
        <p:spPr>
          <a:xfrm>
            <a:off x="-50" y="1596300"/>
            <a:ext cx="2575800" cy="257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000"/>
              </a:spcBef>
              <a:spcAft>
                <a:spcPts val="0"/>
              </a:spcAft>
              <a:buNone/>
            </a:pPr>
            <a:r>
              <a:t/>
            </a:r>
            <a:endParaRPr sz="2000">
              <a:solidFill>
                <a:schemeClr val="dk1"/>
              </a:solidFill>
            </a:endParaRPr>
          </a:p>
          <a:p>
            <a:pPr indent="0" lvl="0" marL="0" rtl="0" algn="l">
              <a:lnSpc>
                <a:spcPct val="115000"/>
              </a:lnSpc>
              <a:spcBef>
                <a:spcPts val="2000"/>
              </a:spcBef>
              <a:spcAft>
                <a:spcPts val="0"/>
              </a:spcAft>
              <a:buNone/>
            </a:pPr>
            <a:r>
              <a:rPr lang="en-US" sz="2000">
                <a:solidFill>
                  <a:schemeClr val="dk1"/>
                </a:solidFill>
              </a:rPr>
              <a:t>4.4.3 The Scrum Master</a:t>
            </a:r>
            <a:endParaRPr sz="2000">
              <a:solidFill>
                <a:schemeClr val="dk1"/>
              </a:solidFill>
            </a:endParaRPr>
          </a:p>
          <a:p>
            <a:pPr indent="0" lvl="0" marL="0" rtl="0" algn="l">
              <a:lnSpc>
                <a:spcPct val="115000"/>
              </a:lnSpc>
              <a:spcBef>
                <a:spcPts val="1200"/>
              </a:spcBef>
              <a:spcAft>
                <a:spcPts val="0"/>
              </a:spcAft>
              <a:buNone/>
            </a:pPr>
            <a:r>
              <a:rPr b="1" lang="en-US" sz="2000">
                <a:solidFill>
                  <a:schemeClr val="dk1"/>
                </a:solidFill>
              </a:rPr>
              <a:t>The Scrum Team</a:t>
            </a:r>
            <a:endParaRPr b="1" sz="2000">
              <a:solidFill>
                <a:schemeClr val="dk1"/>
              </a:solidFill>
            </a:endParaRPr>
          </a:p>
          <a:p>
            <a:pPr indent="0" lvl="0" marL="0" rtl="0" algn="l">
              <a:lnSpc>
                <a:spcPct val="115000"/>
              </a:lnSpc>
              <a:spcBef>
                <a:spcPts val="2000"/>
              </a:spcBef>
              <a:spcAft>
                <a:spcPts val="2000"/>
              </a:spcAft>
              <a:buNone/>
            </a:pPr>
            <a:r>
              <a:t/>
            </a:r>
            <a:endParaRPr sz="20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6"/>
          <p:cNvSpPr txBox="1"/>
          <p:nvPr>
            <p:ph type="title"/>
          </p:nvPr>
        </p:nvSpPr>
        <p:spPr>
          <a:xfrm>
            <a:off x="2575676" y="286600"/>
            <a:ext cx="85800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5. Yet to come in the next lecture </a:t>
            </a:r>
            <a:endParaRPr/>
          </a:p>
        </p:txBody>
      </p:sp>
      <p:sp>
        <p:nvSpPr>
          <p:cNvPr id="299" name="Google Shape;299;p26"/>
          <p:cNvSpPr txBox="1"/>
          <p:nvPr>
            <p:ph idx="1" type="body"/>
          </p:nvPr>
        </p:nvSpPr>
        <p:spPr>
          <a:xfrm>
            <a:off x="2575676" y="1845725"/>
            <a:ext cx="8580000" cy="4023300"/>
          </a:xfrm>
          <a:prstGeom prst="rect">
            <a:avLst/>
          </a:prstGeom>
          <a:noFill/>
          <a:ln>
            <a:noFill/>
          </a:ln>
        </p:spPr>
        <p:txBody>
          <a:bodyPr anchorCtr="0" anchor="t" bIns="45700" lIns="0" spcFirstLastPara="1" rIns="0" wrap="square" tIns="45700">
            <a:normAutofit/>
          </a:bodyPr>
          <a:lstStyle/>
          <a:p>
            <a:pPr indent="-91440" lvl="0" marL="91440" rtl="0" algn="l">
              <a:lnSpc>
                <a:spcPct val="90000"/>
              </a:lnSpc>
              <a:spcBef>
                <a:spcPts val="0"/>
              </a:spcBef>
              <a:spcAft>
                <a:spcPts val="0"/>
              </a:spcAft>
              <a:buSzPts val="2800"/>
              <a:buChar char=" "/>
            </a:pPr>
            <a:r>
              <a:rPr lang="en-US" sz="2800">
                <a:solidFill>
                  <a:schemeClr val="dk1"/>
                </a:solidFill>
              </a:rPr>
              <a:t>Scrum Artifacts</a:t>
            </a:r>
            <a:endParaRPr/>
          </a:p>
          <a:p>
            <a:pPr indent="-91440" lvl="0" marL="91440" rtl="0" algn="l">
              <a:lnSpc>
                <a:spcPct val="90000"/>
              </a:lnSpc>
              <a:spcBef>
                <a:spcPts val="1400"/>
              </a:spcBef>
              <a:spcAft>
                <a:spcPts val="0"/>
              </a:spcAft>
              <a:buSzPts val="2800"/>
              <a:buChar char=" "/>
            </a:pPr>
            <a:r>
              <a:rPr lang="en-US" sz="2800">
                <a:solidFill>
                  <a:schemeClr val="dk1"/>
                </a:solidFill>
              </a:rPr>
              <a:t>Scrum Ceremonies </a:t>
            </a:r>
            <a:endParaRPr/>
          </a:p>
          <a:p>
            <a:pPr indent="-91440" lvl="0" marL="91440" rtl="0" algn="l">
              <a:lnSpc>
                <a:spcPct val="90000"/>
              </a:lnSpc>
              <a:spcBef>
                <a:spcPts val="1400"/>
              </a:spcBef>
              <a:spcAft>
                <a:spcPts val="0"/>
              </a:spcAft>
              <a:buSzPts val="2800"/>
              <a:buChar char=" "/>
            </a:pPr>
            <a:r>
              <a:rPr lang="en-US" sz="2800">
                <a:solidFill>
                  <a:schemeClr val="dk1"/>
                </a:solidFill>
              </a:rPr>
              <a:t>User Stories</a:t>
            </a:r>
            <a:endParaRPr/>
          </a:p>
        </p:txBody>
      </p:sp>
      <p:pic>
        <p:nvPicPr>
          <p:cNvPr id="300" name="Google Shape;300;p26"/>
          <p:cNvPicPr preferRelativeResize="0"/>
          <p:nvPr/>
        </p:nvPicPr>
        <p:blipFill>
          <a:blip r:embed="rId3">
            <a:alphaModFix/>
          </a:blip>
          <a:stretch>
            <a:fillRect/>
          </a:stretch>
        </p:blipFill>
        <p:spPr>
          <a:xfrm>
            <a:off x="0" y="0"/>
            <a:ext cx="2575675" cy="6325025"/>
          </a:xfrm>
          <a:prstGeom prst="rect">
            <a:avLst/>
          </a:prstGeom>
          <a:noFill/>
          <a:ln>
            <a:noFill/>
          </a:ln>
        </p:spPr>
      </p:pic>
      <p:sp>
        <p:nvSpPr>
          <p:cNvPr id="301" name="Google Shape;301;p26"/>
          <p:cNvSpPr txBox="1"/>
          <p:nvPr/>
        </p:nvSpPr>
        <p:spPr>
          <a:xfrm>
            <a:off x="113850" y="2035850"/>
            <a:ext cx="2575800" cy="145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000"/>
              </a:spcBef>
              <a:spcAft>
                <a:spcPts val="0"/>
              </a:spcAft>
              <a:buNone/>
            </a:pPr>
            <a:r>
              <a:rPr b="1" lang="en-US" sz="2000">
                <a:solidFill>
                  <a:schemeClr val="dk1"/>
                </a:solidFill>
              </a:rPr>
              <a:t>5. Yet to come in the next lecture</a:t>
            </a:r>
            <a:endParaRPr b="1" sz="2000">
              <a:solidFill>
                <a:schemeClr val="dk1"/>
              </a:solidFill>
            </a:endParaRPr>
          </a:p>
          <a:p>
            <a:pPr indent="0" lvl="0" marL="0" rtl="0" algn="l">
              <a:lnSpc>
                <a:spcPct val="115000"/>
              </a:lnSpc>
              <a:spcBef>
                <a:spcPts val="2000"/>
              </a:spcBef>
              <a:spcAft>
                <a:spcPts val="2000"/>
              </a:spcAft>
              <a:buNone/>
            </a:pPr>
            <a:r>
              <a:rPr lang="en-US" sz="2000">
                <a:solidFill>
                  <a:schemeClr val="dk1"/>
                </a:solidFill>
              </a:rPr>
              <a:t>6. Summary</a:t>
            </a:r>
            <a:endParaRPr sz="20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7"/>
          <p:cNvSpPr txBox="1"/>
          <p:nvPr>
            <p:ph type="title"/>
          </p:nvPr>
        </p:nvSpPr>
        <p:spPr>
          <a:xfrm>
            <a:off x="2575676" y="286600"/>
            <a:ext cx="85800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6. Summary </a:t>
            </a:r>
            <a:endParaRPr/>
          </a:p>
        </p:txBody>
      </p:sp>
      <p:sp>
        <p:nvSpPr>
          <p:cNvPr id="307" name="Google Shape;307;p27"/>
          <p:cNvSpPr txBox="1"/>
          <p:nvPr>
            <p:ph idx="1" type="body"/>
          </p:nvPr>
        </p:nvSpPr>
        <p:spPr>
          <a:xfrm>
            <a:off x="2575676" y="1845725"/>
            <a:ext cx="8580000" cy="4023300"/>
          </a:xfrm>
          <a:prstGeom prst="rect">
            <a:avLst/>
          </a:prstGeom>
          <a:noFill/>
          <a:ln>
            <a:noFill/>
          </a:ln>
        </p:spPr>
        <p:txBody>
          <a:bodyPr anchorCtr="0" anchor="t" bIns="45700" lIns="0" spcFirstLastPara="1" rIns="0" wrap="square" tIns="45700">
            <a:normAutofit/>
          </a:bodyPr>
          <a:lstStyle/>
          <a:p>
            <a:pPr indent="-91440" lvl="0" marL="91440" rtl="0" algn="l">
              <a:lnSpc>
                <a:spcPct val="90000"/>
              </a:lnSpc>
              <a:spcBef>
                <a:spcPts val="0"/>
              </a:spcBef>
              <a:spcAft>
                <a:spcPts val="0"/>
              </a:spcAft>
              <a:buSzPts val="2000"/>
              <a:buChar char=" "/>
            </a:pPr>
            <a:r>
              <a:rPr lang="en-US"/>
              <a:t>Agile Manifesto</a:t>
            </a:r>
            <a:endParaRPr/>
          </a:p>
          <a:p>
            <a:pPr indent="-91440" lvl="0" marL="91440" rtl="0" algn="l">
              <a:lnSpc>
                <a:spcPct val="90000"/>
              </a:lnSpc>
              <a:spcBef>
                <a:spcPts val="1400"/>
              </a:spcBef>
              <a:spcAft>
                <a:spcPts val="0"/>
              </a:spcAft>
              <a:buSzPts val="2000"/>
              <a:buChar char=" "/>
            </a:pPr>
            <a:r>
              <a:rPr lang="en-US"/>
              <a:t>Agile Principles</a:t>
            </a:r>
            <a:endParaRPr/>
          </a:p>
          <a:p>
            <a:pPr indent="-91440" lvl="0" marL="91440" rtl="0" algn="l">
              <a:lnSpc>
                <a:spcPct val="90000"/>
              </a:lnSpc>
              <a:spcBef>
                <a:spcPts val="1400"/>
              </a:spcBef>
              <a:spcAft>
                <a:spcPts val="0"/>
              </a:spcAft>
              <a:buSzPts val="2000"/>
              <a:buChar char=" "/>
            </a:pPr>
            <a:r>
              <a:rPr lang="en-US"/>
              <a:t>Scrum </a:t>
            </a:r>
            <a:endParaRPr/>
          </a:p>
          <a:p>
            <a:pPr indent="-91440" lvl="0" marL="91440" rtl="0" algn="l">
              <a:lnSpc>
                <a:spcPct val="90000"/>
              </a:lnSpc>
              <a:spcBef>
                <a:spcPts val="1400"/>
              </a:spcBef>
              <a:spcAft>
                <a:spcPts val="0"/>
              </a:spcAft>
              <a:buSzPts val="2000"/>
              <a:buChar char=" "/>
            </a:pPr>
            <a:r>
              <a:rPr lang="en-US"/>
              <a:t>Scrum Theory </a:t>
            </a:r>
            <a:endParaRPr/>
          </a:p>
          <a:p>
            <a:pPr indent="-91440" lvl="0" marL="91440" rtl="0" algn="l">
              <a:lnSpc>
                <a:spcPct val="90000"/>
              </a:lnSpc>
              <a:spcBef>
                <a:spcPts val="1400"/>
              </a:spcBef>
              <a:spcAft>
                <a:spcPts val="0"/>
              </a:spcAft>
              <a:buSzPts val="2000"/>
              <a:buChar char=" "/>
            </a:pPr>
            <a:r>
              <a:rPr lang="en-US"/>
              <a:t>Scrum Values </a:t>
            </a:r>
            <a:endParaRPr/>
          </a:p>
          <a:p>
            <a:pPr indent="0" lvl="0" marL="91440" rtl="0" algn="l">
              <a:lnSpc>
                <a:spcPct val="90000"/>
              </a:lnSpc>
              <a:spcBef>
                <a:spcPts val="1400"/>
              </a:spcBef>
              <a:spcAft>
                <a:spcPts val="0"/>
              </a:spcAft>
              <a:buSzPts val="2000"/>
              <a:buNone/>
            </a:pPr>
            <a:r>
              <a:t/>
            </a:r>
            <a:endParaRPr/>
          </a:p>
        </p:txBody>
      </p:sp>
      <p:pic>
        <p:nvPicPr>
          <p:cNvPr id="308" name="Google Shape;308;p27"/>
          <p:cNvPicPr preferRelativeResize="0"/>
          <p:nvPr/>
        </p:nvPicPr>
        <p:blipFill>
          <a:blip r:embed="rId3">
            <a:alphaModFix/>
          </a:blip>
          <a:stretch>
            <a:fillRect/>
          </a:stretch>
        </p:blipFill>
        <p:spPr>
          <a:xfrm>
            <a:off x="0" y="0"/>
            <a:ext cx="2575675" cy="6325025"/>
          </a:xfrm>
          <a:prstGeom prst="rect">
            <a:avLst/>
          </a:prstGeom>
          <a:noFill/>
          <a:ln>
            <a:noFill/>
          </a:ln>
        </p:spPr>
      </p:pic>
      <p:sp>
        <p:nvSpPr>
          <p:cNvPr id="309" name="Google Shape;309;p27"/>
          <p:cNvSpPr txBox="1"/>
          <p:nvPr/>
        </p:nvSpPr>
        <p:spPr>
          <a:xfrm>
            <a:off x="0" y="2365375"/>
            <a:ext cx="2433000" cy="145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000"/>
              </a:spcBef>
              <a:spcAft>
                <a:spcPts val="0"/>
              </a:spcAft>
              <a:buNone/>
            </a:pPr>
            <a:r>
              <a:rPr lang="en-US" sz="2000">
                <a:solidFill>
                  <a:schemeClr val="dk1"/>
                </a:solidFill>
              </a:rPr>
              <a:t>5. Yet to come in the next lecture</a:t>
            </a:r>
            <a:endParaRPr sz="2000">
              <a:solidFill>
                <a:schemeClr val="dk1"/>
              </a:solidFill>
            </a:endParaRPr>
          </a:p>
          <a:p>
            <a:pPr indent="0" lvl="0" marL="0" rtl="0" algn="l">
              <a:lnSpc>
                <a:spcPct val="115000"/>
              </a:lnSpc>
              <a:spcBef>
                <a:spcPts val="2000"/>
              </a:spcBef>
              <a:spcAft>
                <a:spcPts val="2000"/>
              </a:spcAft>
              <a:buNone/>
            </a:pPr>
            <a:r>
              <a:rPr b="1" lang="en-US" sz="2000">
                <a:solidFill>
                  <a:schemeClr val="dk1"/>
                </a:solidFill>
              </a:rPr>
              <a:t>6. Summary</a:t>
            </a:r>
            <a:endParaRPr b="1" sz="20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Any Questions</a:t>
            </a:r>
            <a:endParaRPr/>
          </a:p>
        </p:txBody>
      </p:sp>
      <p:pic>
        <p:nvPicPr>
          <p:cNvPr descr="http://i.huffpost.com/gen/1604482/images/o-WOMAN-ASKING-QUESTION-facebook.jpg" id="315" name="Google Shape;315;p28"/>
          <p:cNvPicPr preferRelativeResize="0"/>
          <p:nvPr>
            <p:ph idx="1" type="body"/>
          </p:nvPr>
        </p:nvPicPr>
        <p:blipFill rotWithShape="1">
          <a:blip r:embed="rId3">
            <a:alphaModFix/>
          </a:blip>
          <a:srcRect b="0" l="0" r="0" t="0"/>
          <a:stretch/>
        </p:blipFill>
        <p:spPr>
          <a:xfrm>
            <a:off x="1768683" y="1909555"/>
            <a:ext cx="8028332" cy="401416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3"/>
          <p:cNvSpPr txBox="1"/>
          <p:nvPr>
            <p:ph type="title"/>
          </p:nvPr>
        </p:nvSpPr>
        <p:spPr>
          <a:xfrm>
            <a:off x="2575676" y="286600"/>
            <a:ext cx="85800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2. What is Agile?</a:t>
            </a:r>
            <a:endParaRPr/>
          </a:p>
        </p:txBody>
      </p:sp>
      <p:sp>
        <p:nvSpPr>
          <p:cNvPr id="116" name="Google Shape;116;p3"/>
          <p:cNvSpPr txBox="1"/>
          <p:nvPr>
            <p:ph idx="1" type="body"/>
          </p:nvPr>
        </p:nvSpPr>
        <p:spPr>
          <a:xfrm>
            <a:off x="2575675" y="1845725"/>
            <a:ext cx="9157800" cy="402330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2000"/>
              <a:buNone/>
            </a:pPr>
            <a:r>
              <a:t/>
            </a:r>
            <a:endParaRPr b="0" i="0">
              <a:solidFill>
                <a:srgbClr val="333333"/>
              </a:solidFill>
              <a:latin typeface="Sofia"/>
              <a:ea typeface="Sofia"/>
              <a:cs typeface="Sofia"/>
              <a:sym typeface="Sofia"/>
            </a:endParaRPr>
          </a:p>
          <a:p>
            <a:pPr indent="-91440" lvl="0" marL="91440" rtl="0" algn="l">
              <a:lnSpc>
                <a:spcPct val="90000"/>
              </a:lnSpc>
              <a:spcBef>
                <a:spcPts val="1400"/>
              </a:spcBef>
              <a:spcAft>
                <a:spcPts val="0"/>
              </a:spcAft>
              <a:buSzPts val="2600"/>
              <a:buFont typeface="Arial"/>
              <a:buChar char="•"/>
            </a:pPr>
            <a:r>
              <a:rPr b="0" i="0" lang="en-US" sz="2600">
                <a:solidFill>
                  <a:schemeClr val="dk1"/>
                </a:solidFill>
                <a:latin typeface="Calibri"/>
                <a:ea typeface="Calibri"/>
                <a:cs typeface="Calibri"/>
                <a:sym typeface="Calibri"/>
              </a:rPr>
              <a:t>Agile is a mindset </a:t>
            </a:r>
            <a:endParaRPr sz="2200"/>
          </a:p>
          <a:p>
            <a:pPr indent="-91440" lvl="0" marL="91440" rtl="0" algn="l">
              <a:lnSpc>
                <a:spcPct val="90000"/>
              </a:lnSpc>
              <a:spcBef>
                <a:spcPts val="1400"/>
              </a:spcBef>
              <a:spcAft>
                <a:spcPts val="0"/>
              </a:spcAft>
              <a:buSzPts val="2600"/>
              <a:buFont typeface="Arial"/>
              <a:buChar char="•"/>
            </a:pPr>
            <a:r>
              <a:rPr lang="en-US" sz="2600">
                <a:solidFill>
                  <a:schemeClr val="dk1"/>
                </a:solidFill>
                <a:latin typeface="Calibri"/>
                <a:ea typeface="Calibri"/>
                <a:cs typeface="Calibri"/>
                <a:sym typeface="Calibri"/>
              </a:rPr>
              <a:t>A</a:t>
            </a:r>
            <a:r>
              <a:rPr b="0" i="0" lang="en-US" sz="2600">
                <a:solidFill>
                  <a:schemeClr val="dk1"/>
                </a:solidFill>
                <a:latin typeface="Calibri"/>
                <a:ea typeface="Calibri"/>
                <a:cs typeface="Calibri"/>
                <a:sym typeface="Calibri"/>
              </a:rPr>
              <a:t>bility to create and respond to </a:t>
            </a:r>
            <a:r>
              <a:rPr lang="en-US" sz="2600">
                <a:solidFill>
                  <a:schemeClr val="dk1"/>
                </a:solidFill>
                <a:latin typeface="Calibri"/>
                <a:ea typeface="Calibri"/>
                <a:cs typeface="Calibri"/>
                <a:sym typeface="Calibri"/>
              </a:rPr>
              <a:t>c</a:t>
            </a:r>
            <a:r>
              <a:rPr b="0" i="0" lang="en-US" sz="2600">
                <a:solidFill>
                  <a:schemeClr val="dk1"/>
                </a:solidFill>
                <a:latin typeface="Calibri"/>
                <a:ea typeface="Calibri"/>
                <a:cs typeface="Calibri"/>
                <a:sym typeface="Calibri"/>
              </a:rPr>
              <a:t>hange</a:t>
            </a:r>
            <a:endParaRPr sz="2200"/>
          </a:p>
          <a:p>
            <a:pPr indent="-91440" lvl="0" marL="91440" rtl="0" algn="l">
              <a:lnSpc>
                <a:spcPct val="90000"/>
              </a:lnSpc>
              <a:spcBef>
                <a:spcPts val="1400"/>
              </a:spcBef>
              <a:spcAft>
                <a:spcPts val="0"/>
              </a:spcAft>
              <a:buSzPts val="2600"/>
              <a:buFont typeface="Arial"/>
              <a:buChar char="•"/>
            </a:pPr>
            <a:r>
              <a:rPr lang="en-US" sz="2600">
                <a:solidFill>
                  <a:schemeClr val="dk1"/>
                </a:solidFill>
              </a:rPr>
              <a:t>A practice that promotes </a:t>
            </a:r>
            <a:r>
              <a:rPr b="1" lang="en-US" sz="2600">
                <a:solidFill>
                  <a:srgbClr val="FF0000"/>
                </a:solidFill>
              </a:rPr>
              <a:t>continuous iteration</a:t>
            </a:r>
            <a:r>
              <a:rPr lang="en-US" sz="2600">
                <a:solidFill>
                  <a:srgbClr val="FF0000"/>
                </a:solidFill>
              </a:rPr>
              <a:t> </a:t>
            </a:r>
            <a:r>
              <a:rPr lang="en-US" sz="2600">
                <a:solidFill>
                  <a:schemeClr val="dk1"/>
                </a:solidFill>
              </a:rPr>
              <a:t>of development and testing throughout the software development lifecycle of the project</a:t>
            </a:r>
            <a:endParaRPr b="0" i="0" sz="2600">
              <a:solidFill>
                <a:schemeClr val="dk1"/>
              </a:solidFill>
              <a:latin typeface="Sofia"/>
              <a:ea typeface="Sofia"/>
              <a:cs typeface="Sofia"/>
              <a:sym typeface="Sofia"/>
            </a:endParaRPr>
          </a:p>
          <a:p>
            <a:pPr indent="0" lvl="0" marL="91440" rtl="0" algn="l">
              <a:lnSpc>
                <a:spcPct val="90000"/>
              </a:lnSpc>
              <a:spcBef>
                <a:spcPts val="1400"/>
              </a:spcBef>
              <a:spcAft>
                <a:spcPts val="0"/>
              </a:spcAft>
              <a:buSzPts val="2000"/>
              <a:buNone/>
            </a:pPr>
            <a:r>
              <a:t/>
            </a:r>
            <a:endParaRPr b="0" i="0" sz="2200">
              <a:solidFill>
                <a:srgbClr val="333333"/>
              </a:solidFill>
              <a:latin typeface="Sofia"/>
              <a:ea typeface="Sofia"/>
              <a:cs typeface="Sofia"/>
              <a:sym typeface="Sofia"/>
            </a:endParaRPr>
          </a:p>
          <a:p>
            <a:pPr indent="0" lvl="0" marL="91440" rtl="0" algn="l">
              <a:lnSpc>
                <a:spcPct val="90000"/>
              </a:lnSpc>
              <a:spcBef>
                <a:spcPts val="1400"/>
              </a:spcBef>
              <a:spcAft>
                <a:spcPts val="0"/>
              </a:spcAft>
              <a:buSzPts val="2000"/>
              <a:buNone/>
            </a:pPr>
            <a:r>
              <a:t/>
            </a:r>
            <a:endParaRPr b="0" i="0">
              <a:solidFill>
                <a:srgbClr val="333333"/>
              </a:solidFill>
              <a:latin typeface="Sofia"/>
              <a:ea typeface="Sofia"/>
              <a:cs typeface="Sofia"/>
              <a:sym typeface="Sofia"/>
            </a:endParaRPr>
          </a:p>
        </p:txBody>
      </p:sp>
      <p:pic>
        <p:nvPicPr>
          <p:cNvPr id="117" name="Google Shape;117;p3"/>
          <p:cNvPicPr preferRelativeResize="0"/>
          <p:nvPr/>
        </p:nvPicPr>
        <p:blipFill>
          <a:blip r:embed="rId3">
            <a:alphaModFix/>
          </a:blip>
          <a:stretch>
            <a:fillRect/>
          </a:stretch>
        </p:blipFill>
        <p:spPr>
          <a:xfrm>
            <a:off x="0" y="0"/>
            <a:ext cx="2575675" cy="6325025"/>
          </a:xfrm>
          <a:prstGeom prst="rect">
            <a:avLst/>
          </a:prstGeom>
          <a:noFill/>
          <a:ln>
            <a:noFill/>
          </a:ln>
        </p:spPr>
      </p:pic>
      <p:sp>
        <p:nvSpPr>
          <p:cNvPr id="118" name="Google Shape;118;p3"/>
          <p:cNvSpPr txBox="1"/>
          <p:nvPr/>
        </p:nvSpPr>
        <p:spPr>
          <a:xfrm>
            <a:off x="0" y="1642575"/>
            <a:ext cx="2575800" cy="232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000"/>
              </a:spcBef>
              <a:spcAft>
                <a:spcPts val="0"/>
              </a:spcAft>
              <a:buNone/>
            </a:pPr>
            <a:r>
              <a:rPr b="1" lang="en-US" sz="2000">
                <a:solidFill>
                  <a:schemeClr val="dk1"/>
                </a:solidFill>
              </a:rPr>
              <a:t>2</a:t>
            </a:r>
            <a:r>
              <a:rPr b="1" lang="en-US" sz="2000">
                <a:solidFill>
                  <a:schemeClr val="dk1"/>
                </a:solidFill>
              </a:rPr>
              <a:t>. What is Agile?</a:t>
            </a:r>
            <a:endParaRPr b="1" sz="2000">
              <a:solidFill>
                <a:schemeClr val="dk1"/>
              </a:solidFill>
            </a:endParaRPr>
          </a:p>
          <a:p>
            <a:pPr indent="0" lvl="0" marL="0" rtl="0" algn="l">
              <a:lnSpc>
                <a:spcPct val="115000"/>
              </a:lnSpc>
              <a:spcBef>
                <a:spcPts val="2000"/>
              </a:spcBef>
              <a:spcAft>
                <a:spcPts val="0"/>
              </a:spcAft>
              <a:buNone/>
            </a:pPr>
            <a:r>
              <a:rPr lang="en-US" sz="2000">
                <a:solidFill>
                  <a:schemeClr val="dk1"/>
                </a:solidFill>
              </a:rPr>
              <a:t>2.1 Agile Practices</a:t>
            </a:r>
            <a:endParaRPr sz="2000">
              <a:solidFill>
                <a:schemeClr val="dk1"/>
              </a:solidFill>
            </a:endParaRPr>
          </a:p>
          <a:p>
            <a:pPr indent="0" lvl="0" marL="0" rtl="0" algn="l">
              <a:lnSpc>
                <a:spcPct val="115000"/>
              </a:lnSpc>
              <a:spcBef>
                <a:spcPts val="2000"/>
              </a:spcBef>
              <a:spcAft>
                <a:spcPts val="0"/>
              </a:spcAft>
              <a:buNone/>
            </a:pPr>
            <a:r>
              <a:rPr lang="en-US" sz="2000">
                <a:solidFill>
                  <a:schemeClr val="dk1"/>
                </a:solidFill>
              </a:rPr>
              <a:t>2.2 Agile Manifesto</a:t>
            </a:r>
            <a:endParaRPr sz="2000">
              <a:solidFill>
                <a:schemeClr val="dk1"/>
              </a:solidFill>
            </a:endParaRPr>
          </a:p>
          <a:p>
            <a:pPr indent="0" lvl="0" marL="0" rtl="0" algn="l">
              <a:spcBef>
                <a:spcPts val="2000"/>
              </a:spcBef>
              <a:spcAft>
                <a:spcPts val="0"/>
              </a:spcAft>
              <a:buNone/>
            </a:pPr>
            <a:r>
              <a:rPr lang="en-US" sz="2000">
                <a:solidFill>
                  <a:schemeClr val="dk1"/>
                </a:solidFill>
              </a:rPr>
              <a:t>2.3 Agile Principles</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ph type="title"/>
          </p:nvPr>
        </p:nvSpPr>
        <p:spPr>
          <a:xfrm>
            <a:off x="2575676" y="286600"/>
            <a:ext cx="85800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Calibri"/>
              <a:buNone/>
            </a:pPr>
            <a:r>
              <a:rPr lang="en-US">
                <a:solidFill>
                  <a:schemeClr val="dk1"/>
                </a:solidFill>
              </a:rPr>
              <a:t>2.1 </a:t>
            </a:r>
            <a:r>
              <a:rPr lang="en-US" sz="4800">
                <a:solidFill>
                  <a:schemeClr val="dk1"/>
                </a:solidFill>
              </a:rPr>
              <a:t>Agile Practices</a:t>
            </a:r>
            <a:endParaRPr>
              <a:solidFill>
                <a:schemeClr val="dk1"/>
              </a:solidFill>
            </a:endParaRPr>
          </a:p>
        </p:txBody>
      </p:sp>
      <p:sp>
        <p:nvSpPr>
          <p:cNvPr id="124" name="Google Shape;124;p4"/>
          <p:cNvSpPr txBox="1"/>
          <p:nvPr>
            <p:ph idx="1" type="body"/>
          </p:nvPr>
        </p:nvSpPr>
        <p:spPr>
          <a:xfrm>
            <a:off x="2575676" y="1845725"/>
            <a:ext cx="8580000" cy="4023300"/>
          </a:xfrm>
          <a:prstGeom prst="rect">
            <a:avLst/>
          </a:prstGeom>
          <a:noFill/>
          <a:ln>
            <a:noFill/>
          </a:ln>
        </p:spPr>
        <p:txBody>
          <a:bodyPr anchorCtr="0" anchor="t" bIns="45700" lIns="0" spcFirstLastPara="1" rIns="0" wrap="square" tIns="45700">
            <a:normAutofit fontScale="92500" lnSpcReduction="20000"/>
          </a:bodyPr>
          <a:lstStyle/>
          <a:p>
            <a:pPr indent="-170338" lvl="0" marL="91440" rtl="0" algn="l">
              <a:lnSpc>
                <a:spcPct val="150000"/>
              </a:lnSpc>
              <a:spcBef>
                <a:spcPts val="0"/>
              </a:spcBef>
              <a:spcAft>
                <a:spcPts val="0"/>
              </a:spcAft>
              <a:buClr>
                <a:srgbClr val="000000"/>
              </a:buClr>
              <a:buSzPct val="100000"/>
              <a:buFont typeface="Arial"/>
              <a:buChar char="•"/>
            </a:pPr>
            <a:r>
              <a:rPr lang="en-US" sz="2900">
                <a:solidFill>
                  <a:schemeClr val="dk1"/>
                </a:solidFill>
              </a:rPr>
              <a:t>Practices</a:t>
            </a:r>
            <a:r>
              <a:rPr lang="en-US" sz="2900"/>
              <a:t> </a:t>
            </a:r>
            <a:r>
              <a:rPr lang="en-US" sz="2900">
                <a:solidFill>
                  <a:schemeClr val="dk1"/>
                </a:solidFill>
              </a:rPr>
              <a:t>are</a:t>
            </a:r>
            <a:r>
              <a:rPr b="1" lang="en-US" sz="2900">
                <a:solidFill>
                  <a:srgbClr val="FF0000"/>
                </a:solidFill>
              </a:rPr>
              <a:t> techniques, guidelines, or rules </a:t>
            </a:r>
            <a:r>
              <a:rPr lang="en-US" sz="2900">
                <a:solidFill>
                  <a:schemeClr val="dk1"/>
                </a:solidFill>
              </a:rPr>
              <a:t>that help to develop the software product or to manage the software project.</a:t>
            </a:r>
            <a:endParaRPr sz="2500"/>
          </a:p>
          <a:p>
            <a:pPr indent="-170338" lvl="0" marL="91440" rtl="0" algn="l">
              <a:lnSpc>
                <a:spcPct val="150000"/>
              </a:lnSpc>
              <a:spcBef>
                <a:spcPts val="1200"/>
              </a:spcBef>
              <a:spcAft>
                <a:spcPts val="0"/>
              </a:spcAft>
              <a:buClr>
                <a:srgbClr val="000000"/>
              </a:buClr>
              <a:buSzPct val="100000"/>
              <a:buFont typeface="Arial"/>
              <a:buChar char="•"/>
            </a:pPr>
            <a:r>
              <a:rPr lang="en-US" sz="2900">
                <a:solidFill>
                  <a:srgbClr val="0C0C0C"/>
                </a:solidFill>
              </a:rPr>
              <a:t>Agile Practices are based upon the Manifesto for Agile Software Development</a:t>
            </a:r>
            <a:endParaRPr sz="2500"/>
          </a:p>
          <a:p>
            <a:pPr indent="0" lvl="0" marL="0" rtl="0" algn="l">
              <a:lnSpc>
                <a:spcPct val="150000"/>
              </a:lnSpc>
              <a:spcBef>
                <a:spcPts val="1200"/>
              </a:spcBef>
              <a:spcAft>
                <a:spcPts val="0"/>
              </a:spcAft>
              <a:buClr>
                <a:srgbClr val="000000"/>
              </a:buClr>
              <a:buSzPct val="100000"/>
              <a:buNone/>
            </a:pPr>
            <a:r>
              <a:t/>
            </a:r>
            <a:endParaRPr sz="2400"/>
          </a:p>
          <a:p>
            <a:pPr indent="0" lvl="0" marL="0" rtl="0" algn="l">
              <a:lnSpc>
                <a:spcPct val="90000"/>
              </a:lnSpc>
              <a:spcBef>
                <a:spcPts val="1200"/>
              </a:spcBef>
              <a:spcAft>
                <a:spcPts val="0"/>
              </a:spcAft>
              <a:buClr>
                <a:srgbClr val="000000"/>
              </a:buClr>
              <a:buSzPct val="100000"/>
              <a:buNone/>
            </a:pPr>
            <a:r>
              <a:t/>
            </a:r>
            <a:endParaRPr/>
          </a:p>
        </p:txBody>
      </p:sp>
      <p:pic>
        <p:nvPicPr>
          <p:cNvPr id="125" name="Google Shape;125;p4"/>
          <p:cNvPicPr preferRelativeResize="0"/>
          <p:nvPr/>
        </p:nvPicPr>
        <p:blipFill>
          <a:blip r:embed="rId3">
            <a:alphaModFix/>
          </a:blip>
          <a:stretch>
            <a:fillRect/>
          </a:stretch>
        </p:blipFill>
        <p:spPr>
          <a:xfrm>
            <a:off x="0" y="0"/>
            <a:ext cx="2575675" cy="6325025"/>
          </a:xfrm>
          <a:prstGeom prst="rect">
            <a:avLst/>
          </a:prstGeom>
          <a:noFill/>
          <a:ln>
            <a:noFill/>
          </a:ln>
        </p:spPr>
      </p:pic>
      <p:sp>
        <p:nvSpPr>
          <p:cNvPr id="126" name="Google Shape;126;p4"/>
          <p:cNvSpPr txBox="1"/>
          <p:nvPr/>
        </p:nvSpPr>
        <p:spPr>
          <a:xfrm>
            <a:off x="0" y="1642575"/>
            <a:ext cx="2495100" cy="232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000"/>
              </a:spcBef>
              <a:spcAft>
                <a:spcPts val="0"/>
              </a:spcAft>
              <a:buNone/>
            </a:pPr>
            <a:r>
              <a:rPr lang="en-US" sz="2000">
                <a:solidFill>
                  <a:schemeClr val="dk1"/>
                </a:solidFill>
              </a:rPr>
              <a:t>2.</a:t>
            </a:r>
            <a:r>
              <a:rPr lang="en-US" sz="2000">
                <a:solidFill>
                  <a:schemeClr val="dk1"/>
                </a:solidFill>
                <a:latin typeface="Times New Roman"/>
                <a:ea typeface="Times New Roman"/>
                <a:cs typeface="Times New Roman"/>
                <a:sym typeface="Times New Roman"/>
              </a:rPr>
              <a:t> </a:t>
            </a:r>
            <a:r>
              <a:rPr lang="en-US" sz="2000">
                <a:solidFill>
                  <a:schemeClr val="dk1"/>
                </a:solidFill>
              </a:rPr>
              <a:t>What is Agile?</a:t>
            </a:r>
            <a:endParaRPr sz="2000">
              <a:solidFill>
                <a:schemeClr val="dk1"/>
              </a:solidFill>
            </a:endParaRPr>
          </a:p>
          <a:p>
            <a:pPr indent="0" lvl="0" marL="0" rtl="0" algn="l">
              <a:lnSpc>
                <a:spcPct val="115000"/>
              </a:lnSpc>
              <a:spcBef>
                <a:spcPts val="2000"/>
              </a:spcBef>
              <a:spcAft>
                <a:spcPts val="0"/>
              </a:spcAft>
              <a:buNone/>
            </a:pPr>
            <a:r>
              <a:rPr b="1" lang="en-US" sz="2000">
                <a:solidFill>
                  <a:schemeClr val="dk1"/>
                </a:solidFill>
              </a:rPr>
              <a:t>2.1 Agile Practices</a:t>
            </a:r>
            <a:endParaRPr b="1" sz="2000">
              <a:solidFill>
                <a:schemeClr val="dk1"/>
              </a:solidFill>
            </a:endParaRPr>
          </a:p>
          <a:p>
            <a:pPr indent="0" lvl="0" marL="0" rtl="0" algn="l">
              <a:lnSpc>
                <a:spcPct val="115000"/>
              </a:lnSpc>
              <a:spcBef>
                <a:spcPts val="2000"/>
              </a:spcBef>
              <a:spcAft>
                <a:spcPts val="0"/>
              </a:spcAft>
              <a:buNone/>
            </a:pPr>
            <a:r>
              <a:rPr lang="en-US" sz="2000">
                <a:solidFill>
                  <a:schemeClr val="dk1"/>
                </a:solidFill>
              </a:rPr>
              <a:t>2.2 Agile Manifesto</a:t>
            </a:r>
            <a:endParaRPr sz="2000">
              <a:solidFill>
                <a:schemeClr val="dk1"/>
              </a:solidFill>
            </a:endParaRPr>
          </a:p>
          <a:p>
            <a:pPr indent="0" lvl="0" marL="0" rtl="0" algn="l">
              <a:spcBef>
                <a:spcPts val="2000"/>
              </a:spcBef>
              <a:spcAft>
                <a:spcPts val="0"/>
              </a:spcAft>
              <a:buNone/>
            </a:pPr>
            <a:r>
              <a:rPr lang="en-US" sz="2000">
                <a:solidFill>
                  <a:schemeClr val="dk1"/>
                </a:solidFill>
              </a:rPr>
              <a:t>2.3 Agile Principles</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0" st="0"/>
                                            </p:txEl>
                                          </p:spTgt>
                                        </p:tgtEl>
                                        <p:attrNameLst>
                                          <p:attrName>style.visibility</p:attrName>
                                        </p:attrNameLst>
                                      </p:cBhvr>
                                      <p:to>
                                        <p:strVal val="visible"/>
                                      </p:to>
                                    </p:set>
                                    <p:animEffect filter="fade" transition="in">
                                      <p:cBhvr>
                                        <p:cTn dur="500"/>
                                        <p:tgtEl>
                                          <p:spTgt spid="1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1" st="1"/>
                                            </p:txEl>
                                          </p:spTgt>
                                        </p:tgtEl>
                                        <p:attrNameLst>
                                          <p:attrName>style.visibility</p:attrName>
                                        </p:attrNameLst>
                                      </p:cBhvr>
                                      <p:to>
                                        <p:strVal val="visible"/>
                                      </p:to>
                                    </p:set>
                                    <p:animEffect filter="fade" transition="in">
                                      <p:cBhvr>
                                        <p:cTn dur="500"/>
                                        <p:tgtEl>
                                          <p:spTgt spid="1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2" st="2"/>
                                            </p:txEl>
                                          </p:spTgt>
                                        </p:tgtEl>
                                        <p:attrNameLst>
                                          <p:attrName>style.visibility</p:attrName>
                                        </p:attrNameLst>
                                      </p:cBhvr>
                                      <p:to>
                                        <p:strVal val="visible"/>
                                      </p:to>
                                    </p:set>
                                    <p:animEffect filter="fade" transition="in">
                                      <p:cBhvr>
                                        <p:cTn dur="500"/>
                                        <p:tgtEl>
                                          <p:spTgt spid="12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3" st="3"/>
                                            </p:txEl>
                                          </p:spTgt>
                                        </p:tgtEl>
                                        <p:attrNameLst>
                                          <p:attrName>style.visibility</p:attrName>
                                        </p:attrNameLst>
                                      </p:cBhvr>
                                      <p:to>
                                        <p:strVal val="visible"/>
                                      </p:to>
                                    </p:set>
                                    <p:animEffect filter="fade" transition="in">
                                      <p:cBhvr>
                                        <p:cTn dur="500"/>
                                        <p:tgtEl>
                                          <p:spTgt spid="12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5"/>
          <p:cNvSpPr txBox="1"/>
          <p:nvPr>
            <p:ph type="title"/>
          </p:nvPr>
        </p:nvSpPr>
        <p:spPr>
          <a:xfrm>
            <a:off x="2575676" y="286600"/>
            <a:ext cx="85800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2.2 Agile Manifesto</a:t>
            </a:r>
            <a:endParaRPr/>
          </a:p>
        </p:txBody>
      </p:sp>
      <p:sp>
        <p:nvSpPr>
          <p:cNvPr id="132" name="Google Shape;132;p5"/>
          <p:cNvSpPr txBox="1"/>
          <p:nvPr>
            <p:ph idx="1" type="body"/>
          </p:nvPr>
        </p:nvSpPr>
        <p:spPr>
          <a:xfrm>
            <a:off x="2886176" y="1909225"/>
            <a:ext cx="7959000" cy="4023300"/>
          </a:xfrm>
          <a:prstGeom prst="rect">
            <a:avLst/>
          </a:prstGeom>
          <a:noFill/>
          <a:ln>
            <a:noFill/>
          </a:ln>
        </p:spPr>
        <p:txBody>
          <a:bodyPr anchorCtr="0" anchor="t" bIns="45700" lIns="0" spcFirstLastPara="1" rIns="0" wrap="square" tIns="45700">
            <a:normAutofit/>
          </a:bodyPr>
          <a:lstStyle/>
          <a:p>
            <a:pPr indent="0" lvl="0" marL="457200" rtl="0" algn="l">
              <a:lnSpc>
                <a:spcPct val="90000"/>
              </a:lnSpc>
              <a:spcBef>
                <a:spcPts val="0"/>
              </a:spcBef>
              <a:spcAft>
                <a:spcPts val="0"/>
              </a:spcAft>
              <a:buNone/>
            </a:pPr>
            <a:r>
              <a:rPr lang="en-US" sz="2800">
                <a:solidFill>
                  <a:srgbClr val="0C0C0C"/>
                </a:solidFill>
              </a:rPr>
              <a:t>W</a:t>
            </a:r>
            <a:r>
              <a:rPr i="0" lang="en-US" sz="2800">
                <a:solidFill>
                  <a:srgbClr val="0C0C0C"/>
                </a:solidFill>
              </a:rPr>
              <a:t>ritten in 2001 by seventeen independent-minded software practitioners.</a:t>
            </a:r>
            <a:endParaRPr/>
          </a:p>
          <a:p>
            <a:pPr indent="0" lvl="0" marL="457200" rtl="0" algn="l">
              <a:lnSpc>
                <a:spcPct val="90000"/>
              </a:lnSpc>
              <a:spcBef>
                <a:spcPts val="1400"/>
              </a:spcBef>
              <a:spcAft>
                <a:spcPts val="0"/>
              </a:spcAft>
              <a:buNone/>
            </a:pPr>
            <a:r>
              <a:rPr lang="en-US" sz="2800">
                <a:solidFill>
                  <a:srgbClr val="0C0C0C"/>
                </a:solidFill>
              </a:rPr>
              <a:t>Companies were so focused on excessively planning and documenting their software development cycles that they lost sight of what really mattered</a:t>
            </a:r>
            <a:endParaRPr/>
          </a:p>
          <a:p>
            <a:pPr indent="0" lvl="0" marL="457200" rtl="0" algn="l">
              <a:lnSpc>
                <a:spcPct val="90000"/>
              </a:lnSpc>
              <a:spcBef>
                <a:spcPts val="1400"/>
              </a:spcBef>
              <a:spcAft>
                <a:spcPts val="0"/>
              </a:spcAft>
              <a:buNone/>
            </a:pPr>
            <a:r>
              <a:rPr lang="en-US" sz="2800">
                <a:solidFill>
                  <a:srgbClr val="0C0C0C"/>
                </a:solidFill>
              </a:rPr>
              <a:t>68 words, and the short and sweet document went on to change software development forever.</a:t>
            </a:r>
            <a:endParaRPr/>
          </a:p>
        </p:txBody>
      </p:sp>
      <p:pic>
        <p:nvPicPr>
          <p:cNvPr id="133" name="Google Shape;133;p5"/>
          <p:cNvPicPr preferRelativeResize="0"/>
          <p:nvPr/>
        </p:nvPicPr>
        <p:blipFill>
          <a:blip r:embed="rId3">
            <a:alphaModFix/>
          </a:blip>
          <a:stretch>
            <a:fillRect/>
          </a:stretch>
        </p:blipFill>
        <p:spPr>
          <a:xfrm>
            <a:off x="0" y="0"/>
            <a:ext cx="2575675" cy="6325025"/>
          </a:xfrm>
          <a:prstGeom prst="rect">
            <a:avLst/>
          </a:prstGeom>
          <a:noFill/>
          <a:ln>
            <a:noFill/>
          </a:ln>
        </p:spPr>
      </p:pic>
      <p:sp>
        <p:nvSpPr>
          <p:cNvPr id="134" name="Google Shape;134;p5"/>
          <p:cNvSpPr txBox="1"/>
          <p:nvPr/>
        </p:nvSpPr>
        <p:spPr>
          <a:xfrm>
            <a:off x="-1" y="1642575"/>
            <a:ext cx="2787900" cy="232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000"/>
              </a:spcBef>
              <a:spcAft>
                <a:spcPts val="0"/>
              </a:spcAft>
              <a:buNone/>
            </a:pPr>
            <a:r>
              <a:rPr lang="en-US" sz="2000">
                <a:solidFill>
                  <a:schemeClr val="dk1"/>
                </a:solidFill>
              </a:rPr>
              <a:t>2. </a:t>
            </a:r>
            <a:r>
              <a:rPr lang="en-US" sz="2000">
                <a:solidFill>
                  <a:schemeClr val="dk1"/>
                </a:solidFill>
              </a:rPr>
              <a:t>What is Agile?</a:t>
            </a:r>
            <a:endParaRPr sz="2000">
              <a:solidFill>
                <a:schemeClr val="dk1"/>
              </a:solidFill>
            </a:endParaRPr>
          </a:p>
          <a:p>
            <a:pPr indent="0" lvl="0" marL="0" rtl="0" algn="l">
              <a:lnSpc>
                <a:spcPct val="115000"/>
              </a:lnSpc>
              <a:spcBef>
                <a:spcPts val="2000"/>
              </a:spcBef>
              <a:spcAft>
                <a:spcPts val="0"/>
              </a:spcAft>
              <a:buNone/>
            </a:pPr>
            <a:r>
              <a:rPr lang="en-US" sz="2000">
                <a:solidFill>
                  <a:schemeClr val="dk1"/>
                </a:solidFill>
              </a:rPr>
              <a:t>2.1 Agile Practices</a:t>
            </a:r>
            <a:endParaRPr sz="2000">
              <a:solidFill>
                <a:schemeClr val="dk1"/>
              </a:solidFill>
            </a:endParaRPr>
          </a:p>
          <a:p>
            <a:pPr indent="0" lvl="0" marL="0" rtl="0" algn="l">
              <a:lnSpc>
                <a:spcPct val="115000"/>
              </a:lnSpc>
              <a:spcBef>
                <a:spcPts val="2000"/>
              </a:spcBef>
              <a:spcAft>
                <a:spcPts val="0"/>
              </a:spcAft>
              <a:buNone/>
            </a:pPr>
            <a:r>
              <a:rPr b="1" lang="en-US" sz="2000">
                <a:solidFill>
                  <a:schemeClr val="dk1"/>
                </a:solidFill>
              </a:rPr>
              <a:t>2.2 Agile Manifesto</a:t>
            </a:r>
            <a:endParaRPr b="1" sz="2000">
              <a:solidFill>
                <a:schemeClr val="dk1"/>
              </a:solidFill>
            </a:endParaRPr>
          </a:p>
          <a:p>
            <a:pPr indent="0" lvl="0" marL="0" rtl="0" algn="l">
              <a:spcBef>
                <a:spcPts val="2000"/>
              </a:spcBef>
              <a:spcAft>
                <a:spcPts val="0"/>
              </a:spcAft>
              <a:buNone/>
            </a:pPr>
            <a:r>
              <a:rPr lang="en-US" sz="2000">
                <a:solidFill>
                  <a:schemeClr val="dk1"/>
                </a:solidFill>
              </a:rPr>
              <a:t>2.3 Agile Principles</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0" st="0"/>
                                            </p:txEl>
                                          </p:spTgt>
                                        </p:tgtEl>
                                        <p:attrNameLst>
                                          <p:attrName>style.visibility</p:attrName>
                                        </p:attrNameLst>
                                      </p:cBhvr>
                                      <p:to>
                                        <p:strVal val="visible"/>
                                      </p:to>
                                    </p:set>
                                    <p:animEffect filter="fade" transition="in">
                                      <p:cBhvr>
                                        <p:cTn dur="500"/>
                                        <p:tgtEl>
                                          <p:spTgt spid="1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1" st="1"/>
                                            </p:txEl>
                                          </p:spTgt>
                                        </p:tgtEl>
                                        <p:attrNameLst>
                                          <p:attrName>style.visibility</p:attrName>
                                        </p:attrNameLst>
                                      </p:cBhvr>
                                      <p:to>
                                        <p:strVal val="visible"/>
                                      </p:to>
                                    </p:set>
                                    <p:animEffect filter="fade" transition="in">
                                      <p:cBhvr>
                                        <p:cTn dur="500"/>
                                        <p:tgtEl>
                                          <p:spTgt spid="1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2" st="2"/>
                                            </p:txEl>
                                          </p:spTgt>
                                        </p:tgtEl>
                                        <p:attrNameLst>
                                          <p:attrName>style.visibility</p:attrName>
                                        </p:attrNameLst>
                                      </p:cBhvr>
                                      <p:to>
                                        <p:strVal val="visible"/>
                                      </p:to>
                                    </p:set>
                                    <p:animEffect filter="fade" transition="in">
                                      <p:cBhvr>
                                        <p:cTn dur="500"/>
                                        <p:tgtEl>
                                          <p:spTgt spid="13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6"/>
          <p:cNvSpPr txBox="1"/>
          <p:nvPr>
            <p:ph type="title"/>
          </p:nvPr>
        </p:nvSpPr>
        <p:spPr>
          <a:xfrm>
            <a:off x="2669726" y="286600"/>
            <a:ext cx="84858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2.2 Agile Manifesto</a:t>
            </a:r>
            <a:endParaRPr>
              <a:solidFill>
                <a:schemeClr val="dk1"/>
              </a:solidFill>
            </a:endParaRPr>
          </a:p>
        </p:txBody>
      </p:sp>
      <p:sp>
        <p:nvSpPr>
          <p:cNvPr id="140" name="Google Shape;140;p6"/>
          <p:cNvSpPr txBox="1"/>
          <p:nvPr>
            <p:ph idx="1" type="body"/>
          </p:nvPr>
        </p:nvSpPr>
        <p:spPr>
          <a:xfrm>
            <a:off x="2669875" y="1845725"/>
            <a:ext cx="9239100" cy="4023300"/>
          </a:xfrm>
          <a:prstGeom prst="rect">
            <a:avLst/>
          </a:prstGeom>
          <a:noFill/>
          <a:ln>
            <a:noFill/>
          </a:ln>
        </p:spPr>
        <p:txBody>
          <a:bodyPr anchorCtr="0" anchor="t" bIns="45700" lIns="0" spcFirstLastPara="1" rIns="0" wrap="square" tIns="45700">
            <a:normAutofit/>
          </a:bodyPr>
          <a:lstStyle/>
          <a:p>
            <a:pPr indent="-91440" lvl="0" marL="91440" rtl="0" algn="l">
              <a:lnSpc>
                <a:spcPct val="90000"/>
              </a:lnSpc>
              <a:spcBef>
                <a:spcPts val="0"/>
              </a:spcBef>
              <a:spcAft>
                <a:spcPts val="0"/>
              </a:spcAft>
              <a:buSzPts val="3200"/>
              <a:buChar char=" "/>
            </a:pPr>
            <a:r>
              <a:rPr lang="en-US" sz="3200">
                <a:solidFill>
                  <a:srgbClr val="FF0000"/>
                </a:solidFill>
              </a:rPr>
              <a:t>Individuals and interactions</a:t>
            </a:r>
            <a:r>
              <a:rPr lang="en-US" sz="3200"/>
              <a:t> over processes and tools</a:t>
            </a:r>
            <a:endParaRPr sz="3200">
              <a:solidFill>
                <a:srgbClr val="0C0C0C"/>
              </a:solidFill>
              <a:latin typeface="Sofia"/>
              <a:ea typeface="Sofia"/>
              <a:cs typeface="Sofia"/>
              <a:sym typeface="Sofia"/>
            </a:endParaRPr>
          </a:p>
          <a:p>
            <a:pPr indent="0" lvl="0" marL="457200" rtl="0" algn="l">
              <a:lnSpc>
                <a:spcPct val="90000"/>
              </a:lnSpc>
              <a:spcBef>
                <a:spcPts val="1400"/>
              </a:spcBef>
              <a:spcAft>
                <a:spcPts val="0"/>
              </a:spcAft>
              <a:buNone/>
            </a:pPr>
            <a:r>
              <a:rPr lang="en-US" sz="3200">
                <a:solidFill>
                  <a:srgbClr val="FF0000"/>
                </a:solidFill>
              </a:rPr>
              <a:t>Working software</a:t>
            </a:r>
            <a:r>
              <a:rPr lang="en-US" sz="3200"/>
              <a:t> over comprehensive documentation</a:t>
            </a:r>
            <a:endParaRPr sz="3200">
              <a:solidFill>
                <a:srgbClr val="0C0C0C"/>
              </a:solidFill>
              <a:latin typeface="Sofia"/>
              <a:ea typeface="Sofia"/>
              <a:cs typeface="Sofia"/>
              <a:sym typeface="Sofia"/>
            </a:endParaRPr>
          </a:p>
          <a:p>
            <a:pPr indent="-91440" lvl="0" marL="91440" rtl="0" algn="l">
              <a:lnSpc>
                <a:spcPct val="90000"/>
              </a:lnSpc>
              <a:spcBef>
                <a:spcPts val="1400"/>
              </a:spcBef>
              <a:spcAft>
                <a:spcPts val="0"/>
              </a:spcAft>
              <a:buSzPts val="3200"/>
              <a:buChar char=" "/>
            </a:pPr>
            <a:r>
              <a:rPr lang="en-US" sz="3200">
                <a:solidFill>
                  <a:srgbClr val="FF0000"/>
                </a:solidFill>
              </a:rPr>
              <a:t>Customer collaboration </a:t>
            </a:r>
            <a:r>
              <a:rPr lang="en-US" sz="3200"/>
              <a:t>over contract negotiation</a:t>
            </a:r>
            <a:endParaRPr b="0" i="0" sz="3200">
              <a:solidFill>
                <a:srgbClr val="0C0C0C"/>
              </a:solidFill>
              <a:latin typeface="Sofia"/>
              <a:ea typeface="Sofia"/>
              <a:cs typeface="Sofia"/>
              <a:sym typeface="Sofia"/>
            </a:endParaRPr>
          </a:p>
          <a:p>
            <a:pPr indent="-91440" lvl="0" marL="91440" rtl="0" algn="l">
              <a:lnSpc>
                <a:spcPct val="90000"/>
              </a:lnSpc>
              <a:spcBef>
                <a:spcPts val="1400"/>
              </a:spcBef>
              <a:spcAft>
                <a:spcPts val="0"/>
              </a:spcAft>
              <a:buSzPts val="3200"/>
              <a:buChar char=" "/>
            </a:pPr>
            <a:r>
              <a:rPr lang="en-US" sz="3200">
                <a:solidFill>
                  <a:srgbClr val="FF0000"/>
                </a:solidFill>
              </a:rPr>
              <a:t>Responding to change </a:t>
            </a:r>
            <a:r>
              <a:rPr lang="en-US" sz="3200"/>
              <a:t>over following a plan</a:t>
            </a:r>
            <a:endParaRPr b="0" i="0" sz="3200">
              <a:solidFill>
                <a:srgbClr val="0C0C0C"/>
              </a:solidFill>
              <a:latin typeface="Sofia"/>
              <a:ea typeface="Sofia"/>
              <a:cs typeface="Sofia"/>
              <a:sym typeface="Sofia"/>
            </a:endParaRPr>
          </a:p>
          <a:p>
            <a:pPr indent="0" lvl="0" marL="91440" rtl="0" algn="l">
              <a:lnSpc>
                <a:spcPct val="90000"/>
              </a:lnSpc>
              <a:spcBef>
                <a:spcPts val="1400"/>
              </a:spcBef>
              <a:spcAft>
                <a:spcPts val="0"/>
              </a:spcAft>
              <a:buSzPts val="2000"/>
              <a:buNone/>
            </a:pPr>
            <a:r>
              <a:t/>
            </a:r>
            <a:endParaRPr/>
          </a:p>
        </p:txBody>
      </p:sp>
      <p:pic>
        <p:nvPicPr>
          <p:cNvPr id="141" name="Google Shape;141;p6"/>
          <p:cNvPicPr preferRelativeResize="0"/>
          <p:nvPr/>
        </p:nvPicPr>
        <p:blipFill>
          <a:blip r:embed="rId3">
            <a:alphaModFix/>
          </a:blip>
          <a:stretch>
            <a:fillRect/>
          </a:stretch>
        </p:blipFill>
        <p:spPr>
          <a:xfrm>
            <a:off x="0" y="0"/>
            <a:ext cx="2575675" cy="6325025"/>
          </a:xfrm>
          <a:prstGeom prst="rect">
            <a:avLst/>
          </a:prstGeom>
          <a:noFill/>
          <a:ln>
            <a:noFill/>
          </a:ln>
        </p:spPr>
      </p:pic>
      <p:sp>
        <p:nvSpPr>
          <p:cNvPr id="142" name="Google Shape;142;p6"/>
          <p:cNvSpPr txBox="1"/>
          <p:nvPr/>
        </p:nvSpPr>
        <p:spPr>
          <a:xfrm>
            <a:off x="66224" y="1642575"/>
            <a:ext cx="2721600" cy="232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000"/>
              </a:spcBef>
              <a:spcAft>
                <a:spcPts val="0"/>
              </a:spcAft>
              <a:buNone/>
            </a:pPr>
            <a:r>
              <a:rPr lang="en-US" sz="2000">
                <a:solidFill>
                  <a:schemeClr val="dk1"/>
                </a:solidFill>
              </a:rPr>
              <a:t>2. </a:t>
            </a:r>
            <a:r>
              <a:rPr lang="en-US" sz="2000">
                <a:solidFill>
                  <a:schemeClr val="dk1"/>
                </a:solidFill>
              </a:rPr>
              <a:t>What is Agile?</a:t>
            </a:r>
            <a:endParaRPr sz="2000">
              <a:solidFill>
                <a:schemeClr val="dk1"/>
              </a:solidFill>
            </a:endParaRPr>
          </a:p>
          <a:p>
            <a:pPr indent="0" lvl="0" marL="0" rtl="0" algn="l">
              <a:lnSpc>
                <a:spcPct val="115000"/>
              </a:lnSpc>
              <a:spcBef>
                <a:spcPts val="2000"/>
              </a:spcBef>
              <a:spcAft>
                <a:spcPts val="0"/>
              </a:spcAft>
              <a:buNone/>
            </a:pPr>
            <a:r>
              <a:rPr lang="en-US" sz="2000">
                <a:solidFill>
                  <a:schemeClr val="dk1"/>
                </a:solidFill>
              </a:rPr>
              <a:t>2.1 Agile Practices</a:t>
            </a:r>
            <a:endParaRPr sz="2000">
              <a:solidFill>
                <a:schemeClr val="dk1"/>
              </a:solidFill>
            </a:endParaRPr>
          </a:p>
          <a:p>
            <a:pPr indent="0" lvl="0" marL="0" rtl="0" algn="l">
              <a:lnSpc>
                <a:spcPct val="115000"/>
              </a:lnSpc>
              <a:spcBef>
                <a:spcPts val="2000"/>
              </a:spcBef>
              <a:spcAft>
                <a:spcPts val="0"/>
              </a:spcAft>
              <a:buNone/>
            </a:pPr>
            <a:r>
              <a:rPr b="1" lang="en-US" sz="2000">
                <a:solidFill>
                  <a:schemeClr val="dk1"/>
                </a:solidFill>
              </a:rPr>
              <a:t>2.2 Agile Manifesto</a:t>
            </a:r>
            <a:endParaRPr b="1" sz="2000">
              <a:solidFill>
                <a:schemeClr val="dk1"/>
              </a:solidFill>
            </a:endParaRPr>
          </a:p>
          <a:p>
            <a:pPr indent="0" lvl="0" marL="0" rtl="0" algn="l">
              <a:spcBef>
                <a:spcPts val="2000"/>
              </a:spcBef>
              <a:spcAft>
                <a:spcPts val="0"/>
              </a:spcAft>
              <a:buNone/>
            </a:pPr>
            <a:r>
              <a:rPr lang="en-US" sz="2000">
                <a:solidFill>
                  <a:schemeClr val="dk1"/>
                </a:solidFill>
              </a:rPr>
              <a:t>2.3 Agile Principles</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0" st="0"/>
                                            </p:txEl>
                                          </p:spTgt>
                                        </p:tgtEl>
                                        <p:attrNameLst>
                                          <p:attrName>style.visibility</p:attrName>
                                        </p:attrNameLst>
                                      </p:cBhvr>
                                      <p:to>
                                        <p:strVal val="visible"/>
                                      </p:to>
                                    </p:set>
                                    <p:animEffect filter="fade" transition="in">
                                      <p:cBhvr>
                                        <p:cTn dur="500"/>
                                        <p:tgtEl>
                                          <p:spTgt spid="1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1" st="1"/>
                                            </p:txEl>
                                          </p:spTgt>
                                        </p:tgtEl>
                                        <p:attrNameLst>
                                          <p:attrName>style.visibility</p:attrName>
                                        </p:attrNameLst>
                                      </p:cBhvr>
                                      <p:to>
                                        <p:strVal val="visible"/>
                                      </p:to>
                                    </p:set>
                                    <p:animEffect filter="fade" transition="in">
                                      <p:cBhvr>
                                        <p:cTn dur="500"/>
                                        <p:tgtEl>
                                          <p:spTgt spid="1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2" st="2"/>
                                            </p:txEl>
                                          </p:spTgt>
                                        </p:tgtEl>
                                        <p:attrNameLst>
                                          <p:attrName>style.visibility</p:attrName>
                                        </p:attrNameLst>
                                      </p:cBhvr>
                                      <p:to>
                                        <p:strVal val="visible"/>
                                      </p:to>
                                    </p:set>
                                    <p:animEffect filter="fade" transition="in">
                                      <p:cBhvr>
                                        <p:cTn dur="500"/>
                                        <p:tgtEl>
                                          <p:spTgt spid="1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3" st="3"/>
                                            </p:txEl>
                                          </p:spTgt>
                                        </p:tgtEl>
                                        <p:attrNameLst>
                                          <p:attrName>style.visibility</p:attrName>
                                        </p:attrNameLst>
                                      </p:cBhvr>
                                      <p:to>
                                        <p:strVal val="visible"/>
                                      </p:to>
                                    </p:set>
                                    <p:animEffect filter="fade" transition="in">
                                      <p:cBhvr>
                                        <p:cTn dur="500"/>
                                        <p:tgtEl>
                                          <p:spTgt spid="14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4" st="4"/>
                                            </p:txEl>
                                          </p:spTgt>
                                        </p:tgtEl>
                                        <p:attrNameLst>
                                          <p:attrName>style.visibility</p:attrName>
                                        </p:attrNameLst>
                                      </p:cBhvr>
                                      <p:to>
                                        <p:strVal val="visible"/>
                                      </p:to>
                                    </p:set>
                                    <p:animEffect filter="fade" transition="in">
                                      <p:cBhvr>
                                        <p:cTn dur="500"/>
                                        <p:tgtEl>
                                          <p:spTgt spid="14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7"/>
          <p:cNvSpPr txBox="1"/>
          <p:nvPr>
            <p:ph type="title"/>
          </p:nvPr>
        </p:nvSpPr>
        <p:spPr>
          <a:xfrm>
            <a:off x="2575676" y="286600"/>
            <a:ext cx="85800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Calibri"/>
              <a:buNone/>
            </a:pPr>
            <a:r>
              <a:rPr lang="en-US">
                <a:solidFill>
                  <a:schemeClr val="dk1"/>
                </a:solidFill>
              </a:rPr>
              <a:t> 2.3 </a:t>
            </a:r>
            <a:r>
              <a:rPr lang="en-US"/>
              <a:t>Agile Principles </a:t>
            </a:r>
            <a:endParaRPr>
              <a:solidFill>
                <a:schemeClr val="dk1"/>
              </a:solidFill>
            </a:endParaRPr>
          </a:p>
        </p:txBody>
      </p:sp>
      <p:sp>
        <p:nvSpPr>
          <p:cNvPr id="148" name="Google Shape;148;p7"/>
          <p:cNvSpPr txBox="1"/>
          <p:nvPr>
            <p:ph idx="1" type="body"/>
          </p:nvPr>
        </p:nvSpPr>
        <p:spPr>
          <a:xfrm>
            <a:off x="2575676" y="1845725"/>
            <a:ext cx="8580000" cy="402330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Clr>
                <a:srgbClr val="000000"/>
              </a:buClr>
              <a:buSzPts val="2600"/>
              <a:buNone/>
            </a:pPr>
            <a:r>
              <a:rPr lang="en-US" sz="2800">
                <a:solidFill>
                  <a:schemeClr val="dk1"/>
                </a:solidFill>
              </a:rPr>
              <a:t>Our highest priority is to satisfy the customer through early and continuous delivery of valuable software. </a:t>
            </a:r>
            <a:endParaRPr sz="2200"/>
          </a:p>
          <a:p>
            <a:pPr indent="0" lvl="0" marL="0" rtl="0" algn="l">
              <a:lnSpc>
                <a:spcPct val="90000"/>
              </a:lnSpc>
              <a:spcBef>
                <a:spcPts val="1200"/>
              </a:spcBef>
              <a:spcAft>
                <a:spcPts val="0"/>
              </a:spcAft>
              <a:buClr>
                <a:srgbClr val="000000"/>
              </a:buClr>
              <a:buSzPts val="2600"/>
              <a:buNone/>
            </a:pPr>
            <a:r>
              <a:rPr lang="en-US" sz="2800">
                <a:solidFill>
                  <a:schemeClr val="dk1"/>
                </a:solidFill>
              </a:rPr>
              <a:t>Welcome changing requirements, even late in development. Agile processes harness change for the customer’s competitive advantage.</a:t>
            </a:r>
            <a:endParaRPr sz="2200"/>
          </a:p>
          <a:p>
            <a:pPr indent="0" lvl="0" marL="0" rtl="0" algn="l">
              <a:lnSpc>
                <a:spcPct val="90000"/>
              </a:lnSpc>
              <a:spcBef>
                <a:spcPts val="1200"/>
              </a:spcBef>
              <a:spcAft>
                <a:spcPts val="0"/>
              </a:spcAft>
              <a:buClr>
                <a:srgbClr val="000000"/>
              </a:buClr>
              <a:buSzPts val="2600"/>
              <a:buNone/>
            </a:pPr>
            <a:r>
              <a:rPr lang="en-US" sz="2800">
                <a:solidFill>
                  <a:schemeClr val="dk1"/>
                </a:solidFill>
              </a:rPr>
              <a:t>Deliver working software frequently, from a couple of weeks to a couple of months, with preference to the shorter timescale.</a:t>
            </a:r>
            <a:endParaRPr sz="2200"/>
          </a:p>
          <a:p>
            <a:pPr indent="0" lvl="0" marL="0" rtl="0" algn="l">
              <a:lnSpc>
                <a:spcPct val="90000"/>
              </a:lnSpc>
              <a:spcBef>
                <a:spcPts val="1200"/>
              </a:spcBef>
              <a:spcAft>
                <a:spcPts val="0"/>
              </a:spcAft>
              <a:buClr>
                <a:srgbClr val="000000"/>
              </a:buClr>
              <a:buSzPts val="2800"/>
              <a:buNone/>
            </a:pPr>
            <a:r>
              <a:t/>
            </a:r>
            <a:endParaRPr sz="2800"/>
          </a:p>
        </p:txBody>
      </p:sp>
      <p:pic>
        <p:nvPicPr>
          <p:cNvPr id="149" name="Google Shape;149;p7"/>
          <p:cNvPicPr preferRelativeResize="0"/>
          <p:nvPr/>
        </p:nvPicPr>
        <p:blipFill>
          <a:blip r:embed="rId3">
            <a:alphaModFix/>
          </a:blip>
          <a:stretch>
            <a:fillRect/>
          </a:stretch>
        </p:blipFill>
        <p:spPr>
          <a:xfrm>
            <a:off x="0" y="0"/>
            <a:ext cx="2575675" cy="6325025"/>
          </a:xfrm>
          <a:prstGeom prst="rect">
            <a:avLst/>
          </a:prstGeom>
          <a:noFill/>
          <a:ln>
            <a:noFill/>
          </a:ln>
        </p:spPr>
      </p:pic>
      <p:sp>
        <p:nvSpPr>
          <p:cNvPr id="150" name="Google Shape;150;p7"/>
          <p:cNvSpPr txBox="1"/>
          <p:nvPr/>
        </p:nvSpPr>
        <p:spPr>
          <a:xfrm>
            <a:off x="0" y="1642575"/>
            <a:ext cx="2575800" cy="232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000"/>
              </a:spcBef>
              <a:spcAft>
                <a:spcPts val="0"/>
              </a:spcAft>
              <a:buNone/>
            </a:pPr>
            <a:r>
              <a:rPr lang="en-US" sz="2000">
                <a:solidFill>
                  <a:schemeClr val="dk1"/>
                </a:solidFill>
              </a:rPr>
              <a:t>2. </a:t>
            </a:r>
            <a:r>
              <a:rPr lang="en-US" sz="2000">
                <a:solidFill>
                  <a:schemeClr val="dk1"/>
                </a:solidFill>
              </a:rPr>
              <a:t>What is Agile?</a:t>
            </a:r>
            <a:endParaRPr sz="2000">
              <a:solidFill>
                <a:schemeClr val="dk1"/>
              </a:solidFill>
            </a:endParaRPr>
          </a:p>
          <a:p>
            <a:pPr indent="0" lvl="0" marL="0" rtl="0" algn="l">
              <a:lnSpc>
                <a:spcPct val="115000"/>
              </a:lnSpc>
              <a:spcBef>
                <a:spcPts val="2000"/>
              </a:spcBef>
              <a:spcAft>
                <a:spcPts val="0"/>
              </a:spcAft>
              <a:buNone/>
            </a:pPr>
            <a:r>
              <a:rPr lang="en-US" sz="2000">
                <a:solidFill>
                  <a:schemeClr val="dk1"/>
                </a:solidFill>
              </a:rPr>
              <a:t>2.1 Agile Practices</a:t>
            </a:r>
            <a:endParaRPr sz="2000">
              <a:solidFill>
                <a:schemeClr val="dk1"/>
              </a:solidFill>
            </a:endParaRPr>
          </a:p>
          <a:p>
            <a:pPr indent="0" lvl="0" marL="0" rtl="0" algn="l">
              <a:lnSpc>
                <a:spcPct val="115000"/>
              </a:lnSpc>
              <a:spcBef>
                <a:spcPts val="2000"/>
              </a:spcBef>
              <a:spcAft>
                <a:spcPts val="0"/>
              </a:spcAft>
              <a:buNone/>
            </a:pPr>
            <a:r>
              <a:rPr lang="en-US" sz="2000">
                <a:solidFill>
                  <a:schemeClr val="dk1"/>
                </a:solidFill>
              </a:rPr>
              <a:t>2.2 Agile Manifesto</a:t>
            </a:r>
            <a:endParaRPr sz="2000">
              <a:solidFill>
                <a:schemeClr val="dk1"/>
              </a:solidFill>
            </a:endParaRPr>
          </a:p>
          <a:p>
            <a:pPr indent="0" lvl="0" marL="0" rtl="0" algn="l">
              <a:spcBef>
                <a:spcPts val="2000"/>
              </a:spcBef>
              <a:spcAft>
                <a:spcPts val="0"/>
              </a:spcAft>
              <a:buNone/>
            </a:pPr>
            <a:r>
              <a:rPr b="1" lang="en-US" sz="2000">
                <a:solidFill>
                  <a:schemeClr val="dk1"/>
                </a:solidFill>
              </a:rPr>
              <a:t>2.3 Agile Principles</a:t>
            </a:r>
            <a:endParaRPr b="1"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0" st="0"/>
                                            </p:txEl>
                                          </p:spTgt>
                                        </p:tgtEl>
                                        <p:attrNameLst>
                                          <p:attrName>style.visibility</p:attrName>
                                        </p:attrNameLst>
                                      </p:cBhvr>
                                      <p:to>
                                        <p:strVal val="visible"/>
                                      </p:to>
                                    </p:set>
                                    <p:animEffect filter="fade" transition="in">
                                      <p:cBhvr>
                                        <p:cTn dur="500"/>
                                        <p:tgtEl>
                                          <p:spTgt spid="1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1" st="1"/>
                                            </p:txEl>
                                          </p:spTgt>
                                        </p:tgtEl>
                                        <p:attrNameLst>
                                          <p:attrName>style.visibility</p:attrName>
                                        </p:attrNameLst>
                                      </p:cBhvr>
                                      <p:to>
                                        <p:strVal val="visible"/>
                                      </p:to>
                                    </p:set>
                                    <p:animEffect filter="fade" transition="in">
                                      <p:cBhvr>
                                        <p:cTn dur="500"/>
                                        <p:tgtEl>
                                          <p:spTgt spid="1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2" st="2"/>
                                            </p:txEl>
                                          </p:spTgt>
                                        </p:tgtEl>
                                        <p:attrNameLst>
                                          <p:attrName>style.visibility</p:attrName>
                                        </p:attrNameLst>
                                      </p:cBhvr>
                                      <p:to>
                                        <p:strVal val="visible"/>
                                      </p:to>
                                    </p:set>
                                    <p:animEffect filter="fade" transition="in">
                                      <p:cBhvr>
                                        <p:cTn dur="500"/>
                                        <p:tgtEl>
                                          <p:spTgt spid="1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3" st="3"/>
                                            </p:txEl>
                                          </p:spTgt>
                                        </p:tgtEl>
                                        <p:attrNameLst>
                                          <p:attrName>style.visibility</p:attrName>
                                        </p:attrNameLst>
                                      </p:cBhvr>
                                      <p:to>
                                        <p:strVal val="visible"/>
                                      </p:to>
                                    </p:set>
                                    <p:animEffect filter="fade" transition="in">
                                      <p:cBhvr>
                                        <p:cTn dur="500"/>
                                        <p:tgtEl>
                                          <p:spTgt spid="14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8"/>
          <p:cNvSpPr txBox="1"/>
          <p:nvPr>
            <p:ph type="title"/>
          </p:nvPr>
        </p:nvSpPr>
        <p:spPr>
          <a:xfrm>
            <a:off x="2669726" y="286600"/>
            <a:ext cx="84858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2.3 Agile Principles</a:t>
            </a:r>
            <a:endParaRPr>
              <a:solidFill>
                <a:schemeClr val="dk1"/>
              </a:solidFill>
            </a:endParaRPr>
          </a:p>
        </p:txBody>
      </p:sp>
      <p:sp>
        <p:nvSpPr>
          <p:cNvPr id="156" name="Google Shape;156;p8"/>
          <p:cNvSpPr txBox="1"/>
          <p:nvPr>
            <p:ph idx="1" type="body"/>
          </p:nvPr>
        </p:nvSpPr>
        <p:spPr>
          <a:xfrm>
            <a:off x="2669725" y="1965000"/>
            <a:ext cx="8985000" cy="4023300"/>
          </a:xfrm>
          <a:prstGeom prst="rect">
            <a:avLst/>
          </a:prstGeom>
          <a:noFill/>
          <a:ln>
            <a:noFill/>
          </a:ln>
        </p:spPr>
        <p:txBody>
          <a:bodyPr anchorCtr="0" anchor="t" bIns="45700" lIns="0" spcFirstLastPara="1" rIns="0" wrap="square" tIns="45700">
            <a:normAutofit fontScale="92500" lnSpcReduction="20000"/>
          </a:bodyPr>
          <a:lstStyle/>
          <a:p>
            <a:pPr indent="0" lvl="0" marL="0" rtl="0" algn="l">
              <a:lnSpc>
                <a:spcPct val="90000"/>
              </a:lnSpc>
              <a:spcBef>
                <a:spcPts val="0"/>
              </a:spcBef>
              <a:spcAft>
                <a:spcPts val="0"/>
              </a:spcAft>
              <a:buClr>
                <a:srgbClr val="000000"/>
              </a:buClr>
              <a:buSzPct val="100000"/>
              <a:buNone/>
            </a:pPr>
            <a:r>
              <a:rPr lang="en-US" sz="2800">
                <a:solidFill>
                  <a:schemeClr val="dk1"/>
                </a:solidFill>
              </a:rPr>
              <a:t>Business people and developers must work together daily throughout the project.</a:t>
            </a:r>
            <a:endParaRPr/>
          </a:p>
          <a:p>
            <a:pPr indent="0" lvl="0" marL="0" rtl="0" algn="l">
              <a:lnSpc>
                <a:spcPct val="90000"/>
              </a:lnSpc>
              <a:spcBef>
                <a:spcPts val="1200"/>
              </a:spcBef>
              <a:spcAft>
                <a:spcPts val="0"/>
              </a:spcAft>
              <a:buClr>
                <a:srgbClr val="000000"/>
              </a:buClr>
              <a:buSzPct val="100000"/>
              <a:buNone/>
            </a:pPr>
            <a:r>
              <a:rPr lang="en-US" sz="2800">
                <a:solidFill>
                  <a:schemeClr val="dk1"/>
                </a:solidFill>
              </a:rPr>
              <a:t>Build projects around motivated individuals. Give them the environment and support they need, and trust them to get the job done.</a:t>
            </a:r>
            <a:endParaRPr/>
          </a:p>
          <a:p>
            <a:pPr indent="0" lvl="0" marL="0" rtl="0" algn="l">
              <a:lnSpc>
                <a:spcPct val="90000"/>
              </a:lnSpc>
              <a:spcBef>
                <a:spcPts val="1200"/>
              </a:spcBef>
              <a:spcAft>
                <a:spcPts val="0"/>
              </a:spcAft>
              <a:buClr>
                <a:srgbClr val="000000"/>
              </a:buClr>
              <a:buSzPct val="100000"/>
              <a:buNone/>
            </a:pPr>
            <a:r>
              <a:rPr lang="en-US" sz="2800">
                <a:solidFill>
                  <a:schemeClr val="dk1"/>
                </a:solidFill>
              </a:rPr>
              <a:t>The most efficient and effective method of conveying information to and within a development team is face-to-face conversation.</a:t>
            </a:r>
            <a:endParaRPr/>
          </a:p>
          <a:p>
            <a:pPr indent="0" lvl="0" marL="0" rtl="0" algn="l">
              <a:lnSpc>
                <a:spcPct val="90000"/>
              </a:lnSpc>
              <a:spcBef>
                <a:spcPts val="1200"/>
              </a:spcBef>
              <a:spcAft>
                <a:spcPts val="0"/>
              </a:spcAft>
              <a:buClr>
                <a:srgbClr val="000000"/>
              </a:buClr>
              <a:buSzPct val="100000"/>
              <a:buNone/>
            </a:pPr>
            <a:r>
              <a:rPr lang="en-US" sz="2800">
                <a:solidFill>
                  <a:schemeClr val="dk1"/>
                </a:solidFill>
              </a:rPr>
              <a:t>Working software is the primary measure of progress.</a:t>
            </a:r>
            <a:endParaRPr/>
          </a:p>
          <a:p>
            <a:pPr indent="0" lvl="0" marL="0" rtl="0" algn="l">
              <a:lnSpc>
                <a:spcPct val="90000"/>
              </a:lnSpc>
              <a:spcBef>
                <a:spcPts val="1200"/>
              </a:spcBef>
              <a:spcAft>
                <a:spcPts val="0"/>
              </a:spcAft>
              <a:buClr>
                <a:srgbClr val="000000"/>
              </a:buClr>
              <a:buSzPct val="100000"/>
              <a:buNone/>
            </a:pPr>
            <a:r>
              <a:rPr lang="en-US" sz="2800">
                <a:solidFill>
                  <a:schemeClr val="dk1"/>
                </a:solidFill>
              </a:rPr>
              <a:t>Agile processes promote sustainable development. The sponsors, developers, and users should be able to maintain a constant pace indefinitely.</a:t>
            </a:r>
            <a:endParaRPr/>
          </a:p>
        </p:txBody>
      </p:sp>
      <p:pic>
        <p:nvPicPr>
          <p:cNvPr id="157" name="Google Shape;157;p8"/>
          <p:cNvPicPr preferRelativeResize="0"/>
          <p:nvPr/>
        </p:nvPicPr>
        <p:blipFill>
          <a:blip r:embed="rId3">
            <a:alphaModFix/>
          </a:blip>
          <a:stretch>
            <a:fillRect/>
          </a:stretch>
        </p:blipFill>
        <p:spPr>
          <a:xfrm>
            <a:off x="0" y="0"/>
            <a:ext cx="2575675" cy="6325025"/>
          </a:xfrm>
          <a:prstGeom prst="rect">
            <a:avLst/>
          </a:prstGeom>
          <a:noFill/>
          <a:ln>
            <a:noFill/>
          </a:ln>
        </p:spPr>
      </p:pic>
      <p:sp>
        <p:nvSpPr>
          <p:cNvPr id="158" name="Google Shape;158;p8"/>
          <p:cNvSpPr txBox="1"/>
          <p:nvPr/>
        </p:nvSpPr>
        <p:spPr>
          <a:xfrm>
            <a:off x="0" y="1642575"/>
            <a:ext cx="2575800" cy="232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000"/>
              </a:spcBef>
              <a:spcAft>
                <a:spcPts val="0"/>
              </a:spcAft>
              <a:buNone/>
            </a:pPr>
            <a:r>
              <a:rPr lang="en-US" sz="2000">
                <a:solidFill>
                  <a:schemeClr val="dk1"/>
                </a:solidFill>
              </a:rPr>
              <a:t>2. </a:t>
            </a:r>
            <a:r>
              <a:rPr lang="en-US" sz="2000">
                <a:solidFill>
                  <a:schemeClr val="dk1"/>
                </a:solidFill>
              </a:rPr>
              <a:t>What is Agile?</a:t>
            </a:r>
            <a:endParaRPr sz="2000">
              <a:solidFill>
                <a:schemeClr val="dk1"/>
              </a:solidFill>
            </a:endParaRPr>
          </a:p>
          <a:p>
            <a:pPr indent="0" lvl="0" marL="0" rtl="0" algn="l">
              <a:lnSpc>
                <a:spcPct val="115000"/>
              </a:lnSpc>
              <a:spcBef>
                <a:spcPts val="2000"/>
              </a:spcBef>
              <a:spcAft>
                <a:spcPts val="0"/>
              </a:spcAft>
              <a:buNone/>
            </a:pPr>
            <a:r>
              <a:rPr lang="en-US" sz="2000">
                <a:solidFill>
                  <a:schemeClr val="dk1"/>
                </a:solidFill>
              </a:rPr>
              <a:t>2.1 Agile Practices</a:t>
            </a:r>
            <a:endParaRPr sz="2000">
              <a:solidFill>
                <a:schemeClr val="dk1"/>
              </a:solidFill>
            </a:endParaRPr>
          </a:p>
          <a:p>
            <a:pPr indent="0" lvl="0" marL="0" rtl="0" algn="l">
              <a:lnSpc>
                <a:spcPct val="115000"/>
              </a:lnSpc>
              <a:spcBef>
                <a:spcPts val="2000"/>
              </a:spcBef>
              <a:spcAft>
                <a:spcPts val="0"/>
              </a:spcAft>
              <a:buNone/>
            </a:pPr>
            <a:r>
              <a:rPr lang="en-US" sz="2000">
                <a:solidFill>
                  <a:schemeClr val="dk1"/>
                </a:solidFill>
              </a:rPr>
              <a:t>2.2 Agile Manifesto</a:t>
            </a:r>
            <a:endParaRPr sz="2000">
              <a:solidFill>
                <a:schemeClr val="dk1"/>
              </a:solidFill>
            </a:endParaRPr>
          </a:p>
          <a:p>
            <a:pPr indent="0" lvl="0" marL="0" rtl="0" algn="l">
              <a:spcBef>
                <a:spcPts val="2000"/>
              </a:spcBef>
              <a:spcAft>
                <a:spcPts val="0"/>
              </a:spcAft>
              <a:buNone/>
            </a:pPr>
            <a:r>
              <a:rPr b="1" lang="en-US" sz="2000">
                <a:solidFill>
                  <a:schemeClr val="dk1"/>
                </a:solidFill>
              </a:rPr>
              <a:t>2.3 Agile Principles</a:t>
            </a:r>
            <a:endParaRPr b="1"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0" st="0"/>
                                            </p:txEl>
                                          </p:spTgt>
                                        </p:tgtEl>
                                        <p:attrNameLst>
                                          <p:attrName>style.visibility</p:attrName>
                                        </p:attrNameLst>
                                      </p:cBhvr>
                                      <p:to>
                                        <p:strVal val="visible"/>
                                      </p:to>
                                    </p:set>
                                    <p:animEffect filter="fade" transition="in">
                                      <p:cBhvr>
                                        <p:cTn dur="500"/>
                                        <p:tgtEl>
                                          <p:spTgt spid="1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1" st="1"/>
                                            </p:txEl>
                                          </p:spTgt>
                                        </p:tgtEl>
                                        <p:attrNameLst>
                                          <p:attrName>style.visibility</p:attrName>
                                        </p:attrNameLst>
                                      </p:cBhvr>
                                      <p:to>
                                        <p:strVal val="visible"/>
                                      </p:to>
                                    </p:set>
                                    <p:animEffect filter="fade" transition="in">
                                      <p:cBhvr>
                                        <p:cTn dur="500"/>
                                        <p:tgtEl>
                                          <p:spTgt spid="1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2" st="2"/>
                                            </p:txEl>
                                          </p:spTgt>
                                        </p:tgtEl>
                                        <p:attrNameLst>
                                          <p:attrName>style.visibility</p:attrName>
                                        </p:attrNameLst>
                                      </p:cBhvr>
                                      <p:to>
                                        <p:strVal val="visible"/>
                                      </p:to>
                                    </p:set>
                                    <p:animEffect filter="fade" transition="in">
                                      <p:cBhvr>
                                        <p:cTn dur="500"/>
                                        <p:tgtEl>
                                          <p:spTgt spid="15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3" st="3"/>
                                            </p:txEl>
                                          </p:spTgt>
                                        </p:tgtEl>
                                        <p:attrNameLst>
                                          <p:attrName>style.visibility</p:attrName>
                                        </p:attrNameLst>
                                      </p:cBhvr>
                                      <p:to>
                                        <p:strVal val="visible"/>
                                      </p:to>
                                    </p:set>
                                    <p:animEffect filter="fade" transition="in">
                                      <p:cBhvr>
                                        <p:cTn dur="500"/>
                                        <p:tgtEl>
                                          <p:spTgt spid="15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4" st="4"/>
                                            </p:txEl>
                                          </p:spTgt>
                                        </p:tgtEl>
                                        <p:attrNameLst>
                                          <p:attrName>style.visibility</p:attrName>
                                        </p:attrNameLst>
                                      </p:cBhvr>
                                      <p:to>
                                        <p:strVal val="visible"/>
                                      </p:to>
                                    </p:set>
                                    <p:animEffect filter="fade" transition="in">
                                      <p:cBhvr>
                                        <p:cTn dur="500"/>
                                        <p:tgtEl>
                                          <p:spTgt spid="15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9"/>
          <p:cNvSpPr txBox="1"/>
          <p:nvPr>
            <p:ph type="title"/>
          </p:nvPr>
        </p:nvSpPr>
        <p:spPr>
          <a:xfrm>
            <a:off x="2575676" y="286600"/>
            <a:ext cx="85800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2.3 Agile Principles</a:t>
            </a:r>
            <a:endParaRPr>
              <a:solidFill>
                <a:schemeClr val="dk1"/>
              </a:solidFill>
            </a:endParaRPr>
          </a:p>
        </p:txBody>
      </p:sp>
      <p:sp>
        <p:nvSpPr>
          <p:cNvPr id="164" name="Google Shape;164;p9"/>
          <p:cNvSpPr txBox="1"/>
          <p:nvPr>
            <p:ph idx="1" type="body"/>
          </p:nvPr>
        </p:nvSpPr>
        <p:spPr>
          <a:xfrm>
            <a:off x="2575676" y="1845725"/>
            <a:ext cx="8580000" cy="4023300"/>
          </a:xfrm>
          <a:prstGeom prst="rect">
            <a:avLst/>
          </a:prstGeom>
          <a:noFill/>
          <a:ln>
            <a:noFill/>
          </a:ln>
        </p:spPr>
        <p:txBody>
          <a:bodyPr anchorCtr="0" anchor="t" bIns="45700" lIns="0" spcFirstLastPara="1" rIns="0" wrap="square" tIns="45700">
            <a:normAutofit/>
          </a:bodyPr>
          <a:lstStyle/>
          <a:p>
            <a:pPr indent="0" lvl="0" marL="0" rtl="0" algn="l">
              <a:lnSpc>
                <a:spcPct val="80000"/>
              </a:lnSpc>
              <a:spcBef>
                <a:spcPts val="0"/>
              </a:spcBef>
              <a:spcAft>
                <a:spcPts val="0"/>
              </a:spcAft>
              <a:buClr>
                <a:srgbClr val="000000"/>
              </a:buClr>
              <a:buSzPts val="2600"/>
              <a:buNone/>
            </a:pPr>
            <a:r>
              <a:rPr lang="en-US" sz="2600">
                <a:solidFill>
                  <a:schemeClr val="dk1"/>
                </a:solidFill>
              </a:rPr>
              <a:t>Continuous attention to technical excellence and good design enhances agility.</a:t>
            </a:r>
            <a:endParaRPr/>
          </a:p>
          <a:p>
            <a:pPr indent="0" lvl="0" marL="0" rtl="0" algn="l">
              <a:lnSpc>
                <a:spcPct val="80000"/>
              </a:lnSpc>
              <a:spcBef>
                <a:spcPts val="1200"/>
              </a:spcBef>
              <a:spcAft>
                <a:spcPts val="0"/>
              </a:spcAft>
              <a:buClr>
                <a:srgbClr val="000000"/>
              </a:buClr>
              <a:buSzPts val="2600"/>
              <a:buNone/>
            </a:pPr>
            <a:r>
              <a:rPr lang="en-US" sz="2600">
                <a:solidFill>
                  <a:schemeClr val="dk1"/>
                </a:solidFill>
              </a:rPr>
              <a:t>Simplicity, the art of maximizing the amount of work not done is essential.</a:t>
            </a:r>
            <a:endParaRPr/>
          </a:p>
          <a:p>
            <a:pPr indent="0" lvl="0" marL="0" rtl="0" algn="l">
              <a:lnSpc>
                <a:spcPct val="80000"/>
              </a:lnSpc>
              <a:spcBef>
                <a:spcPts val="1200"/>
              </a:spcBef>
              <a:spcAft>
                <a:spcPts val="0"/>
              </a:spcAft>
              <a:buClr>
                <a:srgbClr val="000000"/>
              </a:buClr>
              <a:buSzPts val="2600"/>
              <a:buNone/>
            </a:pPr>
            <a:r>
              <a:rPr lang="en-US" sz="2600">
                <a:solidFill>
                  <a:schemeClr val="dk1"/>
                </a:solidFill>
              </a:rPr>
              <a:t>The best architectures, requirements, and designs emerge from self-organizing teams.</a:t>
            </a:r>
            <a:endParaRPr/>
          </a:p>
          <a:p>
            <a:pPr indent="0" lvl="0" marL="0" rtl="0" algn="l">
              <a:lnSpc>
                <a:spcPct val="80000"/>
              </a:lnSpc>
              <a:spcBef>
                <a:spcPts val="1200"/>
              </a:spcBef>
              <a:spcAft>
                <a:spcPts val="0"/>
              </a:spcAft>
              <a:buClr>
                <a:srgbClr val="000000"/>
              </a:buClr>
              <a:buSzPts val="2600"/>
              <a:buNone/>
            </a:pPr>
            <a:r>
              <a:rPr lang="en-US" sz="2600">
                <a:solidFill>
                  <a:schemeClr val="dk1"/>
                </a:solidFill>
              </a:rPr>
              <a:t>At regular intervals, the team reflects on how to become more effective, then tunes and adjusts its behavior accordingly</a:t>
            </a:r>
            <a:endParaRPr/>
          </a:p>
        </p:txBody>
      </p:sp>
      <p:pic>
        <p:nvPicPr>
          <p:cNvPr id="165" name="Google Shape;165;p9"/>
          <p:cNvPicPr preferRelativeResize="0"/>
          <p:nvPr/>
        </p:nvPicPr>
        <p:blipFill>
          <a:blip r:embed="rId3">
            <a:alphaModFix/>
          </a:blip>
          <a:stretch>
            <a:fillRect/>
          </a:stretch>
        </p:blipFill>
        <p:spPr>
          <a:xfrm>
            <a:off x="0" y="0"/>
            <a:ext cx="2575675" cy="6325025"/>
          </a:xfrm>
          <a:prstGeom prst="rect">
            <a:avLst/>
          </a:prstGeom>
          <a:noFill/>
          <a:ln>
            <a:noFill/>
          </a:ln>
        </p:spPr>
      </p:pic>
      <p:sp>
        <p:nvSpPr>
          <p:cNvPr id="166" name="Google Shape;166;p9"/>
          <p:cNvSpPr txBox="1"/>
          <p:nvPr/>
        </p:nvSpPr>
        <p:spPr>
          <a:xfrm>
            <a:off x="0" y="1642575"/>
            <a:ext cx="2575800" cy="232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000"/>
              </a:spcBef>
              <a:spcAft>
                <a:spcPts val="0"/>
              </a:spcAft>
              <a:buNone/>
            </a:pPr>
            <a:r>
              <a:rPr lang="en-US" sz="2000">
                <a:solidFill>
                  <a:schemeClr val="dk1"/>
                </a:solidFill>
              </a:rPr>
              <a:t>2. </a:t>
            </a:r>
            <a:r>
              <a:rPr lang="en-US" sz="2000">
                <a:solidFill>
                  <a:schemeClr val="dk1"/>
                </a:solidFill>
              </a:rPr>
              <a:t>What is Agile?</a:t>
            </a:r>
            <a:endParaRPr sz="2000">
              <a:solidFill>
                <a:schemeClr val="dk1"/>
              </a:solidFill>
            </a:endParaRPr>
          </a:p>
          <a:p>
            <a:pPr indent="0" lvl="0" marL="0" rtl="0" algn="l">
              <a:lnSpc>
                <a:spcPct val="115000"/>
              </a:lnSpc>
              <a:spcBef>
                <a:spcPts val="2000"/>
              </a:spcBef>
              <a:spcAft>
                <a:spcPts val="0"/>
              </a:spcAft>
              <a:buNone/>
            </a:pPr>
            <a:r>
              <a:rPr lang="en-US" sz="2000">
                <a:solidFill>
                  <a:schemeClr val="dk1"/>
                </a:solidFill>
              </a:rPr>
              <a:t>2.1 Agile Practices</a:t>
            </a:r>
            <a:endParaRPr sz="2000">
              <a:solidFill>
                <a:schemeClr val="dk1"/>
              </a:solidFill>
            </a:endParaRPr>
          </a:p>
          <a:p>
            <a:pPr indent="0" lvl="0" marL="0" rtl="0" algn="l">
              <a:lnSpc>
                <a:spcPct val="115000"/>
              </a:lnSpc>
              <a:spcBef>
                <a:spcPts val="2000"/>
              </a:spcBef>
              <a:spcAft>
                <a:spcPts val="0"/>
              </a:spcAft>
              <a:buNone/>
            </a:pPr>
            <a:r>
              <a:rPr lang="en-US" sz="2000">
                <a:solidFill>
                  <a:schemeClr val="dk1"/>
                </a:solidFill>
              </a:rPr>
              <a:t>2.2 Agile Manifesto</a:t>
            </a:r>
            <a:endParaRPr sz="2000">
              <a:solidFill>
                <a:schemeClr val="dk1"/>
              </a:solidFill>
            </a:endParaRPr>
          </a:p>
          <a:p>
            <a:pPr indent="0" lvl="0" marL="0" rtl="0" algn="l">
              <a:spcBef>
                <a:spcPts val="2000"/>
              </a:spcBef>
              <a:spcAft>
                <a:spcPts val="0"/>
              </a:spcAft>
              <a:buNone/>
            </a:pPr>
            <a:r>
              <a:rPr b="1" lang="en-US" sz="2000">
                <a:solidFill>
                  <a:schemeClr val="dk1"/>
                </a:solidFill>
              </a:rPr>
              <a:t>2.3 Agile Principles</a:t>
            </a:r>
            <a:endParaRPr b="1"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0" st="0"/>
                                            </p:txEl>
                                          </p:spTgt>
                                        </p:tgtEl>
                                        <p:attrNameLst>
                                          <p:attrName>style.visibility</p:attrName>
                                        </p:attrNameLst>
                                      </p:cBhvr>
                                      <p:to>
                                        <p:strVal val="visible"/>
                                      </p:to>
                                    </p:set>
                                    <p:animEffect filter="fade" transition="in">
                                      <p:cBhvr>
                                        <p:cTn dur="500"/>
                                        <p:tgtEl>
                                          <p:spTgt spid="1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1" st="1"/>
                                            </p:txEl>
                                          </p:spTgt>
                                        </p:tgtEl>
                                        <p:attrNameLst>
                                          <p:attrName>style.visibility</p:attrName>
                                        </p:attrNameLst>
                                      </p:cBhvr>
                                      <p:to>
                                        <p:strVal val="visible"/>
                                      </p:to>
                                    </p:set>
                                    <p:animEffect filter="fade" transition="in">
                                      <p:cBhvr>
                                        <p:cTn dur="500"/>
                                        <p:tgtEl>
                                          <p:spTgt spid="1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2" st="2"/>
                                            </p:txEl>
                                          </p:spTgt>
                                        </p:tgtEl>
                                        <p:attrNameLst>
                                          <p:attrName>style.visibility</p:attrName>
                                        </p:attrNameLst>
                                      </p:cBhvr>
                                      <p:to>
                                        <p:strVal val="visible"/>
                                      </p:to>
                                    </p:set>
                                    <p:animEffect filter="fade" transition="in">
                                      <p:cBhvr>
                                        <p:cTn dur="500"/>
                                        <p:tgtEl>
                                          <p:spTgt spid="1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3" st="3"/>
                                            </p:txEl>
                                          </p:spTgt>
                                        </p:tgtEl>
                                        <p:attrNameLst>
                                          <p:attrName>style.visibility</p:attrName>
                                        </p:attrNameLst>
                                      </p:cBhvr>
                                      <p:to>
                                        <p:strVal val="visible"/>
                                      </p:to>
                                    </p:set>
                                    <p:animEffect filter="fade" transition="in">
                                      <p:cBhvr>
                                        <p:cTn dur="500"/>
                                        <p:tgtEl>
                                          <p:spTgt spid="16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2017-10-31T20:28:57Z</dcterms:created>
  <dc:creator>Matt Howell</dc:creator>
</cp:coreProperties>
</file>