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s+8E3Rm9x9tqa/BjSK/8Fnc3R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slide" Target="slides/slide21.xml"/><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3"/>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3"/>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2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7"/>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7"/>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3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3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1"/>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p:nvPr>
            <p:ph idx="2" type="pic"/>
          </p:nvPr>
        </p:nvSpPr>
        <p:spPr>
          <a:xfrm>
            <a:off x="15" y="0"/>
            <a:ext cx="12191985" cy="4915076"/>
          </a:xfrm>
          <a:prstGeom prst="rect">
            <a:avLst/>
          </a:prstGeom>
          <a:solidFill>
            <a:srgbClr val="BECAD4"/>
          </a:solidFill>
          <a:ln>
            <a:noFill/>
          </a:ln>
        </p:spPr>
      </p:sp>
      <p:sp>
        <p:nvSpPr>
          <p:cNvPr id="79" name="Google Shape;79;p31"/>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 name="Shape 5"/>
        <p:cNvGrpSpPr/>
        <p:nvPr/>
      </p:nvGrpSpPr>
      <p:grpSpPr>
        <a:xfrm>
          <a:off x="0" y="0"/>
          <a:ext cx="0" cy="0"/>
          <a:chOff x="0" y="0"/>
          <a:chExt cx="0" cy="0"/>
        </a:xfrm>
      </p:grpSpPr>
      <p:sp>
        <p:nvSpPr>
          <p:cNvPr id="6" name="Google Shape;6;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google.com/document/d/1OEKSTOZSUOGg4v6b1hi5lbW6xcW4J2JN/edit?usp=sharing&amp;ouid=115691312413223190617&amp;rtpof=true&amp;sd=tr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Risk Analysis &amp; SRS </a:t>
            </a:r>
            <a:endParaRPr/>
          </a:p>
        </p:txBody>
      </p:sp>
      <p:sp>
        <p:nvSpPr>
          <p:cNvPr id="102" name="Google Shape;102;p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5CS024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8.1 Avoid </a:t>
            </a:r>
            <a:endParaRPr/>
          </a:p>
        </p:txBody>
      </p:sp>
      <p:sp>
        <p:nvSpPr>
          <p:cNvPr id="199" name="Google Shape;199;p10"/>
          <p:cNvSpPr txBox="1"/>
          <p:nvPr>
            <p:ph idx="1" type="body"/>
          </p:nvPr>
        </p:nvSpPr>
        <p:spPr>
          <a:xfrm>
            <a:off x="2702500" y="1845725"/>
            <a:ext cx="9111900" cy="4023300"/>
          </a:xfrm>
          <a:prstGeom prst="rect">
            <a:avLst/>
          </a:prstGeom>
          <a:noFill/>
          <a:ln>
            <a:noFill/>
          </a:ln>
        </p:spPr>
        <p:txBody>
          <a:bodyPr anchorCtr="0" anchor="t" bIns="45700" lIns="0" spcFirstLastPara="1" rIns="0" wrap="square" tIns="45700">
            <a:normAutofit/>
          </a:bodyPr>
          <a:lstStyle/>
          <a:p>
            <a:pPr indent="-114300" lvl="1" marL="114300" marR="0" rtl="0" algn="l">
              <a:lnSpc>
                <a:spcPct val="150000"/>
              </a:lnSpc>
              <a:spcBef>
                <a:spcPts val="0"/>
              </a:spcBef>
              <a:spcAft>
                <a:spcPts val="0"/>
              </a:spcAft>
              <a:buClr>
                <a:schemeClr val="dk1"/>
              </a:buClr>
              <a:buSzPts val="1400"/>
              <a:buFont typeface="Calibri"/>
              <a:buChar char="•"/>
            </a:pPr>
            <a:r>
              <a:rPr b="0" i="0" lang="en-US" sz="2400" u="none" cap="none" strike="noStrike">
                <a:solidFill>
                  <a:schemeClr val="dk1"/>
                </a:solidFill>
                <a:latin typeface="Calibri"/>
                <a:ea typeface="Calibri"/>
                <a:cs typeface="Calibri"/>
                <a:sym typeface="Calibri"/>
              </a:rPr>
              <a:t>Risk avoidance is a risk response strategy whereby the project team acts to eliminate the threat or protect the project from its impact. </a:t>
            </a:r>
            <a:endParaRPr/>
          </a:p>
          <a:p>
            <a:pPr indent="-114300" lvl="1" marL="114300" marR="0" rtl="0" algn="l">
              <a:lnSpc>
                <a:spcPct val="150000"/>
              </a:lnSpc>
              <a:spcBef>
                <a:spcPts val="210"/>
              </a:spcBef>
              <a:spcAft>
                <a:spcPts val="0"/>
              </a:spcAft>
              <a:buClr>
                <a:schemeClr val="dk1"/>
              </a:buClr>
              <a:buSzPts val="1400"/>
              <a:buFont typeface="Calibri"/>
              <a:buChar char="•"/>
            </a:pPr>
            <a:r>
              <a:rPr b="0" i="0" lang="en-US" sz="2400" u="none" cap="none" strike="noStrike">
                <a:solidFill>
                  <a:schemeClr val="dk1"/>
                </a:solidFill>
                <a:latin typeface="Calibri"/>
                <a:ea typeface="Calibri"/>
                <a:cs typeface="Calibri"/>
                <a:sym typeface="Calibri"/>
              </a:rPr>
              <a:t>It usually involves changing the project management plan to eliminate the threat entirely.</a:t>
            </a:r>
            <a:endParaRPr/>
          </a:p>
          <a:p>
            <a:pPr indent="0" lvl="0" marL="91440" rtl="0" algn="l">
              <a:lnSpc>
                <a:spcPct val="90000"/>
              </a:lnSpc>
              <a:spcBef>
                <a:spcPts val="1200"/>
              </a:spcBef>
              <a:spcAft>
                <a:spcPts val="0"/>
              </a:spcAft>
              <a:buSzPts val="2000"/>
              <a:buNone/>
            </a:pPr>
            <a:r>
              <a:t/>
            </a:r>
            <a:endParaRPr/>
          </a:p>
        </p:txBody>
      </p:sp>
      <p:pic>
        <p:nvPicPr>
          <p:cNvPr id="200" name="Google Shape;200;p10"/>
          <p:cNvPicPr preferRelativeResize="0"/>
          <p:nvPr/>
        </p:nvPicPr>
        <p:blipFill>
          <a:blip r:embed="rId3">
            <a:alphaModFix/>
          </a:blip>
          <a:stretch>
            <a:fillRect/>
          </a:stretch>
        </p:blipFill>
        <p:spPr>
          <a:xfrm>
            <a:off x="0" y="0"/>
            <a:ext cx="2575675" cy="6325025"/>
          </a:xfrm>
          <a:prstGeom prst="rect">
            <a:avLst/>
          </a:prstGeom>
          <a:noFill/>
          <a:ln>
            <a:noFill/>
          </a:ln>
        </p:spPr>
      </p:pic>
      <p:sp>
        <p:nvSpPr>
          <p:cNvPr id="201" name="Google Shape;201;p10"/>
          <p:cNvSpPr txBox="1"/>
          <p:nvPr/>
        </p:nvSpPr>
        <p:spPr>
          <a:xfrm>
            <a:off x="-75" y="1880975"/>
            <a:ext cx="2575800" cy="39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8.Risk Management Strategy</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8.1 Avoid</a:t>
            </a:r>
            <a:endParaRPr b="1" sz="1600">
              <a:solidFill>
                <a:schemeClr val="dk1"/>
              </a:solidFill>
            </a:endParaRPr>
          </a:p>
          <a:p>
            <a:pPr indent="0" lvl="0" marL="0" rtl="0" algn="l">
              <a:lnSpc>
                <a:spcPct val="115000"/>
              </a:lnSpc>
              <a:spcBef>
                <a:spcPts val="2000"/>
              </a:spcBef>
              <a:spcAft>
                <a:spcPts val="0"/>
              </a:spcAft>
              <a:buNone/>
            </a:pPr>
            <a:r>
              <a:rPr lang="en-US" sz="1600">
                <a:solidFill>
                  <a:schemeClr val="dk1"/>
                </a:solidFill>
              </a:rPr>
              <a:t>8.2 Transfer</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8.3 Mitigate</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8.4 Accept</a:t>
            </a:r>
            <a:endParaRPr sz="1600">
              <a:solidFill>
                <a:schemeClr val="dk1"/>
              </a:solidFill>
            </a:endParaRPr>
          </a:p>
          <a:p>
            <a:pPr indent="0" lvl="0" marL="0" rtl="0" algn="l">
              <a:lnSpc>
                <a:spcPct val="115000"/>
              </a:lnSpc>
              <a:spcBef>
                <a:spcPts val="2000"/>
              </a:spcBef>
              <a:spcAft>
                <a:spcPts val="0"/>
              </a:spcAft>
              <a:buNone/>
            </a:pPr>
            <a:r>
              <a:t/>
            </a:r>
            <a:endParaRPr sz="1600">
              <a:solidFill>
                <a:schemeClr val="dk1"/>
              </a:solidFill>
            </a:endParaRPr>
          </a:p>
          <a:p>
            <a:pPr indent="0" lvl="0" marL="0" rtl="0" algn="l">
              <a:lnSpc>
                <a:spcPct val="115000"/>
              </a:lnSpc>
              <a:spcBef>
                <a:spcPts val="2000"/>
              </a:spcBef>
              <a:spcAft>
                <a:spcPts val="200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 calcmode="lin" valueType="num">
                                      <p:cBhvr additive="base">
                                        <p:cTn dur="500"/>
                                        <p:tgtEl>
                                          <p:spTgt spid="1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 calcmode="lin" valueType="num">
                                      <p:cBhvr additive="base">
                                        <p:cTn dur="500"/>
                                        <p:tgtEl>
                                          <p:spTgt spid="1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 calcmode="lin" valueType="num">
                                      <p:cBhvr additive="base">
                                        <p:cTn dur="500"/>
                                        <p:tgtEl>
                                          <p:spTgt spid="1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8.2 Transfer</a:t>
            </a:r>
            <a:endParaRPr/>
          </a:p>
        </p:txBody>
      </p:sp>
      <p:sp>
        <p:nvSpPr>
          <p:cNvPr id="207" name="Google Shape;207;p11"/>
          <p:cNvSpPr txBox="1"/>
          <p:nvPr>
            <p:ph idx="1" type="body"/>
          </p:nvPr>
        </p:nvSpPr>
        <p:spPr>
          <a:xfrm>
            <a:off x="2798825" y="1845725"/>
            <a:ext cx="8356800" cy="4023300"/>
          </a:xfrm>
          <a:prstGeom prst="rect">
            <a:avLst/>
          </a:prstGeom>
          <a:noFill/>
          <a:ln>
            <a:noFill/>
          </a:ln>
        </p:spPr>
        <p:txBody>
          <a:bodyPr anchorCtr="0" anchor="t" bIns="45700" lIns="0" spcFirstLastPara="1" rIns="0" wrap="square" tIns="45700">
            <a:normAutofit/>
          </a:bodyPr>
          <a:lstStyle/>
          <a:p>
            <a:pPr indent="-114300" lvl="1" marL="114300" marR="0" rtl="0" algn="l">
              <a:lnSpc>
                <a:spcPct val="150000"/>
              </a:lnSpc>
              <a:spcBef>
                <a:spcPts val="0"/>
              </a:spcBef>
              <a:spcAft>
                <a:spcPts val="0"/>
              </a:spcAft>
              <a:buClr>
                <a:schemeClr val="dk1"/>
              </a:buClr>
              <a:buSzPts val="1400"/>
              <a:buFont typeface="Calibri"/>
              <a:buChar char="•"/>
            </a:pPr>
            <a:r>
              <a:rPr b="0" i="0" lang="en-US" sz="2400" u="none" cap="none" strike="noStrike">
                <a:solidFill>
                  <a:schemeClr val="dk1"/>
                </a:solidFill>
                <a:latin typeface="Calibri"/>
                <a:ea typeface="Calibri"/>
                <a:cs typeface="Calibri"/>
                <a:sym typeface="Calibri"/>
              </a:rPr>
              <a:t>Risk transference is a risk response strategy whereby the project team shifts the impact of a threat to a third party, together with ownership of the response. </a:t>
            </a:r>
            <a:endParaRPr/>
          </a:p>
          <a:p>
            <a:pPr indent="-114300" lvl="1" marL="114300" marR="0" rtl="0" algn="l">
              <a:lnSpc>
                <a:spcPct val="150000"/>
              </a:lnSpc>
              <a:spcBef>
                <a:spcPts val="210"/>
              </a:spcBef>
              <a:spcAft>
                <a:spcPts val="0"/>
              </a:spcAft>
              <a:buClr>
                <a:schemeClr val="dk1"/>
              </a:buClr>
              <a:buSzPts val="1400"/>
              <a:buFont typeface="Calibri"/>
              <a:buChar char="•"/>
            </a:pPr>
            <a:r>
              <a:rPr b="0" i="0" lang="en-US" sz="2400" u="none" cap="none" strike="noStrike">
                <a:solidFill>
                  <a:schemeClr val="dk1"/>
                </a:solidFill>
                <a:latin typeface="Calibri"/>
                <a:ea typeface="Calibri"/>
                <a:cs typeface="Calibri"/>
                <a:sym typeface="Calibri"/>
              </a:rPr>
              <a:t>Transferring the risk simply gives another party responsibility for its management—it does not eliminate it.</a:t>
            </a:r>
            <a:endParaRPr/>
          </a:p>
          <a:p>
            <a:pPr indent="0" lvl="0" marL="91440" rtl="0" algn="l">
              <a:lnSpc>
                <a:spcPct val="90000"/>
              </a:lnSpc>
              <a:spcBef>
                <a:spcPts val="1200"/>
              </a:spcBef>
              <a:spcAft>
                <a:spcPts val="0"/>
              </a:spcAft>
              <a:buSzPts val="2000"/>
              <a:buNone/>
            </a:pPr>
            <a:r>
              <a:t/>
            </a:r>
            <a:endParaRPr/>
          </a:p>
        </p:txBody>
      </p:sp>
      <p:pic>
        <p:nvPicPr>
          <p:cNvPr id="208" name="Google Shape;208;p11"/>
          <p:cNvPicPr preferRelativeResize="0"/>
          <p:nvPr/>
        </p:nvPicPr>
        <p:blipFill>
          <a:blip r:embed="rId3">
            <a:alphaModFix/>
          </a:blip>
          <a:stretch>
            <a:fillRect/>
          </a:stretch>
        </p:blipFill>
        <p:spPr>
          <a:xfrm>
            <a:off x="0" y="0"/>
            <a:ext cx="2575675" cy="6325025"/>
          </a:xfrm>
          <a:prstGeom prst="rect">
            <a:avLst/>
          </a:prstGeom>
          <a:noFill/>
          <a:ln>
            <a:noFill/>
          </a:ln>
        </p:spPr>
      </p:pic>
      <p:sp>
        <p:nvSpPr>
          <p:cNvPr id="209" name="Google Shape;209;p11"/>
          <p:cNvSpPr txBox="1"/>
          <p:nvPr/>
        </p:nvSpPr>
        <p:spPr>
          <a:xfrm>
            <a:off x="-12" y="1880975"/>
            <a:ext cx="2575800" cy="39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8.Risk Management Strategy</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8.1 Avoid</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8.2 Transfer</a:t>
            </a:r>
            <a:endParaRPr b="1" sz="1600">
              <a:solidFill>
                <a:schemeClr val="dk1"/>
              </a:solidFill>
            </a:endParaRPr>
          </a:p>
          <a:p>
            <a:pPr indent="0" lvl="0" marL="0" rtl="0" algn="l">
              <a:lnSpc>
                <a:spcPct val="115000"/>
              </a:lnSpc>
              <a:spcBef>
                <a:spcPts val="2000"/>
              </a:spcBef>
              <a:spcAft>
                <a:spcPts val="0"/>
              </a:spcAft>
              <a:buNone/>
            </a:pPr>
            <a:r>
              <a:rPr lang="en-US" sz="1600">
                <a:solidFill>
                  <a:schemeClr val="dk1"/>
                </a:solidFill>
              </a:rPr>
              <a:t>8.3 Mitigate</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8.4 Accept</a:t>
            </a:r>
            <a:endParaRPr sz="1600">
              <a:solidFill>
                <a:schemeClr val="dk1"/>
              </a:solidFill>
            </a:endParaRPr>
          </a:p>
          <a:p>
            <a:pPr indent="0" lvl="0" marL="0" rtl="0" algn="l">
              <a:lnSpc>
                <a:spcPct val="115000"/>
              </a:lnSpc>
              <a:spcBef>
                <a:spcPts val="2000"/>
              </a:spcBef>
              <a:spcAft>
                <a:spcPts val="0"/>
              </a:spcAft>
              <a:buNone/>
            </a:pPr>
            <a:r>
              <a:t/>
            </a:r>
            <a:endParaRPr sz="1600">
              <a:solidFill>
                <a:schemeClr val="dk1"/>
              </a:solidFill>
            </a:endParaRPr>
          </a:p>
          <a:p>
            <a:pPr indent="0" lvl="0" marL="0" rtl="0" algn="l">
              <a:lnSpc>
                <a:spcPct val="115000"/>
              </a:lnSpc>
              <a:spcBef>
                <a:spcPts val="2000"/>
              </a:spcBef>
              <a:spcAft>
                <a:spcPts val="200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 calcmode="lin" valueType="num">
                                      <p:cBhvr additive="base">
                                        <p:cTn dur="500"/>
                                        <p:tgtEl>
                                          <p:spTgt spid="20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 calcmode="lin" valueType="num">
                                      <p:cBhvr additive="base">
                                        <p:cTn dur="500"/>
                                        <p:tgtEl>
                                          <p:spTgt spid="20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 calcmode="lin" valueType="num">
                                      <p:cBhvr additive="base">
                                        <p:cTn dur="500"/>
                                        <p:tgtEl>
                                          <p:spTgt spid="20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2760301" y="286600"/>
            <a:ext cx="83955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8.3 Mitigate</a:t>
            </a:r>
            <a:endParaRPr/>
          </a:p>
        </p:txBody>
      </p:sp>
      <p:sp>
        <p:nvSpPr>
          <p:cNvPr id="215" name="Google Shape;215;p12"/>
          <p:cNvSpPr txBox="1"/>
          <p:nvPr>
            <p:ph idx="1" type="body"/>
          </p:nvPr>
        </p:nvSpPr>
        <p:spPr>
          <a:xfrm>
            <a:off x="2760175" y="1845725"/>
            <a:ext cx="8395500" cy="4023300"/>
          </a:xfrm>
          <a:prstGeom prst="rect">
            <a:avLst/>
          </a:prstGeom>
          <a:noFill/>
          <a:ln>
            <a:noFill/>
          </a:ln>
        </p:spPr>
        <p:txBody>
          <a:bodyPr anchorCtr="0" anchor="t" bIns="45700" lIns="0" spcFirstLastPara="1" rIns="0" wrap="square" tIns="45700">
            <a:normAutofit/>
          </a:bodyPr>
          <a:lstStyle/>
          <a:p>
            <a:pPr indent="-114300" lvl="1" marL="114300" marR="0" rtl="0" algn="l">
              <a:lnSpc>
                <a:spcPct val="150000"/>
              </a:lnSpc>
              <a:spcBef>
                <a:spcPts val="0"/>
              </a:spcBef>
              <a:spcAft>
                <a:spcPts val="0"/>
              </a:spcAft>
              <a:buClr>
                <a:schemeClr val="dk1"/>
              </a:buClr>
              <a:buSzPts val="1400"/>
              <a:buFont typeface="Calibri"/>
              <a:buChar char="•"/>
            </a:pPr>
            <a:r>
              <a:rPr b="0" i="0" lang="en-US" sz="2400" u="none" cap="none" strike="noStrike">
                <a:solidFill>
                  <a:schemeClr val="dk1"/>
                </a:solidFill>
                <a:latin typeface="Calibri"/>
                <a:ea typeface="Calibri"/>
                <a:cs typeface="Calibri"/>
                <a:sym typeface="Calibri"/>
              </a:rPr>
              <a:t>Risk mitigation is a risk response strategy whereby the project team acts to reduce the probability of occurrence or impact of a risk. </a:t>
            </a:r>
            <a:endParaRPr/>
          </a:p>
          <a:p>
            <a:pPr indent="-114300" lvl="1" marL="114300" marR="0" rtl="0" algn="l">
              <a:lnSpc>
                <a:spcPct val="150000"/>
              </a:lnSpc>
              <a:spcBef>
                <a:spcPts val="210"/>
              </a:spcBef>
              <a:spcAft>
                <a:spcPts val="0"/>
              </a:spcAft>
              <a:buClr>
                <a:schemeClr val="dk1"/>
              </a:buClr>
              <a:buSzPts val="1400"/>
              <a:buFont typeface="Calibri"/>
              <a:buChar char="•"/>
            </a:pPr>
            <a:r>
              <a:rPr b="0" i="0" lang="en-US" sz="2400" u="none" cap="none" strike="noStrike">
                <a:solidFill>
                  <a:schemeClr val="dk1"/>
                </a:solidFill>
                <a:latin typeface="Calibri"/>
                <a:ea typeface="Calibri"/>
                <a:cs typeface="Calibri"/>
                <a:sym typeface="Calibri"/>
              </a:rPr>
              <a:t>It implies a reduction in the probability and/or impact of an adverse risk to be within acceptable threshold limits.</a:t>
            </a:r>
            <a:endParaRPr/>
          </a:p>
          <a:p>
            <a:pPr indent="0" lvl="0" marL="91440" rtl="0" algn="l">
              <a:lnSpc>
                <a:spcPct val="90000"/>
              </a:lnSpc>
              <a:spcBef>
                <a:spcPts val="1200"/>
              </a:spcBef>
              <a:spcAft>
                <a:spcPts val="0"/>
              </a:spcAft>
              <a:buSzPts val="2000"/>
              <a:buNone/>
            </a:pPr>
            <a:r>
              <a:t/>
            </a:r>
            <a:endParaRPr/>
          </a:p>
        </p:txBody>
      </p:sp>
      <p:pic>
        <p:nvPicPr>
          <p:cNvPr id="216" name="Google Shape;216;p12"/>
          <p:cNvPicPr preferRelativeResize="0"/>
          <p:nvPr/>
        </p:nvPicPr>
        <p:blipFill>
          <a:blip r:embed="rId3">
            <a:alphaModFix/>
          </a:blip>
          <a:stretch>
            <a:fillRect/>
          </a:stretch>
        </p:blipFill>
        <p:spPr>
          <a:xfrm>
            <a:off x="0" y="0"/>
            <a:ext cx="2575675" cy="6325025"/>
          </a:xfrm>
          <a:prstGeom prst="rect">
            <a:avLst/>
          </a:prstGeom>
          <a:noFill/>
          <a:ln>
            <a:noFill/>
          </a:ln>
        </p:spPr>
      </p:pic>
      <p:sp>
        <p:nvSpPr>
          <p:cNvPr id="217" name="Google Shape;217;p12"/>
          <p:cNvSpPr txBox="1"/>
          <p:nvPr/>
        </p:nvSpPr>
        <p:spPr>
          <a:xfrm>
            <a:off x="-75" y="1737400"/>
            <a:ext cx="2575800" cy="39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8.Risk Management Strategy</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8.1 Avoid</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8.2 Transfer</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8.3 Mitigate</a:t>
            </a:r>
            <a:endParaRPr b="1" sz="1600">
              <a:solidFill>
                <a:schemeClr val="dk1"/>
              </a:solidFill>
            </a:endParaRPr>
          </a:p>
          <a:p>
            <a:pPr indent="0" lvl="0" marL="0" rtl="0" algn="l">
              <a:lnSpc>
                <a:spcPct val="115000"/>
              </a:lnSpc>
              <a:spcBef>
                <a:spcPts val="2000"/>
              </a:spcBef>
              <a:spcAft>
                <a:spcPts val="0"/>
              </a:spcAft>
              <a:buNone/>
            </a:pPr>
            <a:r>
              <a:rPr lang="en-US" sz="1600">
                <a:solidFill>
                  <a:schemeClr val="dk1"/>
                </a:solidFill>
              </a:rPr>
              <a:t>8.4 Accept</a:t>
            </a:r>
            <a:endParaRPr sz="1600">
              <a:solidFill>
                <a:schemeClr val="dk1"/>
              </a:solidFill>
            </a:endParaRPr>
          </a:p>
          <a:p>
            <a:pPr indent="0" lvl="0" marL="0" rtl="0" algn="l">
              <a:lnSpc>
                <a:spcPct val="115000"/>
              </a:lnSpc>
              <a:spcBef>
                <a:spcPts val="2000"/>
              </a:spcBef>
              <a:spcAft>
                <a:spcPts val="0"/>
              </a:spcAft>
              <a:buNone/>
            </a:pPr>
            <a:r>
              <a:t/>
            </a:r>
            <a:endParaRPr sz="1600">
              <a:solidFill>
                <a:schemeClr val="dk1"/>
              </a:solidFill>
            </a:endParaRPr>
          </a:p>
          <a:p>
            <a:pPr indent="0" lvl="0" marL="0" rtl="0" algn="l">
              <a:lnSpc>
                <a:spcPct val="115000"/>
              </a:lnSpc>
              <a:spcBef>
                <a:spcPts val="2000"/>
              </a:spcBef>
              <a:spcAft>
                <a:spcPts val="200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 calcmode="lin" valueType="num">
                                      <p:cBhvr additive="base">
                                        <p:cTn dur="500"/>
                                        <p:tgtEl>
                                          <p:spTgt spid="2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 calcmode="lin" valueType="num">
                                      <p:cBhvr additive="base">
                                        <p:cTn dur="500"/>
                                        <p:tgtEl>
                                          <p:spTgt spid="2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 calcmode="lin" valueType="num">
                                      <p:cBhvr additive="base">
                                        <p:cTn dur="500"/>
                                        <p:tgtEl>
                                          <p:spTgt spid="2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2721751" y="286600"/>
            <a:ext cx="84339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8.4 Accept</a:t>
            </a:r>
            <a:endParaRPr/>
          </a:p>
        </p:txBody>
      </p:sp>
      <p:sp>
        <p:nvSpPr>
          <p:cNvPr id="223" name="Google Shape;223;p13"/>
          <p:cNvSpPr txBox="1"/>
          <p:nvPr>
            <p:ph idx="1" type="body"/>
          </p:nvPr>
        </p:nvSpPr>
        <p:spPr>
          <a:xfrm>
            <a:off x="2721776" y="1845725"/>
            <a:ext cx="8433900" cy="4023300"/>
          </a:xfrm>
          <a:prstGeom prst="rect">
            <a:avLst/>
          </a:prstGeom>
          <a:noFill/>
          <a:ln>
            <a:noFill/>
          </a:ln>
        </p:spPr>
        <p:txBody>
          <a:bodyPr anchorCtr="0" anchor="t" bIns="45700" lIns="0" spcFirstLastPara="1" rIns="0" wrap="square" tIns="45700">
            <a:normAutofit/>
          </a:bodyPr>
          <a:lstStyle/>
          <a:p>
            <a:pPr indent="-114300" lvl="1" marL="114300" marR="0" rtl="0" algn="l">
              <a:lnSpc>
                <a:spcPct val="150000"/>
              </a:lnSpc>
              <a:spcBef>
                <a:spcPts val="0"/>
              </a:spcBef>
              <a:spcAft>
                <a:spcPts val="0"/>
              </a:spcAft>
              <a:buClr>
                <a:schemeClr val="dk1"/>
              </a:buClr>
              <a:buSzPts val="1400"/>
              <a:buFont typeface="Calibri"/>
              <a:buChar char="•"/>
            </a:pPr>
            <a:r>
              <a:rPr b="0" i="0" lang="en-US" sz="2400" u="none" cap="none" strike="noStrike">
                <a:solidFill>
                  <a:schemeClr val="dk1"/>
                </a:solidFill>
                <a:latin typeface="Calibri"/>
                <a:ea typeface="Calibri"/>
                <a:cs typeface="Calibri"/>
                <a:sym typeface="Calibri"/>
              </a:rPr>
              <a:t>Risk acceptance is a risk response strategy whereby the project team decides to acknowledge the risk and not take any action unless the risk occurs. </a:t>
            </a:r>
            <a:endParaRPr/>
          </a:p>
          <a:p>
            <a:pPr indent="-114300" lvl="1" marL="114300" marR="0" rtl="0" algn="l">
              <a:lnSpc>
                <a:spcPct val="150000"/>
              </a:lnSpc>
              <a:spcBef>
                <a:spcPts val="210"/>
              </a:spcBef>
              <a:spcAft>
                <a:spcPts val="0"/>
              </a:spcAft>
              <a:buClr>
                <a:schemeClr val="dk1"/>
              </a:buClr>
              <a:buSzPts val="1400"/>
              <a:buFont typeface="Calibri"/>
              <a:buChar char="•"/>
            </a:pPr>
            <a:r>
              <a:rPr b="0" i="0" lang="en-US" sz="2400" u="none" cap="none" strike="noStrike">
                <a:solidFill>
                  <a:schemeClr val="dk1"/>
                </a:solidFill>
                <a:latin typeface="Calibri"/>
                <a:ea typeface="Calibri"/>
                <a:cs typeface="Calibri"/>
                <a:sym typeface="Calibri"/>
              </a:rPr>
              <a:t>This strategy is adopted where it is not possible or cost-effective to address a specific risk in any other way.</a:t>
            </a:r>
            <a:endParaRPr/>
          </a:p>
          <a:p>
            <a:pPr indent="0" lvl="0" marL="91440" rtl="0" algn="l">
              <a:lnSpc>
                <a:spcPct val="90000"/>
              </a:lnSpc>
              <a:spcBef>
                <a:spcPts val="1200"/>
              </a:spcBef>
              <a:spcAft>
                <a:spcPts val="0"/>
              </a:spcAft>
              <a:buSzPts val="2000"/>
              <a:buNone/>
            </a:pPr>
            <a:r>
              <a:t/>
            </a:r>
            <a:endParaRPr/>
          </a:p>
        </p:txBody>
      </p:sp>
      <p:pic>
        <p:nvPicPr>
          <p:cNvPr id="224" name="Google Shape;224;p13"/>
          <p:cNvPicPr preferRelativeResize="0"/>
          <p:nvPr/>
        </p:nvPicPr>
        <p:blipFill>
          <a:blip r:embed="rId3">
            <a:alphaModFix/>
          </a:blip>
          <a:stretch>
            <a:fillRect/>
          </a:stretch>
        </p:blipFill>
        <p:spPr>
          <a:xfrm>
            <a:off x="0" y="0"/>
            <a:ext cx="2575675" cy="6325025"/>
          </a:xfrm>
          <a:prstGeom prst="rect">
            <a:avLst/>
          </a:prstGeom>
          <a:noFill/>
          <a:ln>
            <a:noFill/>
          </a:ln>
        </p:spPr>
      </p:pic>
      <p:sp>
        <p:nvSpPr>
          <p:cNvPr id="225" name="Google Shape;225;p13"/>
          <p:cNvSpPr txBox="1"/>
          <p:nvPr/>
        </p:nvSpPr>
        <p:spPr>
          <a:xfrm>
            <a:off x="-62" y="1737400"/>
            <a:ext cx="2575800" cy="39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8.Risk Management Strategy</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8.1 Avoid</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8.2 Transfer</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8.3 Mitigate</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8.4 Accept</a:t>
            </a:r>
            <a:endParaRPr b="1" sz="1600">
              <a:solidFill>
                <a:schemeClr val="dk1"/>
              </a:solidFill>
            </a:endParaRPr>
          </a:p>
          <a:p>
            <a:pPr indent="0" lvl="0" marL="0" rtl="0" algn="l">
              <a:lnSpc>
                <a:spcPct val="115000"/>
              </a:lnSpc>
              <a:spcBef>
                <a:spcPts val="2000"/>
              </a:spcBef>
              <a:spcAft>
                <a:spcPts val="0"/>
              </a:spcAft>
              <a:buNone/>
            </a:pPr>
            <a:r>
              <a:t/>
            </a:r>
            <a:endParaRPr sz="1600">
              <a:solidFill>
                <a:schemeClr val="dk1"/>
              </a:solidFill>
            </a:endParaRPr>
          </a:p>
          <a:p>
            <a:pPr indent="0" lvl="0" marL="0" rtl="0" algn="l">
              <a:lnSpc>
                <a:spcPct val="115000"/>
              </a:lnSpc>
              <a:spcBef>
                <a:spcPts val="2000"/>
              </a:spcBef>
              <a:spcAft>
                <a:spcPts val="200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 calcmode="lin" valueType="num">
                                      <p:cBhvr additive="base">
                                        <p:cTn dur="500"/>
                                        <p:tgtEl>
                                          <p:spTgt spid="22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 calcmode="lin" valueType="num">
                                      <p:cBhvr additive="base">
                                        <p:cTn dur="500"/>
                                        <p:tgtEl>
                                          <p:spTgt spid="22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 calcmode="lin" valueType="num">
                                      <p:cBhvr additive="base">
                                        <p:cTn dur="500"/>
                                        <p:tgtEl>
                                          <p:spTgt spid="22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2779551" y="286600"/>
            <a:ext cx="8376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9.Positive Risk</a:t>
            </a:r>
            <a:endParaRPr/>
          </a:p>
        </p:txBody>
      </p:sp>
      <p:sp>
        <p:nvSpPr>
          <p:cNvPr id="231" name="Google Shape;231;p14"/>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b="0" i="0" lang="en-US">
                <a:solidFill>
                  <a:srgbClr val="262626"/>
                </a:solidFill>
                <a:latin typeface="Open Sans"/>
                <a:ea typeface="Open Sans"/>
                <a:cs typeface="Open Sans"/>
                <a:sym typeface="Open Sans"/>
              </a:rPr>
              <a:t>We often think of it as a hazard, or a dangerous chance.</a:t>
            </a:r>
            <a:endParaRPr/>
          </a:p>
          <a:p>
            <a:pPr indent="-91440" lvl="0" marL="91440" rtl="0" algn="l">
              <a:lnSpc>
                <a:spcPct val="90000"/>
              </a:lnSpc>
              <a:spcBef>
                <a:spcPts val="1400"/>
              </a:spcBef>
              <a:spcAft>
                <a:spcPts val="0"/>
              </a:spcAft>
              <a:buSzPts val="2000"/>
              <a:buChar char=" "/>
            </a:pPr>
            <a:r>
              <a:rPr b="0" lang="en-US">
                <a:solidFill>
                  <a:srgbClr val="262626"/>
                </a:solidFill>
                <a:latin typeface="Open Sans"/>
                <a:ea typeface="Open Sans"/>
                <a:cs typeface="Open Sans"/>
                <a:sym typeface="Open Sans"/>
              </a:rPr>
              <a:t>Risk is the thin line that lies between a threat and an opportunity.</a:t>
            </a:r>
            <a:endParaRPr/>
          </a:p>
          <a:p>
            <a:pPr indent="-91440" lvl="0" marL="91440" rtl="0" algn="l">
              <a:lnSpc>
                <a:spcPct val="90000"/>
              </a:lnSpc>
              <a:spcBef>
                <a:spcPts val="1400"/>
              </a:spcBef>
              <a:spcAft>
                <a:spcPts val="0"/>
              </a:spcAft>
              <a:buSzPts val="2000"/>
              <a:buChar char=" "/>
            </a:pPr>
            <a:r>
              <a:rPr b="0" i="0" lang="en-US">
                <a:solidFill>
                  <a:srgbClr val="262626"/>
                </a:solidFill>
                <a:latin typeface="Open Sans"/>
                <a:ea typeface="Open Sans"/>
                <a:cs typeface="Open Sans"/>
                <a:sym typeface="Open Sans"/>
              </a:rPr>
              <a:t>A positive risk is any condition, event, occurrence, or situation that provides a possible positive impact for a project or enterprise.</a:t>
            </a:r>
            <a:endParaRPr/>
          </a:p>
          <a:p>
            <a:pPr indent="-91440" lvl="0" marL="91440" rtl="0" algn="l">
              <a:lnSpc>
                <a:spcPct val="90000"/>
              </a:lnSpc>
              <a:spcBef>
                <a:spcPts val="1400"/>
              </a:spcBef>
              <a:spcAft>
                <a:spcPts val="0"/>
              </a:spcAft>
              <a:buSzPts val="2000"/>
              <a:buChar char=" "/>
            </a:pPr>
            <a:r>
              <a:rPr b="0" i="0" lang="en-US">
                <a:solidFill>
                  <a:srgbClr val="262626"/>
                </a:solidFill>
                <a:latin typeface="Open Sans"/>
                <a:ea typeface="Open Sans"/>
                <a:cs typeface="Open Sans"/>
                <a:sym typeface="Open Sans"/>
              </a:rPr>
              <a:t>Tools for an effective risk management strategy:</a:t>
            </a:r>
            <a:endParaRPr/>
          </a:p>
          <a:p>
            <a:pPr indent="-91440" lvl="0" marL="91440" rtl="0" algn="l">
              <a:lnSpc>
                <a:spcPct val="90000"/>
              </a:lnSpc>
              <a:spcBef>
                <a:spcPts val="1400"/>
              </a:spcBef>
              <a:spcAft>
                <a:spcPts val="0"/>
              </a:spcAft>
              <a:buSzPts val="2000"/>
              <a:buFont typeface="Arial"/>
              <a:buChar char="•"/>
            </a:pPr>
            <a:r>
              <a:rPr b="0" i="0" lang="en-US">
                <a:solidFill>
                  <a:srgbClr val="262626"/>
                </a:solidFill>
                <a:latin typeface="Open Sans"/>
                <a:ea typeface="Open Sans"/>
                <a:cs typeface="Open Sans"/>
                <a:sym typeface="Open Sans"/>
              </a:rPr>
              <a:t>SWOT risk analysis,  </a:t>
            </a:r>
            <a:endParaRPr/>
          </a:p>
          <a:p>
            <a:pPr indent="-91440" lvl="0" marL="91440" rtl="0" algn="l">
              <a:lnSpc>
                <a:spcPct val="90000"/>
              </a:lnSpc>
              <a:spcBef>
                <a:spcPts val="1400"/>
              </a:spcBef>
              <a:spcAft>
                <a:spcPts val="0"/>
              </a:spcAft>
              <a:buSzPts val="2000"/>
              <a:buFont typeface="Arial"/>
              <a:buChar char="•"/>
            </a:pPr>
            <a:r>
              <a:rPr b="0" i="0" lang="en-US">
                <a:solidFill>
                  <a:srgbClr val="262626"/>
                </a:solidFill>
                <a:latin typeface="Open Sans"/>
                <a:ea typeface="Open Sans"/>
                <a:cs typeface="Open Sans"/>
                <a:sym typeface="Open Sans"/>
              </a:rPr>
              <a:t>ERM framework, </a:t>
            </a:r>
            <a:endParaRPr/>
          </a:p>
          <a:p>
            <a:pPr indent="-91440" lvl="0" marL="91440" rtl="0" algn="l">
              <a:lnSpc>
                <a:spcPct val="90000"/>
              </a:lnSpc>
              <a:spcBef>
                <a:spcPts val="1400"/>
              </a:spcBef>
              <a:spcAft>
                <a:spcPts val="0"/>
              </a:spcAft>
              <a:buSzPts val="2000"/>
              <a:buFont typeface="Arial"/>
              <a:buChar char="•"/>
            </a:pPr>
            <a:r>
              <a:rPr b="0" i="0" lang="en-US">
                <a:solidFill>
                  <a:srgbClr val="262626"/>
                </a:solidFill>
                <a:latin typeface="Open Sans"/>
                <a:ea typeface="Open Sans"/>
                <a:cs typeface="Open Sans"/>
                <a:sym typeface="Open Sans"/>
              </a:rPr>
              <a:t>Risk assessment matrix. </a:t>
            </a:r>
            <a:endParaRPr/>
          </a:p>
          <a:p>
            <a:pPr indent="0" lvl="0" marL="91440" rtl="0" algn="l">
              <a:lnSpc>
                <a:spcPct val="90000"/>
              </a:lnSpc>
              <a:spcBef>
                <a:spcPts val="1400"/>
              </a:spcBef>
              <a:spcAft>
                <a:spcPts val="0"/>
              </a:spcAft>
              <a:buSzPts val="2000"/>
              <a:buNone/>
            </a:pPr>
            <a:r>
              <a:t/>
            </a:r>
            <a:endParaRPr/>
          </a:p>
        </p:txBody>
      </p:sp>
      <p:pic>
        <p:nvPicPr>
          <p:cNvPr id="232" name="Google Shape;232;p14"/>
          <p:cNvPicPr preferRelativeResize="0"/>
          <p:nvPr/>
        </p:nvPicPr>
        <p:blipFill>
          <a:blip r:embed="rId3">
            <a:alphaModFix/>
          </a:blip>
          <a:stretch>
            <a:fillRect/>
          </a:stretch>
        </p:blipFill>
        <p:spPr>
          <a:xfrm>
            <a:off x="0" y="0"/>
            <a:ext cx="2575675" cy="6325025"/>
          </a:xfrm>
          <a:prstGeom prst="rect">
            <a:avLst/>
          </a:prstGeom>
          <a:noFill/>
          <a:ln>
            <a:noFill/>
          </a:ln>
        </p:spPr>
      </p:pic>
      <p:sp>
        <p:nvSpPr>
          <p:cNvPr id="233" name="Google Shape;233;p14"/>
          <p:cNvSpPr txBox="1"/>
          <p:nvPr/>
        </p:nvSpPr>
        <p:spPr>
          <a:xfrm>
            <a:off x="-75" y="1992450"/>
            <a:ext cx="2575800" cy="28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8.Risk Management Strategy</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9.Positive Risk</a:t>
            </a:r>
            <a:endParaRPr b="1" sz="1600">
              <a:solidFill>
                <a:schemeClr val="dk1"/>
              </a:solidFill>
            </a:endParaRPr>
          </a:p>
          <a:p>
            <a:pPr indent="0" lvl="0" marL="0" rtl="0" algn="l">
              <a:lnSpc>
                <a:spcPct val="115000"/>
              </a:lnSpc>
              <a:spcBef>
                <a:spcPts val="2000"/>
              </a:spcBef>
              <a:spcAft>
                <a:spcPts val="0"/>
              </a:spcAft>
              <a:buNone/>
            </a:pPr>
            <a:r>
              <a:rPr lang="en-US" sz="1600">
                <a:solidFill>
                  <a:schemeClr val="dk1"/>
                </a:solidFill>
              </a:rPr>
              <a:t>10.Requirements</a:t>
            </a:r>
            <a:endParaRPr sz="1600">
              <a:solidFill>
                <a:schemeClr val="dk1"/>
              </a:solidFill>
            </a:endParaRPr>
          </a:p>
          <a:p>
            <a:pPr indent="0" lvl="0" marL="0" rtl="0" algn="l">
              <a:lnSpc>
                <a:spcPct val="115000"/>
              </a:lnSpc>
              <a:spcBef>
                <a:spcPts val="2000"/>
              </a:spcBef>
              <a:spcAft>
                <a:spcPts val="0"/>
              </a:spcAft>
              <a:buNone/>
            </a:pPr>
            <a:r>
              <a:t/>
            </a:r>
            <a:endParaRPr sz="1600">
              <a:solidFill>
                <a:schemeClr val="dk1"/>
              </a:solidFill>
            </a:endParaRPr>
          </a:p>
          <a:p>
            <a:pPr indent="0" lvl="0" marL="0" rtl="0" algn="l">
              <a:lnSpc>
                <a:spcPct val="115000"/>
              </a:lnSpc>
              <a:spcBef>
                <a:spcPts val="2000"/>
              </a:spcBef>
              <a:spcAft>
                <a:spcPts val="2000"/>
              </a:spcAft>
              <a:buNone/>
            </a:pPr>
            <a:r>
              <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type="title"/>
          </p:nvPr>
        </p:nvSpPr>
        <p:spPr>
          <a:xfrm>
            <a:off x="2741026" y="286600"/>
            <a:ext cx="84147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10.Requirements</a:t>
            </a:r>
            <a:endParaRPr/>
          </a:p>
        </p:txBody>
      </p:sp>
      <p:sp>
        <p:nvSpPr>
          <p:cNvPr id="239" name="Google Shape;239;p15"/>
          <p:cNvSpPr txBox="1"/>
          <p:nvPr>
            <p:ph idx="1" type="body"/>
          </p:nvPr>
        </p:nvSpPr>
        <p:spPr>
          <a:xfrm>
            <a:off x="2080591" y="2755722"/>
            <a:ext cx="8968754" cy="1818919"/>
          </a:xfrm>
          <a:prstGeom prst="rect">
            <a:avLst/>
          </a:prstGeom>
          <a:solidFill>
            <a:schemeClr val="accent2"/>
          </a:solidFill>
          <a:ln>
            <a:noFill/>
          </a:ln>
        </p:spPr>
        <p:txBody>
          <a:bodyPr anchorCtr="0" anchor="t" bIns="45700" lIns="91425" spcFirstLastPara="1" rIns="91425" wrap="square" tIns="45700">
            <a:spAutoFit/>
          </a:bodyPr>
          <a:lstStyle/>
          <a:p>
            <a:pPr indent="0" lvl="8" marL="1608560" marR="0" rtl="0" algn="l">
              <a:lnSpc>
                <a:spcPct val="90000"/>
              </a:lnSpc>
              <a:spcBef>
                <a:spcPts val="200"/>
              </a:spcBef>
              <a:spcAft>
                <a:spcPts val="0"/>
              </a:spcAft>
              <a:buClr>
                <a:schemeClr val="accent1"/>
              </a:buClr>
              <a:buSzPts val="3600"/>
              <a:buFont typeface="Calibri"/>
              <a:buNone/>
            </a:pPr>
            <a:r>
              <a:rPr b="0" i="0" lang="en-US" sz="3600" u="none" cap="none" strike="noStrike">
                <a:solidFill>
                  <a:schemeClr val="lt1"/>
                </a:solidFill>
                <a:latin typeface="Calibri"/>
                <a:ea typeface="Calibri"/>
                <a:cs typeface="Calibri"/>
                <a:sym typeface="Calibri"/>
              </a:rPr>
              <a:t>Functional Requirement </a:t>
            </a:r>
            <a:endParaRPr/>
          </a:p>
          <a:p>
            <a:pPr indent="0" lvl="8" marL="1608560" marR="0" rtl="0" algn="l">
              <a:lnSpc>
                <a:spcPct val="90000"/>
              </a:lnSpc>
              <a:spcBef>
                <a:spcPts val="600"/>
              </a:spcBef>
              <a:spcAft>
                <a:spcPts val="0"/>
              </a:spcAft>
              <a:buClr>
                <a:schemeClr val="accent1"/>
              </a:buClr>
              <a:buSzPts val="3600"/>
              <a:buFont typeface="Calibri"/>
              <a:buNone/>
            </a:pPr>
            <a:r>
              <a:rPr b="0" i="0" lang="en-US" sz="3600" u="none" cap="none" strike="noStrike">
                <a:solidFill>
                  <a:schemeClr val="lt1"/>
                </a:solidFill>
                <a:latin typeface="Calibri"/>
                <a:ea typeface="Calibri"/>
                <a:cs typeface="Calibri"/>
                <a:sym typeface="Calibri"/>
              </a:rPr>
              <a:t>Non functional Requirement</a:t>
            </a:r>
            <a:endParaRPr/>
          </a:p>
          <a:p>
            <a:pPr indent="0" lvl="8" marL="1608560" marR="0" rtl="0" algn="l">
              <a:lnSpc>
                <a:spcPct val="90000"/>
              </a:lnSpc>
              <a:spcBef>
                <a:spcPts val="600"/>
              </a:spcBef>
              <a:spcAft>
                <a:spcPts val="400"/>
              </a:spcAft>
              <a:buClr>
                <a:schemeClr val="accent1"/>
              </a:buClr>
              <a:buSzPts val="3600"/>
              <a:buFont typeface="Calibri"/>
              <a:buNone/>
            </a:pPr>
            <a:r>
              <a:rPr b="0" i="0" lang="en-US" sz="3600" u="none" cap="none" strike="noStrike">
                <a:solidFill>
                  <a:schemeClr val="lt1"/>
                </a:solidFill>
                <a:latin typeface="Calibri"/>
                <a:ea typeface="Calibri"/>
                <a:cs typeface="Calibri"/>
                <a:sym typeface="Calibri"/>
              </a:rPr>
              <a:t>Usability Requirement </a:t>
            </a:r>
            <a:endParaRPr/>
          </a:p>
        </p:txBody>
      </p:sp>
      <p:pic>
        <p:nvPicPr>
          <p:cNvPr id="240" name="Google Shape;240;p15"/>
          <p:cNvPicPr preferRelativeResize="0"/>
          <p:nvPr/>
        </p:nvPicPr>
        <p:blipFill>
          <a:blip r:embed="rId3">
            <a:alphaModFix/>
          </a:blip>
          <a:stretch>
            <a:fillRect/>
          </a:stretch>
        </p:blipFill>
        <p:spPr>
          <a:xfrm>
            <a:off x="0" y="0"/>
            <a:ext cx="2575675" cy="6325025"/>
          </a:xfrm>
          <a:prstGeom prst="rect">
            <a:avLst/>
          </a:prstGeom>
          <a:noFill/>
          <a:ln>
            <a:noFill/>
          </a:ln>
        </p:spPr>
      </p:pic>
      <p:sp>
        <p:nvSpPr>
          <p:cNvPr id="241" name="Google Shape;241;p15"/>
          <p:cNvSpPr txBox="1"/>
          <p:nvPr/>
        </p:nvSpPr>
        <p:spPr>
          <a:xfrm>
            <a:off x="-62" y="1992450"/>
            <a:ext cx="2575800" cy="28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8.Risk Management Strategy</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9.Positive Risk</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10.Requirements</a:t>
            </a:r>
            <a:endParaRPr b="1" sz="1600">
              <a:solidFill>
                <a:schemeClr val="dk1"/>
              </a:solidFill>
            </a:endParaRPr>
          </a:p>
          <a:p>
            <a:pPr indent="0" lvl="0" marL="0" rtl="0" algn="l">
              <a:lnSpc>
                <a:spcPct val="115000"/>
              </a:lnSpc>
              <a:spcBef>
                <a:spcPts val="2000"/>
              </a:spcBef>
              <a:spcAft>
                <a:spcPts val="0"/>
              </a:spcAft>
              <a:buNone/>
            </a:pPr>
            <a:r>
              <a:t/>
            </a:r>
            <a:endParaRPr sz="1600">
              <a:solidFill>
                <a:schemeClr val="dk1"/>
              </a:solidFill>
            </a:endParaRPr>
          </a:p>
          <a:p>
            <a:pPr indent="0" lvl="0" marL="0" rtl="0" algn="l">
              <a:lnSpc>
                <a:spcPct val="115000"/>
              </a:lnSpc>
              <a:spcBef>
                <a:spcPts val="2000"/>
              </a:spcBef>
              <a:spcAft>
                <a:spcPts val="200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10.1 Functional Requirement</a:t>
            </a:r>
            <a:endParaRPr/>
          </a:p>
        </p:txBody>
      </p:sp>
      <p:sp>
        <p:nvSpPr>
          <p:cNvPr id="247" name="Google Shape;247;p16"/>
          <p:cNvSpPr txBox="1"/>
          <p:nvPr>
            <p:ph idx="1" type="body"/>
          </p:nvPr>
        </p:nvSpPr>
        <p:spPr>
          <a:xfrm>
            <a:off x="2575675" y="1845725"/>
            <a:ext cx="89112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solidFill>
                  <a:srgbClr val="222222"/>
                </a:solidFill>
                <a:latin typeface="Arial"/>
                <a:ea typeface="Arial"/>
                <a:cs typeface="Arial"/>
                <a:sym typeface="Arial"/>
              </a:rPr>
              <a:t>F</a:t>
            </a:r>
            <a:r>
              <a:rPr b="0" i="0" lang="en-US">
                <a:solidFill>
                  <a:srgbClr val="222222"/>
                </a:solidFill>
                <a:latin typeface="Arial"/>
                <a:ea typeface="Arial"/>
                <a:cs typeface="Arial"/>
                <a:sym typeface="Arial"/>
              </a:rPr>
              <a:t>unctional requirement defines a system or its component</a:t>
            </a:r>
            <a:endParaRPr/>
          </a:p>
          <a:p>
            <a:pPr indent="-91440" lvl="0" marL="91440" rtl="0" algn="l">
              <a:lnSpc>
                <a:spcPct val="90000"/>
              </a:lnSpc>
              <a:spcBef>
                <a:spcPts val="1400"/>
              </a:spcBef>
              <a:spcAft>
                <a:spcPts val="0"/>
              </a:spcAft>
              <a:buSzPts val="2000"/>
              <a:buChar char=" "/>
            </a:pPr>
            <a:r>
              <a:rPr b="0" i="0" lang="en-US">
                <a:solidFill>
                  <a:srgbClr val="222222"/>
                </a:solidFill>
                <a:latin typeface="Arial"/>
                <a:ea typeface="Arial"/>
                <a:cs typeface="Arial"/>
                <a:sym typeface="Arial"/>
              </a:rPr>
              <a:t>Functional software requirements captures the intended behavior of the system.</a:t>
            </a:r>
            <a:endParaRPr/>
          </a:p>
          <a:p>
            <a:pPr indent="-91440" lvl="0" marL="91440" rtl="0" algn="l">
              <a:lnSpc>
                <a:spcPct val="90000"/>
              </a:lnSpc>
              <a:spcBef>
                <a:spcPts val="1400"/>
              </a:spcBef>
              <a:spcAft>
                <a:spcPts val="0"/>
              </a:spcAft>
              <a:buSzPts val="2000"/>
              <a:buChar char=" "/>
            </a:pPr>
            <a:r>
              <a:rPr b="0" i="0" lang="en-US">
                <a:solidFill>
                  <a:srgbClr val="222222"/>
                </a:solidFill>
                <a:latin typeface="Arial"/>
                <a:ea typeface="Arial"/>
                <a:cs typeface="Arial"/>
                <a:sym typeface="Arial"/>
              </a:rPr>
              <a:t>Focus on user requirement</a:t>
            </a:r>
            <a:endParaRPr/>
          </a:p>
          <a:p>
            <a:pPr indent="-91440" lvl="0" marL="91440" rtl="0" algn="l">
              <a:lnSpc>
                <a:spcPct val="90000"/>
              </a:lnSpc>
              <a:spcBef>
                <a:spcPts val="1400"/>
              </a:spcBef>
              <a:spcAft>
                <a:spcPts val="0"/>
              </a:spcAft>
              <a:buSzPts val="2000"/>
              <a:buChar char=" "/>
            </a:pPr>
            <a:r>
              <a:rPr b="0" i="0" lang="en-US">
                <a:solidFill>
                  <a:srgbClr val="222222"/>
                </a:solidFill>
                <a:latin typeface="Arial"/>
                <a:ea typeface="Arial"/>
                <a:cs typeface="Arial"/>
                <a:sym typeface="Arial"/>
              </a:rPr>
              <a:t>Describe what the product does</a:t>
            </a:r>
            <a:endParaRPr/>
          </a:p>
          <a:p>
            <a:pPr indent="-91440" lvl="0" marL="91440" rtl="0" algn="l">
              <a:lnSpc>
                <a:spcPct val="90000"/>
              </a:lnSpc>
              <a:spcBef>
                <a:spcPts val="1400"/>
              </a:spcBef>
              <a:spcAft>
                <a:spcPts val="0"/>
              </a:spcAft>
              <a:buSzPts val="2000"/>
              <a:buChar char=" "/>
            </a:pPr>
            <a:r>
              <a:rPr b="0" i="0" lang="en-US">
                <a:solidFill>
                  <a:srgbClr val="222222"/>
                </a:solidFill>
                <a:latin typeface="Arial"/>
                <a:ea typeface="Arial"/>
                <a:cs typeface="Arial"/>
                <a:sym typeface="Arial"/>
              </a:rPr>
              <a:t>Eg. The software validates customers and let them login into the system</a:t>
            </a:r>
            <a:endParaRPr/>
          </a:p>
          <a:p>
            <a:pPr indent="0" lvl="0" marL="91440" rtl="0" algn="l">
              <a:lnSpc>
                <a:spcPct val="90000"/>
              </a:lnSpc>
              <a:spcBef>
                <a:spcPts val="1400"/>
              </a:spcBef>
              <a:spcAft>
                <a:spcPts val="0"/>
              </a:spcAft>
              <a:buSzPts val="2000"/>
              <a:buNone/>
            </a:pPr>
            <a:r>
              <a:t/>
            </a:r>
            <a:endParaRPr/>
          </a:p>
        </p:txBody>
      </p:sp>
      <p:pic>
        <p:nvPicPr>
          <p:cNvPr id="248" name="Google Shape;248;p16"/>
          <p:cNvPicPr preferRelativeResize="0"/>
          <p:nvPr/>
        </p:nvPicPr>
        <p:blipFill>
          <a:blip r:embed="rId3">
            <a:alphaModFix/>
          </a:blip>
          <a:stretch>
            <a:fillRect/>
          </a:stretch>
        </p:blipFill>
        <p:spPr>
          <a:xfrm>
            <a:off x="0" y="0"/>
            <a:ext cx="2575675" cy="6325025"/>
          </a:xfrm>
          <a:prstGeom prst="rect">
            <a:avLst/>
          </a:prstGeom>
          <a:noFill/>
          <a:ln>
            <a:noFill/>
          </a:ln>
        </p:spPr>
      </p:pic>
      <p:sp>
        <p:nvSpPr>
          <p:cNvPr id="249" name="Google Shape;249;p16"/>
          <p:cNvSpPr txBox="1"/>
          <p:nvPr/>
        </p:nvSpPr>
        <p:spPr>
          <a:xfrm>
            <a:off x="0" y="1845725"/>
            <a:ext cx="2575800" cy="27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None/>
            </a:pPr>
            <a:r>
              <a:rPr lang="en-US" sz="1600">
                <a:solidFill>
                  <a:schemeClr val="dk1"/>
                </a:solidFill>
              </a:rPr>
              <a:t>10. Requirements</a:t>
            </a:r>
            <a:endParaRPr sz="1600">
              <a:solidFill>
                <a:schemeClr val="dk1"/>
              </a:solidFill>
            </a:endParaRPr>
          </a:p>
          <a:p>
            <a:pPr indent="0" lvl="0" marL="0" rtl="0" algn="l">
              <a:lnSpc>
                <a:spcPct val="115000"/>
              </a:lnSpc>
              <a:spcBef>
                <a:spcPts val="1600"/>
              </a:spcBef>
              <a:spcAft>
                <a:spcPts val="0"/>
              </a:spcAft>
              <a:buNone/>
            </a:pPr>
            <a:r>
              <a:rPr b="1" lang="en-US" sz="1600">
                <a:solidFill>
                  <a:schemeClr val="dk1"/>
                </a:solidFill>
              </a:rPr>
              <a:t>10.1 Functional Requirement</a:t>
            </a:r>
            <a:endParaRPr b="1" sz="1600">
              <a:solidFill>
                <a:schemeClr val="dk1"/>
              </a:solidFill>
            </a:endParaRPr>
          </a:p>
          <a:p>
            <a:pPr indent="0" lvl="0" marL="0" rtl="0" algn="l">
              <a:lnSpc>
                <a:spcPct val="115000"/>
              </a:lnSpc>
              <a:spcBef>
                <a:spcPts val="1600"/>
              </a:spcBef>
              <a:spcAft>
                <a:spcPts val="0"/>
              </a:spcAft>
              <a:buNone/>
            </a:pPr>
            <a:r>
              <a:rPr lang="en-US" sz="1600">
                <a:solidFill>
                  <a:schemeClr val="dk1"/>
                </a:solidFill>
              </a:rPr>
              <a:t>10.2  Non-Functional Requirement</a:t>
            </a:r>
            <a:endParaRPr sz="1600">
              <a:solidFill>
                <a:schemeClr val="dk1"/>
              </a:solidFill>
            </a:endParaRPr>
          </a:p>
          <a:p>
            <a:pPr indent="0" lvl="0" marL="0" rtl="0" algn="l">
              <a:lnSpc>
                <a:spcPct val="115000"/>
              </a:lnSpc>
              <a:spcBef>
                <a:spcPts val="1600"/>
              </a:spcBef>
              <a:spcAft>
                <a:spcPts val="1600"/>
              </a:spcAft>
              <a:buNone/>
            </a:pPr>
            <a:r>
              <a:rPr lang="en-US" sz="1600">
                <a:solidFill>
                  <a:schemeClr val="dk1"/>
                </a:solidFill>
              </a:rPr>
              <a:t>10.3 Usability Requirement</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10.2 Non Functional Requirement</a:t>
            </a:r>
            <a:endParaRPr/>
          </a:p>
        </p:txBody>
      </p:sp>
      <p:sp>
        <p:nvSpPr>
          <p:cNvPr id="255" name="Google Shape;255;p17"/>
          <p:cNvSpPr txBox="1"/>
          <p:nvPr>
            <p:ph idx="1" type="body"/>
          </p:nvPr>
        </p:nvSpPr>
        <p:spPr>
          <a:xfrm>
            <a:off x="2702500" y="1845725"/>
            <a:ext cx="88422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solidFill>
                  <a:srgbClr val="222222"/>
                </a:solidFill>
                <a:latin typeface="Arial"/>
                <a:ea typeface="Arial"/>
                <a:cs typeface="Arial"/>
                <a:sym typeface="Arial"/>
              </a:rPr>
              <a:t>N</a:t>
            </a:r>
            <a:r>
              <a:rPr b="0" i="0" lang="en-US">
                <a:solidFill>
                  <a:srgbClr val="222222"/>
                </a:solidFill>
                <a:latin typeface="Arial"/>
                <a:ea typeface="Arial"/>
                <a:cs typeface="Arial"/>
                <a:sym typeface="Arial"/>
              </a:rPr>
              <a:t>on-functional requirement defines the quality attribute of a software system.</a:t>
            </a:r>
            <a:endParaRPr/>
          </a:p>
          <a:p>
            <a:pPr indent="-91440" lvl="0" marL="91440" rtl="0" algn="l">
              <a:lnSpc>
                <a:spcPct val="90000"/>
              </a:lnSpc>
              <a:spcBef>
                <a:spcPts val="1400"/>
              </a:spcBef>
              <a:spcAft>
                <a:spcPts val="0"/>
              </a:spcAft>
              <a:buSzPts val="2000"/>
              <a:buChar char=" "/>
            </a:pPr>
            <a:r>
              <a:rPr b="0" i="0" lang="en-US">
                <a:solidFill>
                  <a:srgbClr val="222222"/>
                </a:solidFill>
                <a:latin typeface="Arial"/>
                <a:ea typeface="Arial"/>
                <a:cs typeface="Arial"/>
                <a:sym typeface="Arial"/>
              </a:rPr>
              <a:t>It is essential to ensure the usability and effectiveness of the entire software system</a:t>
            </a:r>
            <a:endParaRPr/>
          </a:p>
          <a:p>
            <a:pPr indent="-91440" lvl="0" marL="91440" rtl="0" algn="l">
              <a:lnSpc>
                <a:spcPct val="90000"/>
              </a:lnSpc>
              <a:spcBef>
                <a:spcPts val="1400"/>
              </a:spcBef>
              <a:spcAft>
                <a:spcPts val="0"/>
              </a:spcAft>
              <a:buSzPts val="2000"/>
              <a:buChar char=" "/>
            </a:pPr>
            <a:r>
              <a:rPr b="0" i="0" lang="en-US">
                <a:solidFill>
                  <a:srgbClr val="222222"/>
                </a:solidFill>
                <a:latin typeface="Arial"/>
                <a:ea typeface="Arial"/>
                <a:cs typeface="Arial"/>
                <a:sym typeface="Arial"/>
              </a:rPr>
              <a:t>Concentrates on the user's expectation.</a:t>
            </a:r>
            <a:endParaRPr/>
          </a:p>
          <a:p>
            <a:pPr indent="-91440" lvl="0" marL="91440" rtl="0" algn="l">
              <a:lnSpc>
                <a:spcPct val="90000"/>
              </a:lnSpc>
              <a:spcBef>
                <a:spcPts val="1400"/>
              </a:spcBef>
              <a:spcAft>
                <a:spcPts val="0"/>
              </a:spcAft>
              <a:buSzPts val="2000"/>
              <a:buChar char=" "/>
            </a:pPr>
            <a:r>
              <a:rPr b="0" i="0" lang="en-US">
                <a:solidFill>
                  <a:srgbClr val="222222"/>
                </a:solidFill>
                <a:latin typeface="Arial"/>
                <a:ea typeface="Arial"/>
                <a:cs typeface="Arial"/>
                <a:sym typeface="Arial"/>
              </a:rPr>
              <a:t>Describes how the product works</a:t>
            </a:r>
            <a:endParaRPr/>
          </a:p>
          <a:p>
            <a:pPr indent="-91440" lvl="0" marL="91440" rtl="0" algn="l">
              <a:lnSpc>
                <a:spcPct val="90000"/>
              </a:lnSpc>
              <a:spcBef>
                <a:spcPts val="1400"/>
              </a:spcBef>
              <a:spcAft>
                <a:spcPts val="0"/>
              </a:spcAft>
              <a:buSzPts val="2000"/>
              <a:buChar char=" "/>
            </a:pPr>
            <a:r>
              <a:rPr lang="en-US">
                <a:solidFill>
                  <a:srgbClr val="222222"/>
                </a:solidFill>
                <a:latin typeface="Arial"/>
                <a:ea typeface="Arial"/>
                <a:cs typeface="Arial"/>
                <a:sym typeface="Arial"/>
              </a:rPr>
              <a:t>Eg. </a:t>
            </a:r>
            <a:r>
              <a:rPr b="0" i="0" lang="en-US">
                <a:solidFill>
                  <a:srgbClr val="222222"/>
                </a:solidFill>
                <a:latin typeface="Arial"/>
                <a:ea typeface="Arial"/>
                <a:cs typeface="Arial"/>
                <a:sym typeface="Arial"/>
              </a:rPr>
              <a:t>Users must change the initially assigned login password immediately after the first successful login. Moreover, the initial should never be reused.</a:t>
            </a:r>
            <a:endParaRPr/>
          </a:p>
          <a:p>
            <a:pPr indent="-91440" lvl="0" marL="91440" rtl="0" algn="l">
              <a:lnSpc>
                <a:spcPct val="90000"/>
              </a:lnSpc>
              <a:spcBef>
                <a:spcPts val="1400"/>
              </a:spcBef>
              <a:spcAft>
                <a:spcPts val="0"/>
              </a:spcAft>
              <a:buSzPts val="2000"/>
              <a:buChar char=" "/>
            </a:pPr>
            <a:r>
              <a:rPr lang="en-US">
                <a:solidFill>
                  <a:srgbClr val="222222"/>
                </a:solidFill>
                <a:latin typeface="Arial"/>
                <a:ea typeface="Arial"/>
                <a:cs typeface="Arial"/>
                <a:sym typeface="Arial"/>
              </a:rPr>
              <a:t>Eg. </a:t>
            </a:r>
            <a:r>
              <a:rPr b="0" i="0" lang="en-US">
                <a:solidFill>
                  <a:srgbClr val="222222"/>
                </a:solidFill>
                <a:latin typeface="Arial"/>
                <a:ea typeface="Arial"/>
                <a:cs typeface="Arial"/>
                <a:sym typeface="Arial"/>
              </a:rPr>
              <a:t>, the site should load in 3 seconds when the number of simultaneous users are &gt; 10000.</a:t>
            </a:r>
            <a:endParaRPr/>
          </a:p>
        </p:txBody>
      </p:sp>
      <p:pic>
        <p:nvPicPr>
          <p:cNvPr id="256" name="Google Shape;256;p17"/>
          <p:cNvPicPr preferRelativeResize="0"/>
          <p:nvPr/>
        </p:nvPicPr>
        <p:blipFill>
          <a:blip r:embed="rId3">
            <a:alphaModFix/>
          </a:blip>
          <a:stretch>
            <a:fillRect/>
          </a:stretch>
        </p:blipFill>
        <p:spPr>
          <a:xfrm>
            <a:off x="0" y="0"/>
            <a:ext cx="2575675" cy="6325025"/>
          </a:xfrm>
          <a:prstGeom prst="rect">
            <a:avLst/>
          </a:prstGeom>
          <a:noFill/>
          <a:ln>
            <a:noFill/>
          </a:ln>
        </p:spPr>
      </p:pic>
      <p:sp>
        <p:nvSpPr>
          <p:cNvPr id="257" name="Google Shape;257;p17"/>
          <p:cNvSpPr txBox="1"/>
          <p:nvPr/>
        </p:nvSpPr>
        <p:spPr>
          <a:xfrm>
            <a:off x="0" y="1845725"/>
            <a:ext cx="2575800" cy="27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None/>
            </a:pPr>
            <a:r>
              <a:rPr lang="en-US" sz="1600">
                <a:solidFill>
                  <a:schemeClr val="dk1"/>
                </a:solidFill>
              </a:rPr>
              <a:t>10. Requirements</a:t>
            </a:r>
            <a:endParaRPr sz="1600">
              <a:solidFill>
                <a:schemeClr val="dk1"/>
              </a:solidFill>
            </a:endParaRPr>
          </a:p>
          <a:p>
            <a:pPr indent="0" lvl="0" marL="0" rtl="0" algn="l">
              <a:lnSpc>
                <a:spcPct val="115000"/>
              </a:lnSpc>
              <a:spcBef>
                <a:spcPts val="1600"/>
              </a:spcBef>
              <a:spcAft>
                <a:spcPts val="0"/>
              </a:spcAft>
              <a:buNone/>
            </a:pPr>
            <a:r>
              <a:rPr lang="en-US" sz="1600">
                <a:solidFill>
                  <a:schemeClr val="dk1"/>
                </a:solidFill>
              </a:rPr>
              <a:t>10.1 Functional Requirement</a:t>
            </a:r>
            <a:endParaRPr sz="1600">
              <a:solidFill>
                <a:schemeClr val="dk1"/>
              </a:solidFill>
            </a:endParaRPr>
          </a:p>
          <a:p>
            <a:pPr indent="0" lvl="0" marL="0" rtl="0" algn="l">
              <a:lnSpc>
                <a:spcPct val="115000"/>
              </a:lnSpc>
              <a:spcBef>
                <a:spcPts val="1600"/>
              </a:spcBef>
              <a:spcAft>
                <a:spcPts val="0"/>
              </a:spcAft>
              <a:buNone/>
            </a:pPr>
            <a:r>
              <a:rPr b="1" lang="en-US" sz="1600">
                <a:solidFill>
                  <a:schemeClr val="dk1"/>
                </a:solidFill>
              </a:rPr>
              <a:t>10.2  Non-Functional Requirement</a:t>
            </a:r>
            <a:endParaRPr b="1" sz="1600">
              <a:solidFill>
                <a:schemeClr val="dk1"/>
              </a:solidFill>
            </a:endParaRPr>
          </a:p>
          <a:p>
            <a:pPr indent="0" lvl="0" marL="0" rtl="0" algn="l">
              <a:lnSpc>
                <a:spcPct val="115000"/>
              </a:lnSpc>
              <a:spcBef>
                <a:spcPts val="1600"/>
              </a:spcBef>
              <a:spcAft>
                <a:spcPts val="1600"/>
              </a:spcAft>
              <a:buNone/>
            </a:pPr>
            <a:r>
              <a:rPr lang="en-US" sz="1600">
                <a:solidFill>
                  <a:schemeClr val="dk1"/>
                </a:solidFill>
              </a:rPr>
              <a:t>10.3 Usability Requirement</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ph type="title"/>
          </p:nvPr>
        </p:nvSpPr>
        <p:spPr>
          <a:xfrm>
            <a:off x="2683226" y="286600"/>
            <a:ext cx="84726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10.3 Usability Requirement</a:t>
            </a:r>
            <a:endParaRPr/>
          </a:p>
        </p:txBody>
      </p:sp>
      <p:sp>
        <p:nvSpPr>
          <p:cNvPr id="263" name="Google Shape;263;p18"/>
          <p:cNvSpPr txBox="1"/>
          <p:nvPr>
            <p:ph idx="1" type="body"/>
          </p:nvPr>
        </p:nvSpPr>
        <p:spPr>
          <a:xfrm>
            <a:off x="2575675" y="1845725"/>
            <a:ext cx="9238800" cy="4023300"/>
          </a:xfrm>
          <a:prstGeom prst="rect">
            <a:avLst/>
          </a:prstGeom>
          <a:noFill/>
          <a:ln>
            <a:noFill/>
          </a:ln>
        </p:spPr>
        <p:txBody>
          <a:bodyPr anchorCtr="0" anchor="t" bIns="45700" lIns="0" spcFirstLastPara="1" rIns="0" wrap="square" tIns="45700">
            <a:normAutofit/>
          </a:bodyPr>
          <a:lstStyle/>
          <a:p>
            <a:pPr indent="-91440" lvl="0" marL="91440" rtl="0" algn="l">
              <a:lnSpc>
                <a:spcPct val="150000"/>
              </a:lnSpc>
              <a:spcBef>
                <a:spcPts val="0"/>
              </a:spcBef>
              <a:spcAft>
                <a:spcPts val="0"/>
              </a:spcAft>
              <a:buSzPts val="2400"/>
              <a:buChar char=" "/>
            </a:pPr>
            <a:r>
              <a:rPr b="0" i="0" lang="en-US" sz="2400">
                <a:solidFill>
                  <a:srgbClr val="2E2E2E"/>
                </a:solidFill>
                <a:latin typeface="Arial"/>
                <a:ea typeface="Arial"/>
                <a:cs typeface="Arial"/>
                <a:sym typeface="Arial"/>
              </a:rPr>
              <a:t>Usability requirements deal with how easy it is for an operator to make use of the system</a:t>
            </a:r>
            <a:endParaRPr/>
          </a:p>
          <a:p>
            <a:pPr indent="-91440" lvl="0" marL="91440" rtl="0" algn="l">
              <a:lnSpc>
                <a:spcPct val="150000"/>
              </a:lnSpc>
              <a:spcBef>
                <a:spcPts val="1400"/>
              </a:spcBef>
              <a:spcAft>
                <a:spcPts val="0"/>
              </a:spcAft>
              <a:buSzPts val="2400"/>
              <a:buChar char=" "/>
            </a:pPr>
            <a:r>
              <a:rPr b="0" i="0" lang="en-US" sz="2400">
                <a:solidFill>
                  <a:srgbClr val="2E2E2E"/>
                </a:solidFill>
                <a:latin typeface="Arial"/>
                <a:ea typeface="Arial"/>
                <a:cs typeface="Arial"/>
                <a:sym typeface="Arial"/>
              </a:rPr>
              <a:t>Usability requirements cannot be directed verified, since they involve subjective behaviors that often have to be collected over time.</a:t>
            </a:r>
            <a:endParaRPr/>
          </a:p>
          <a:p>
            <a:pPr indent="-91440" lvl="0" marL="91440" rtl="0" algn="l">
              <a:lnSpc>
                <a:spcPct val="150000"/>
              </a:lnSpc>
              <a:spcBef>
                <a:spcPts val="1400"/>
              </a:spcBef>
              <a:spcAft>
                <a:spcPts val="0"/>
              </a:spcAft>
              <a:buSzPts val="2400"/>
              <a:buChar char=" "/>
            </a:pPr>
            <a:r>
              <a:rPr lang="en-US" sz="2400">
                <a:solidFill>
                  <a:srgbClr val="2E2E2E"/>
                </a:solidFill>
                <a:latin typeface="Arial"/>
                <a:ea typeface="Arial"/>
                <a:cs typeface="Arial"/>
                <a:sym typeface="Arial"/>
              </a:rPr>
              <a:t>HCI relates with the usability requirement </a:t>
            </a:r>
            <a:endParaRPr sz="2400"/>
          </a:p>
        </p:txBody>
      </p:sp>
      <p:pic>
        <p:nvPicPr>
          <p:cNvPr id="264" name="Google Shape;264;p18"/>
          <p:cNvPicPr preferRelativeResize="0"/>
          <p:nvPr/>
        </p:nvPicPr>
        <p:blipFill>
          <a:blip r:embed="rId3">
            <a:alphaModFix/>
          </a:blip>
          <a:stretch>
            <a:fillRect/>
          </a:stretch>
        </p:blipFill>
        <p:spPr>
          <a:xfrm>
            <a:off x="0" y="0"/>
            <a:ext cx="2575675" cy="6325025"/>
          </a:xfrm>
          <a:prstGeom prst="rect">
            <a:avLst/>
          </a:prstGeom>
          <a:noFill/>
          <a:ln>
            <a:noFill/>
          </a:ln>
        </p:spPr>
      </p:pic>
      <p:sp>
        <p:nvSpPr>
          <p:cNvPr id="265" name="Google Shape;265;p18"/>
          <p:cNvSpPr txBox="1"/>
          <p:nvPr/>
        </p:nvSpPr>
        <p:spPr>
          <a:xfrm>
            <a:off x="0" y="1845725"/>
            <a:ext cx="2575800" cy="27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None/>
            </a:pPr>
            <a:r>
              <a:rPr lang="en-US" sz="1600">
                <a:solidFill>
                  <a:schemeClr val="dk1"/>
                </a:solidFill>
              </a:rPr>
              <a:t>10. Requirements</a:t>
            </a:r>
            <a:endParaRPr sz="1600">
              <a:solidFill>
                <a:schemeClr val="dk1"/>
              </a:solidFill>
            </a:endParaRPr>
          </a:p>
          <a:p>
            <a:pPr indent="0" lvl="0" marL="0" rtl="0" algn="l">
              <a:lnSpc>
                <a:spcPct val="115000"/>
              </a:lnSpc>
              <a:spcBef>
                <a:spcPts val="1600"/>
              </a:spcBef>
              <a:spcAft>
                <a:spcPts val="0"/>
              </a:spcAft>
              <a:buNone/>
            </a:pPr>
            <a:r>
              <a:rPr lang="en-US" sz="1600">
                <a:solidFill>
                  <a:schemeClr val="dk1"/>
                </a:solidFill>
              </a:rPr>
              <a:t>10.1 Functional Requirement</a:t>
            </a:r>
            <a:endParaRPr sz="1600">
              <a:solidFill>
                <a:schemeClr val="dk1"/>
              </a:solidFill>
            </a:endParaRPr>
          </a:p>
          <a:p>
            <a:pPr indent="0" lvl="0" marL="0" rtl="0" algn="l">
              <a:lnSpc>
                <a:spcPct val="115000"/>
              </a:lnSpc>
              <a:spcBef>
                <a:spcPts val="1600"/>
              </a:spcBef>
              <a:spcAft>
                <a:spcPts val="0"/>
              </a:spcAft>
              <a:buNone/>
            </a:pPr>
            <a:r>
              <a:rPr lang="en-US" sz="1600">
                <a:solidFill>
                  <a:schemeClr val="dk1"/>
                </a:solidFill>
              </a:rPr>
              <a:t>10.2  Non-Functional Requirement</a:t>
            </a:r>
            <a:endParaRPr sz="1600">
              <a:solidFill>
                <a:schemeClr val="dk1"/>
              </a:solidFill>
            </a:endParaRPr>
          </a:p>
          <a:p>
            <a:pPr indent="0" lvl="0" marL="0" rtl="0" algn="l">
              <a:lnSpc>
                <a:spcPct val="115000"/>
              </a:lnSpc>
              <a:spcBef>
                <a:spcPts val="1600"/>
              </a:spcBef>
              <a:spcAft>
                <a:spcPts val="1600"/>
              </a:spcAft>
              <a:buNone/>
            </a:pPr>
            <a:r>
              <a:rPr b="1" lang="en-US" sz="1600">
                <a:solidFill>
                  <a:schemeClr val="dk1"/>
                </a:solidFill>
              </a:rPr>
              <a:t>10.3 Usability Requirement</a:t>
            </a:r>
            <a:endParaRPr b="1"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type="title"/>
          </p:nvPr>
        </p:nvSpPr>
        <p:spPr>
          <a:xfrm>
            <a:off x="2683226" y="286600"/>
            <a:ext cx="84726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11.Functional Decomposition Diagram(FDD)</a:t>
            </a:r>
            <a:endParaRPr/>
          </a:p>
        </p:txBody>
      </p:sp>
      <p:sp>
        <p:nvSpPr>
          <p:cNvPr id="271" name="Google Shape;271;p19"/>
          <p:cNvSpPr txBox="1"/>
          <p:nvPr>
            <p:ph idx="1" type="body"/>
          </p:nvPr>
        </p:nvSpPr>
        <p:spPr>
          <a:xfrm>
            <a:off x="2575675" y="1845725"/>
            <a:ext cx="9065400" cy="4023300"/>
          </a:xfrm>
          <a:prstGeom prst="rect">
            <a:avLst/>
          </a:prstGeom>
          <a:noFill/>
          <a:ln>
            <a:noFill/>
          </a:ln>
        </p:spPr>
        <p:txBody>
          <a:bodyPr anchorCtr="0" anchor="t" bIns="45700" lIns="0" spcFirstLastPara="1" rIns="0" wrap="square" tIns="45700">
            <a:normAutofit/>
          </a:bodyPr>
          <a:lstStyle/>
          <a:p>
            <a:pPr indent="-91440" lvl="0" marL="91440" rtl="0" algn="l">
              <a:lnSpc>
                <a:spcPct val="150000"/>
              </a:lnSpc>
              <a:spcBef>
                <a:spcPts val="0"/>
              </a:spcBef>
              <a:spcAft>
                <a:spcPts val="0"/>
              </a:spcAft>
              <a:buSzPts val="2400"/>
              <a:buChar char=" "/>
            </a:pPr>
            <a:r>
              <a:rPr b="0" i="0" lang="en-US" sz="2400">
                <a:solidFill>
                  <a:srgbClr val="111111"/>
                </a:solidFill>
                <a:latin typeface="Arial"/>
                <a:ea typeface="Arial"/>
                <a:cs typeface="Arial"/>
                <a:sym typeface="Arial"/>
              </a:rPr>
              <a:t>Functional decomposition breaks down a large, complex process into an array of smaller, simpler units or tasks, fostering better understanding of the overall process.</a:t>
            </a:r>
            <a:endParaRPr/>
          </a:p>
          <a:p>
            <a:pPr indent="-91440" lvl="0" marL="91440" rtl="0" algn="l">
              <a:lnSpc>
                <a:spcPct val="150000"/>
              </a:lnSpc>
              <a:spcBef>
                <a:spcPts val="1400"/>
              </a:spcBef>
              <a:spcAft>
                <a:spcPts val="0"/>
              </a:spcAft>
              <a:buSzPts val="2400"/>
              <a:buChar char=" "/>
            </a:pPr>
            <a:r>
              <a:rPr b="0" i="0" lang="en-US" sz="2400">
                <a:solidFill>
                  <a:srgbClr val="111111"/>
                </a:solidFill>
                <a:latin typeface="Arial"/>
                <a:ea typeface="Arial"/>
                <a:cs typeface="Arial"/>
                <a:sym typeface="Arial"/>
              </a:rPr>
              <a:t>A functional decomposition diagram contains the whole function or project along with all of the necessary sub-tasks needed to complete it.</a:t>
            </a:r>
            <a:endParaRPr/>
          </a:p>
          <a:p>
            <a:pPr indent="0" lvl="0" marL="91440" rtl="0" algn="l">
              <a:lnSpc>
                <a:spcPct val="90000"/>
              </a:lnSpc>
              <a:spcBef>
                <a:spcPts val="1400"/>
              </a:spcBef>
              <a:spcAft>
                <a:spcPts val="0"/>
              </a:spcAft>
              <a:buSzPts val="2000"/>
              <a:buNone/>
            </a:pPr>
            <a:r>
              <a:t/>
            </a:r>
            <a:endParaRPr/>
          </a:p>
        </p:txBody>
      </p:sp>
      <p:pic>
        <p:nvPicPr>
          <p:cNvPr id="272" name="Google Shape;272;p19"/>
          <p:cNvPicPr preferRelativeResize="0"/>
          <p:nvPr/>
        </p:nvPicPr>
        <p:blipFill>
          <a:blip r:embed="rId3">
            <a:alphaModFix/>
          </a:blip>
          <a:stretch>
            <a:fillRect/>
          </a:stretch>
        </p:blipFill>
        <p:spPr>
          <a:xfrm>
            <a:off x="0" y="0"/>
            <a:ext cx="2575675" cy="6325025"/>
          </a:xfrm>
          <a:prstGeom prst="rect">
            <a:avLst/>
          </a:prstGeom>
          <a:noFill/>
          <a:ln>
            <a:noFill/>
          </a:ln>
        </p:spPr>
      </p:pic>
      <p:sp>
        <p:nvSpPr>
          <p:cNvPr id="273" name="Google Shape;273;p19"/>
          <p:cNvSpPr txBox="1"/>
          <p:nvPr/>
        </p:nvSpPr>
        <p:spPr>
          <a:xfrm>
            <a:off x="0" y="2561175"/>
            <a:ext cx="2575800" cy="19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None/>
            </a:pPr>
            <a:r>
              <a:rPr lang="en-US" sz="1600">
                <a:solidFill>
                  <a:schemeClr val="dk1"/>
                </a:solidFill>
              </a:rPr>
              <a:t>10.Requirements</a:t>
            </a:r>
            <a:endParaRPr sz="1600">
              <a:solidFill>
                <a:schemeClr val="dk1"/>
              </a:solidFill>
            </a:endParaRPr>
          </a:p>
          <a:p>
            <a:pPr indent="0" lvl="0" marL="0" rtl="0" algn="l">
              <a:lnSpc>
                <a:spcPct val="115000"/>
              </a:lnSpc>
              <a:spcBef>
                <a:spcPts val="1600"/>
              </a:spcBef>
              <a:spcAft>
                <a:spcPts val="0"/>
              </a:spcAft>
              <a:buNone/>
            </a:pPr>
            <a:r>
              <a:rPr b="1" lang="en-US" sz="1600">
                <a:solidFill>
                  <a:schemeClr val="dk1"/>
                </a:solidFill>
              </a:rPr>
              <a:t>11. Functional Decomposition Diagram (FDD)</a:t>
            </a:r>
            <a:endParaRPr b="1" sz="1600">
              <a:solidFill>
                <a:schemeClr val="dk1"/>
              </a:solidFill>
            </a:endParaRPr>
          </a:p>
          <a:p>
            <a:pPr indent="0" lvl="0" marL="0" rtl="0" algn="l">
              <a:lnSpc>
                <a:spcPct val="115000"/>
              </a:lnSpc>
              <a:spcBef>
                <a:spcPts val="1600"/>
              </a:spcBef>
              <a:spcAft>
                <a:spcPts val="1600"/>
              </a:spcAft>
              <a:buNone/>
            </a:pPr>
            <a:r>
              <a:rPr lang="en-US" sz="1600">
                <a:solidFill>
                  <a:schemeClr val="dk1"/>
                </a:solidFill>
              </a:rPr>
              <a:t>12. SRS</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1. </a:t>
            </a:r>
            <a:r>
              <a:rPr lang="en-US">
                <a:solidFill>
                  <a:schemeClr val="dk1"/>
                </a:solidFill>
              </a:rPr>
              <a:t>Objectives</a:t>
            </a:r>
            <a:endParaRPr>
              <a:solidFill>
                <a:schemeClr val="dk1"/>
              </a:solidFill>
            </a:endParaRPr>
          </a:p>
        </p:txBody>
      </p:sp>
      <p:sp>
        <p:nvSpPr>
          <p:cNvPr id="108" name="Google Shape;108;p2"/>
          <p:cNvSpPr txBox="1"/>
          <p:nvPr>
            <p:ph idx="1" type="body"/>
          </p:nvPr>
        </p:nvSpPr>
        <p:spPr>
          <a:xfrm>
            <a:off x="2683225" y="1845725"/>
            <a:ext cx="84726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Font typeface="Arial"/>
              <a:buChar char="•"/>
            </a:pPr>
            <a:r>
              <a:rPr lang="en-US">
                <a:solidFill>
                  <a:schemeClr val="dk1"/>
                </a:solidFill>
              </a:rPr>
              <a:t>Risk</a:t>
            </a:r>
            <a:endParaRPr/>
          </a:p>
          <a:p>
            <a:pPr indent="-91440" lvl="0" marL="91440" rtl="0" algn="l">
              <a:lnSpc>
                <a:spcPct val="90000"/>
              </a:lnSpc>
              <a:spcBef>
                <a:spcPts val="1400"/>
              </a:spcBef>
              <a:spcAft>
                <a:spcPts val="0"/>
              </a:spcAft>
              <a:buSzPts val="2000"/>
              <a:buFont typeface="Arial"/>
              <a:buChar char="•"/>
            </a:pPr>
            <a:r>
              <a:rPr lang="en-US">
                <a:solidFill>
                  <a:schemeClr val="dk1"/>
                </a:solidFill>
              </a:rPr>
              <a:t>Risk Management</a:t>
            </a:r>
            <a:endParaRPr/>
          </a:p>
          <a:p>
            <a:pPr indent="-91440" lvl="0" marL="91440" rtl="0" algn="l">
              <a:lnSpc>
                <a:spcPct val="90000"/>
              </a:lnSpc>
              <a:spcBef>
                <a:spcPts val="1400"/>
              </a:spcBef>
              <a:spcAft>
                <a:spcPts val="0"/>
              </a:spcAft>
              <a:buSzPts val="2000"/>
              <a:buFont typeface="Arial"/>
              <a:buChar char="•"/>
            </a:pPr>
            <a:r>
              <a:rPr lang="en-US">
                <a:solidFill>
                  <a:schemeClr val="dk1"/>
                </a:solidFill>
              </a:rPr>
              <a:t>Positive risk</a:t>
            </a:r>
            <a:endParaRPr/>
          </a:p>
          <a:p>
            <a:pPr indent="-91440" lvl="0" marL="91440" rtl="0" algn="l">
              <a:lnSpc>
                <a:spcPct val="90000"/>
              </a:lnSpc>
              <a:spcBef>
                <a:spcPts val="1400"/>
              </a:spcBef>
              <a:spcAft>
                <a:spcPts val="0"/>
              </a:spcAft>
              <a:buSzPts val="2000"/>
              <a:buFont typeface="Arial"/>
              <a:buChar char="•"/>
            </a:pPr>
            <a:r>
              <a:rPr lang="en-US">
                <a:solidFill>
                  <a:schemeClr val="dk1"/>
                </a:solidFill>
              </a:rPr>
              <a:t>Requirement Types</a:t>
            </a:r>
            <a:endParaRPr/>
          </a:p>
          <a:p>
            <a:pPr indent="-91440" lvl="0" marL="91440" rtl="0" algn="l">
              <a:lnSpc>
                <a:spcPct val="90000"/>
              </a:lnSpc>
              <a:spcBef>
                <a:spcPts val="1400"/>
              </a:spcBef>
              <a:spcAft>
                <a:spcPts val="0"/>
              </a:spcAft>
              <a:buSzPts val="2000"/>
              <a:buFont typeface="Arial"/>
              <a:buChar char="•"/>
            </a:pPr>
            <a:r>
              <a:rPr lang="en-US">
                <a:solidFill>
                  <a:schemeClr val="dk1"/>
                </a:solidFill>
              </a:rPr>
              <a:t>SRS</a:t>
            </a:r>
            <a:endParaRPr/>
          </a:p>
          <a:p>
            <a:pPr indent="0" lvl="0" marL="91440" rtl="0" algn="l">
              <a:lnSpc>
                <a:spcPct val="90000"/>
              </a:lnSpc>
              <a:spcBef>
                <a:spcPts val="1400"/>
              </a:spcBef>
              <a:spcAft>
                <a:spcPts val="0"/>
              </a:spcAft>
              <a:buSzPts val="2000"/>
              <a:buFont typeface="Arial"/>
              <a:buNone/>
            </a:pPr>
            <a:r>
              <a:t/>
            </a:r>
            <a:endParaRPr>
              <a:solidFill>
                <a:schemeClr val="dk1"/>
              </a:solidFill>
            </a:endParaRPr>
          </a:p>
          <a:p>
            <a:pPr indent="0" lvl="0" marL="91440" rtl="0" algn="l">
              <a:lnSpc>
                <a:spcPct val="90000"/>
              </a:lnSpc>
              <a:spcBef>
                <a:spcPts val="1400"/>
              </a:spcBef>
              <a:spcAft>
                <a:spcPts val="0"/>
              </a:spcAft>
              <a:buSzPts val="2000"/>
              <a:buFont typeface="Arial"/>
              <a:buNone/>
            </a:pPr>
            <a:r>
              <a:t/>
            </a:r>
            <a:endParaRPr>
              <a:solidFill>
                <a:schemeClr val="dk1"/>
              </a:solidFill>
            </a:endParaRPr>
          </a:p>
          <a:p>
            <a:pPr indent="0" lvl="0" marL="91440" rtl="0" algn="l">
              <a:lnSpc>
                <a:spcPct val="90000"/>
              </a:lnSpc>
              <a:spcBef>
                <a:spcPts val="1400"/>
              </a:spcBef>
              <a:spcAft>
                <a:spcPts val="0"/>
              </a:spcAft>
              <a:buSzPts val="2000"/>
              <a:buNone/>
            </a:pPr>
            <a:r>
              <a:t/>
            </a:r>
            <a:endParaRPr/>
          </a:p>
        </p:txBody>
      </p:sp>
      <p:pic>
        <p:nvPicPr>
          <p:cNvPr id="109" name="Google Shape;109;p2"/>
          <p:cNvPicPr preferRelativeResize="0"/>
          <p:nvPr/>
        </p:nvPicPr>
        <p:blipFill>
          <a:blip r:embed="rId3">
            <a:alphaModFix/>
          </a:blip>
          <a:stretch>
            <a:fillRect/>
          </a:stretch>
        </p:blipFill>
        <p:spPr>
          <a:xfrm>
            <a:off x="0" y="0"/>
            <a:ext cx="2575675" cy="6325025"/>
          </a:xfrm>
          <a:prstGeom prst="rect">
            <a:avLst/>
          </a:prstGeom>
          <a:noFill/>
          <a:ln>
            <a:noFill/>
          </a:ln>
        </p:spPr>
      </p:pic>
      <p:sp>
        <p:nvSpPr>
          <p:cNvPr id="110" name="Google Shape;110;p2"/>
          <p:cNvSpPr txBox="1"/>
          <p:nvPr/>
        </p:nvSpPr>
        <p:spPr>
          <a:xfrm>
            <a:off x="-62" y="2076900"/>
            <a:ext cx="2575800" cy="17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b="1" lang="en-US" sz="1600">
                <a:solidFill>
                  <a:schemeClr val="dk1"/>
                </a:solidFill>
              </a:rPr>
              <a:t>1.Objectives</a:t>
            </a:r>
            <a:endParaRPr b="1" sz="1600">
              <a:solidFill>
                <a:schemeClr val="dk1"/>
              </a:solidFill>
            </a:endParaRPr>
          </a:p>
          <a:p>
            <a:pPr indent="0" lvl="0" marL="0" rtl="0" algn="l">
              <a:lnSpc>
                <a:spcPct val="115000"/>
              </a:lnSpc>
              <a:spcBef>
                <a:spcPts val="2000"/>
              </a:spcBef>
              <a:spcAft>
                <a:spcPts val="0"/>
              </a:spcAft>
              <a:buNone/>
            </a:pPr>
            <a:r>
              <a:rPr lang="en-US" sz="1600">
                <a:solidFill>
                  <a:schemeClr val="dk1"/>
                </a:solidFill>
              </a:rPr>
              <a:t>2. Risk</a:t>
            </a:r>
            <a:endParaRPr sz="1600">
              <a:solidFill>
                <a:schemeClr val="dk1"/>
              </a:solidFill>
            </a:endParaRPr>
          </a:p>
          <a:p>
            <a:pPr indent="0" lvl="0" marL="0" rtl="0" algn="l">
              <a:lnSpc>
                <a:spcPct val="115000"/>
              </a:lnSpc>
              <a:spcBef>
                <a:spcPts val="2000"/>
              </a:spcBef>
              <a:spcAft>
                <a:spcPts val="2000"/>
              </a:spcAft>
              <a:buNone/>
            </a:pPr>
            <a:r>
              <a:rPr lang="en-US" sz="1600">
                <a:solidFill>
                  <a:schemeClr val="dk1"/>
                </a:solidFill>
              </a:rPr>
              <a:t>3. Risk Management-Definition</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0"/>
          <p:cNvSpPr txBox="1"/>
          <p:nvPr>
            <p:ph type="title"/>
          </p:nvPr>
        </p:nvSpPr>
        <p:spPr>
          <a:xfrm>
            <a:off x="2683226" y="286600"/>
            <a:ext cx="84726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12. SRS</a:t>
            </a:r>
            <a:endParaRPr/>
          </a:p>
        </p:txBody>
      </p:sp>
      <p:sp>
        <p:nvSpPr>
          <p:cNvPr id="279" name="Google Shape;279;p20"/>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800"/>
              <a:buChar char=" "/>
            </a:pPr>
            <a:r>
              <a:rPr lang="en-US" sz="2800">
                <a:latin typeface="Arial"/>
                <a:ea typeface="Arial"/>
                <a:cs typeface="Arial"/>
                <a:sym typeface="Arial"/>
              </a:rPr>
              <a:t>A</a:t>
            </a:r>
            <a:r>
              <a:rPr b="0" i="0" lang="en-US" sz="2800">
                <a:latin typeface="Arial"/>
                <a:ea typeface="Arial"/>
                <a:cs typeface="Arial"/>
                <a:sym typeface="Arial"/>
              </a:rPr>
              <a:t> software requirements specification (SRS) helps you lay the groundwork for product development.</a:t>
            </a:r>
            <a:endParaRPr/>
          </a:p>
          <a:p>
            <a:pPr indent="-91440" lvl="0" marL="91440" rtl="0" algn="l">
              <a:lnSpc>
                <a:spcPct val="90000"/>
              </a:lnSpc>
              <a:spcBef>
                <a:spcPts val="1400"/>
              </a:spcBef>
              <a:spcAft>
                <a:spcPts val="0"/>
              </a:spcAft>
              <a:buSzPts val="2800"/>
              <a:buChar char=" "/>
            </a:pPr>
            <a:r>
              <a:rPr lang="en-US" sz="2800">
                <a:latin typeface="Arial"/>
                <a:ea typeface="Arial"/>
                <a:cs typeface="Arial"/>
                <a:sym typeface="Arial"/>
              </a:rPr>
              <a:t>SRS is a document that describes what the software will do and how it will be expected to perform.</a:t>
            </a:r>
            <a:endParaRPr/>
          </a:p>
        </p:txBody>
      </p:sp>
      <p:pic>
        <p:nvPicPr>
          <p:cNvPr id="280" name="Google Shape;280;p20"/>
          <p:cNvPicPr preferRelativeResize="0"/>
          <p:nvPr/>
        </p:nvPicPr>
        <p:blipFill>
          <a:blip r:embed="rId3">
            <a:alphaModFix/>
          </a:blip>
          <a:stretch>
            <a:fillRect/>
          </a:stretch>
        </p:blipFill>
        <p:spPr>
          <a:xfrm>
            <a:off x="0" y="0"/>
            <a:ext cx="2575675" cy="6325025"/>
          </a:xfrm>
          <a:prstGeom prst="rect">
            <a:avLst/>
          </a:prstGeom>
          <a:noFill/>
          <a:ln>
            <a:noFill/>
          </a:ln>
        </p:spPr>
      </p:pic>
      <p:sp>
        <p:nvSpPr>
          <p:cNvPr id="281" name="Google Shape;281;p20"/>
          <p:cNvSpPr txBox="1"/>
          <p:nvPr/>
        </p:nvSpPr>
        <p:spPr>
          <a:xfrm>
            <a:off x="0" y="2561175"/>
            <a:ext cx="2575800" cy="19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None/>
            </a:pPr>
            <a:r>
              <a:rPr lang="en-US" sz="1600">
                <a:solidFill>
                  <a:schemeClr val="dk1"/>
                </a:solidFill>
              </a:rPr>
              <a:t>10.Requirements</a:t>
            </a:r>
            <a:endParaRPr sz="1600">
              <a:solidFill>
                <a:schemeClr val="dk1"/>
              </a:solidFill>
            </a:endParaRPr>
          </a:p>
          <a:p>
            <a:pPr indent="0" lvl="0" marL="0" rtl="0" algn="l">
              <a:lnSpc>
                <a:spcPct val="115000"/>
              </a:lnSpc>
              <a:spcBef>
                <a:spcPts val="1600"/>
              </a:spcBef>
              <a:spcAft>
                <a:spcPts val="0"/>
              </a:spcAft>
              <a:buNone/>
            </a:pPr>
            <a:r>
              <a:rPr lang="en-US" sz="1600">
                <a:solidFill>
                  <a:schemeClr val="dk1"/>
                </a:solidFill>
              </a:rPr>
              <a:t>11. Functional Decomposition Diagram (FDD)</a:t>
            </a:r>
            <a:endParaRPr sz="1600">
              <a:solidFill>
                <a:schemeClr val="dk1"/>
              </a:solidFill>
            </a:endParaRPr>
          </a:p>
          <a:p>
            <a:pPr indent="0" lvl="0" marL="0" rtl="0" algn="l">
              <a:lnSpc>
                <a:spcPct val="115000"/>
              </a:lnSpc>
              <a:spcBef>
                <a:spcPts val="1600"/>
              </a:spcBef>
              <a:spcAft>
                <a:spcPts val="1600"/>
              </a:spcAft>
              <a:buNone/>
            </a:pPr>
            <a:r>
              <a:rPr b="1" lang="en-US" sz="1600">
                <a:solidFill>
                  <a:schemeClr val="dk1"/>
                </a:solidFill>
              </a:rPr>
              <a:t>12. SRS</a:t>
            </a:r>
            <a:endParaRPr b="1" sz="1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1097280" y="286603"/>
            <a:ext cx="10193572" cy="37685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SRS Template</a:t>
            </a:r>
            <a:endParaRPr/>
          </a:p>
          <a:p>
            <a:pPr indent="0" lvl="0" marL="0" rtl="0" algn="l">
              <a:lnSpc>
                <a:spcPct val="85000"/>
              </a:lnSpc>
              <a:spcBef>
                <a:spcPts val="0"/>
              </a:spcBef>
              <a:spcAft>
                <a:spcPts val="0"/>
              </a:spcAft>
              <a:buClr>
                <a:srgbClr val="3F3F3F"/>
              </a:buClr>
              <a:buSzPts val="4800"/>
              <a:buFont typeface="Calibri"/>
              <a:buNone/>
            </a:pPr>
            <a:r>
              <a:rPr lang="en-US" u="sng">
                <a:solidFill>
                  <a:schemeClr val="hlink"/>
                </a:solidFill>
                <a:hlinkClick r:id="rId3"/>
              </a:rPr>
              <a:t>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2.Risk</a:t>
            </a:r>
            <a:endParaRPr/>
          </a:p>
        </p:txBody>
      </p:sp>
      <p:sp>
        <p:nvSpPr>
          <p:cNvPr id="116" name="Google Shape;116;p3"/>
          <p:cNvSpPr txBox="1"/>
          <p:nvPr>
            <p:ph idx="1" type="body"/>
          </p:nvPr>
        </p:nvSpPr>
        <p:spPr>
          <a:xfrm>
            <a:off x="2968487" y="1952281"/>
            <a:ext cx="5602702" cy="42469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SzPts val="2400"/>
              <a:buNone/>
            </a:pPr>
            <a:r>
              <a:rPr b="0" i="0" lang="en-US" sz="2400" u="none" cap="none" strike="noStrike">
                <a:solidFill>
                  <a:schemeClr val="lt1"/>
                </a:solidFill>
                <a:latin typeface="Calibri"/>
                <a:ea typeface="Calibri"/>
                <a:cs typeface="Calibri"/>
                <a:sym typeface="Calibri"/>
              </a:rPr>
              <a:t>SHIT HAPPENS</a:t>
            </a:r>
            <a:endParaRPr/>
          </a:p>
        </p:txBody>
      </p:sp>
      <p:sp>
        <p:nvSpPr>
          <p:cNvPr id="117" name="Google Shape;117;p3"/>
          <p:cNvSpPr txBox="1"/>
          <p:nvPr/>
        </p:nvSpPr>
        <p:spPr>
          <a:xfrm>
            <a:off x="2592150" y="2743624"/>
            <a:ext cx="6355375" cy="461665"/>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Projects – Change - Risk</a:t>
            </a:r>
            <a:endParaRPr b="0" i="0" sz="1800" u="none" cap="none" strike="noStrike">
              <a:solidFill>
                <a:schemeClr val="dk1"/>
              </a:solidFill>
              <a:latin typeface="Calibri"/>
              <a:ea typeface="Calibri"/>
              <a:cs typeface="Calibri"/>
              <a:sym typeface="Calibri"/>
            </a:endParaRPr>
          </a:p>
        </p:txBody>
      </p:sp>
      <p:sp>
        <p:nvSpPr>
          <p:cNvPr id="118" name="Google Shape;118;p3"/>
          <p:cNvSpPr txBox="1"/>
          <p:nvPr/>
        </p:nvSpPr>
        <p:spPr>
          <a:xfrm>
            <a:off x="2592150" y="3429000"/>
            <a:ext cx="6355375" cy="230832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Assessing and managing risks is the best weapon you have against project catastrophes. By evaluating your plan for potential problems and developing strategies to address them, you’ll improve your chances of a successful, if not perfect, project.</a:t>
            </a:r>
            <a:endParaRPr b="0" i="0" sz="2400" u="none" cap="none" strike="noStrike">
              <a:solidFill>
                <a:schemeClr val="lt1"/>
              </a:solidFill>
              <a:latin typeface="Calibri"/>
              <a:ea typeface="Calibri"/>
              <a:cs typeface="Calibri"/>
              <a:sym typeface="Calibri"/>
            </a:endParaRPr>
          </a:p>
        </p:txBody>
      </p:sp>
      <p:pic>
        <p:nvPicPr>
          <p:cNvPr id="119" name="Google Shape;119;p3"/>
          <p:cNvPicPr preferRelativeResize="0"/>
          <p:nvPr/>
        </p:nvPicPr>
        <p:blipFill>
          <a:blip r:embed="rId3">
            <a:alphaModFix/>
          </a:blip>
          <a:stretch>
            <a:fillRect/>
          </a:stretch>
        </p:blipFill>
        <p:spPr>
          <a:xfrm>
            <a:off x="0" y="0"/>
            <a:ext cx="2575675" cy="6325025"/>
          </a:xfrm>
          <a:prstGeom prst="rect">
            <a:avLst/>
          </a:prstGeom>
          <a:noFill/>
          <a:ln>
            <a:noFill/>
          </a:ln>
        </p:spPr>
      </p:pic>
      <p:sp>
        <p:nvSpPr>
          <p:cNvPr id="120" name="Google Shape;120;p3"/>
          <p:cNvSpPr txBox="1"/>
          <p:nvPr/>
        </p:nvSpPr>
        <p:spPr>
          <a:xfrm>
            <a:off x="-62" y="2076900"/>
            <a:ext cx="2575800" cy="17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1.Objectives</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2. Risk</a:t>
            </a:r>
            <a:endParaRPr b="1" sz="1600">
              <a:solidFill>
                <a:schemeClr val="dk1"/>
              </a:solidFill>
            </a:endParaRPr>
          </a:p>
          <a:p>
            <a:pPr indent="0" lvl="0" marL="0" rtl="0" algn="l">
              <a:lnSpc>
                <a:spcPct val="115000"/>
              </a:lnSpc>
              <a:spcBef>
                <a:spcPts val="2000"/>
              </a:spcBef>
              <a:spcAft>
                <a:spcPts val="2000"/>
              </a:spcAft>
              <a:buNone/>
            </a:pPr>
            <a:r>
              <a:rPr lang="en-US" sz="1600">
                <a:solidFill>
                  <a:schemeClr val="dk1"/>
                </a:solidFill>
              </a:rPr>
              <a:t>3. Risk Management-Definition</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3.Risk Management - Definition</a:t>
            </a:r>
            <a:endParaRPr/>
          </a:p>
        </p:txBody>
      </p:sp>
      <p:sp>
        <p:nvSpPr>
          <p:cNvPr id="126" name="Google Shape;126;p4"/>
          <p:cNvSpPr txBox="1"/>
          <p:nvPr>
            <p:ph idx="1" type="body"/>
          </p:nvPr>
        </p:nvSpPr>
        <p:spPr>
          <a:xfrm>
            <a:off x="2575350" y="1846275"/>
            <a:ext cx="9162000" cy="6465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SzPts val="2000"/>
              <a:buNone/>
            </a:pPr>
            <a:r>
              <a:rPr b="1" i="0" lang="en-US" sz="2000" u="none" cap="none" strike="noStrike">
                <a:solidFill>
                  <a:schemeClr val="lt1"/>
                </a:solidFill>
                <a:latin typeface="Calibri"/>
                <a:ea typeface="Calibri"/>
                <a:cs typeface="Calibri"/>
                <a:sym typeface="Calibri"/>
              </a:rPr>
              <a:t>Project risk</a:t>
            </a:r>
            <a:r>
              <a:rPr b="0" i="0" lang="en-US" sz="2000" u="none" cap="none" strike="noStrike">
                <a:solidFill>
                  <a:schemeClr val="lt1"/>
                </a:solidFill>
                <a:latin typeface="Calibri"/>
                <a:ea typeface="Calibri"/>
                <a:cs typeface="Calibri"/>
                <a:sym typeface="Calibri"/>
              </a:rPr>
              <a:t> is defined by PMI as, "an uncertain event or condition that, if it occurs, has a positive or negative effect on a </a:t>
            </a:r>
            <a:r>
              <a:rPr b="1" i="0" lang="en-US" sz="2000" u="none" cap="none" strike="noStrike">
                <a:solidFill>
                  <a:schemeClr val="lt1"/>
                </a:solidFill>
                <a:latin typeface="Calibri"/>
                <a:ea typeface="Calibri"/>
                <a:cs typeface="Calibri"/>
                <a:sym typeface="Calibri"/>
              </a:rPr>
              <a:t>project's</a:t>
            </a:r>
            <a:r>
              <a:rPr b="0" i="0" lang="en-US" sz="2000" u="none" cap="none" strike="noStrike">
                <a:solidFill>
                  <a:schemeClr val="lt1"/>
                </a:solidFill>
                <a:latin typeface="Calibri"/>
                <a:ea typeface="Calibri"/>
                <a:cs typeface="Calibri"/>
                <a:sym typeface="Calibri"/>
              </a:rPr>
              <a:t> objectives."</a:t>
            </a:r>
            <a:endParaRPr b="1" sz="1800">
              <a:solidFill>
                <a:schemeClr val="lt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b="0" l="0" r="0" t="0"/>
          <a:stretch/>
        </p:blipFill>
        <p:spPr>
          <a:xfrm>
            <a:off x="2683225" y="2901025"/>
            <a:ext cx="8109158" cy="2819200"/>
          </a:xfrm>
          <a:prstGeom prst="rect">
            <a:avLst/>
          </a:prstGeom>
          <a:noFill/>
          <a:ln>
            <a:noFill/>
          </a:ln>
        </p:spPr>
      </p:pic>
      <p:pic>
        <p:nvPicPr>
          <p:cNvPr id="128" name="Google Shape;128;p4"/>
          <p:cNvPicPr preferRelativeResize="0"/>
          <p:nvPr/>
        </p:nvPicPr>
        <p:blipFill>
          <a:blip r:embed="rId4">
            <a:alphaModFix/>
          </a:blip>
          <a:stretch>
            <a:fillRect/>
          </a:stretch>
        </p:blipFill>
        <p:spPr>
          <a:xfrm>
            <a:off x="0" y="0"/>
            <a:ext cx="2575675" cy="6325025"/>
          </a:xfrm>
          <a:prstGeom prst="rect">
            <a:avLst/>
          </a:prstGeom>
          <a:noFill/>
          <a:ln>
            <a:noFill/>
          </a:ln>
        </p:spPr>
      </p:pic>
      <p:sp>
        <p:nvSpPr>
          <p:cNvPr id="129" name="Google Shape;129;p4"/>
          <p:cNvSpPr txBox="1"/>
          <p:nvPr/>
        </p:nvSpPr>
        <p:spPr>
          <a:xfrm>
            <a:off x="-62" y="2076900"/>
            <a:ext cx="2575800" cy="20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2. Risk</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3. Risk Management-Definition</a:t>
            </a:r>
            <a:endParaRPr b="1" sz="1600">
              <a:solidFill>
                <a:schemeClr val="dk1"/>
              </a:solidFill>
            </a:endParaRPr>
          </a:p>
          <a:p>
            <a:pPr indent="0" lvl="0" marL="0" rtl="0" algn="l">
              <a:lnSpc>
                <a:spcPct val="115000"/>
              </a:lnSpc>
              <a:spcBef>
                <a:spcPts val="2000"/>
              </a:spcBef>
              <a:spcAft>
                <a:spcPts val="2000"/>
              </a:spcAft>
              <a:buNone/>
            </a:pPr>
            <a:r>
              <a:rPr lang="en-US" sz="1600">
                <a:solidFill>
                  <a:schemeClr val="dk1"/>
                </a:solidFill>
              </a:rPr>
              <a:t>4. Risk Management Processes</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4.Risk Management Processes</a:t>
            </a:r>
            <a:endParaRPr/>
          </a:p>
        </p:txBody>
      </p:sp>
      <p:grpSp>
        <p:nvGrpSpPr>
          <p:cNvPr id="135" name="Google Shape;135;p5"/>
          <p:cNvGrpSpPr/>
          <p:nvPr/>
        </p:nvGrpSpPr>
        <p:grpSpPr>
          <a:xfrm>
            <a:off x="-1092336" y="1257651"/>
            <a:ext cx="11325424" cy="5290420"/>
            <a:chOff x="-5526469" y="-846117"/>
            <a:chExt cx="13717810" cy="6580124"/>
          </a:xfrm>
        </p:grpSpPr>
        <p:sp>
          <p:nvSpPr>
            <p:cNvPr id="136" name="Google Shape;136;p5"/>
            <p:cNvSpPr/>
            <p:nvPr/>
          </p:nvSpPr>
          <p:spPr>
            <a:xfrm>
              <a:off x="-5526469" y="-846117"/>
              <a:ext cx="6580124" cy="6580124"/>
            </a:xfrm>
            <a:prstGeom prst="blockArc">
              <a:avLst>
                <a:gd fmla="val 18900000" name="adj1"/>
                <a:gd fmla="val 2700000" name="adj2"/>
                <a:gd fmla="val 328" name="adj3"/>
              </a:avLst>
            </a:prstGeom>
            <a:no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5"/>
            <p:cNvSpPr/>
            <p:nvPr/>
          </p:nvSpPr>
          <p:spPr>
            <a:xfrm>
              <a:off x="460670" y="305395"/>
              <a:ext cx="7348707" cy="611181"/>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txBox="1"/>
            <p:nvPr/>
          </p:nvSpPr>
          <p:spPr>
            <a:xfrm>
              <a:off x="460670" y="305395"/>
              <a:ext cx="7348707" cy="611181"/>
            </a:xfrm>
            <a:prstGeom prst="rect">
              <a:avLst/>
            </a:prstGeom>
            <a:noFill/>
            <a:ln>
              <a:noFill/>
            </a:ln>
          </p:spPr>
          <p:txBody>
            <a:bodyPr anchorCtr="0" anchor="ctr" bIns="81275" lIns="485125" spcFirstLastPara="1" rIns="81275" wrap="square" tIns="81275">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Plan Risk Management</a:t>
              </a:r>
              <a:endParaRPr b="0" i="0" sz="3200" u="none" cap="none" strike="noStrike">
                <a:solidFill>
                  <a:schemeClr val="lt1"/>
                </a:solidFill>
                <a:latin typeface="Calibri"/>
                <a:ea typeface="Calibri"/>
                <a:cs typeface="Calibri"/>
                <a:sym typeface="Calibri"/>
              </a:endParaRPr>
            </a:p>
          </p:txBody>
        </p:sp>
        <p:sp>
          <p:nvSpPr>
            <p:cNvPr id="139" name="Google Shape;139;p5"/>
            <p:cNvSpPr/>
            <p:nvPr/>
          </p:nvSpPr>
          <p:spPr>
            <a:xfrm>
              <a:off x="78682" y="228997"/>
              <a:ext cx="763977" cy="763977"/>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 name="Google Shape;140;p5"/>
            <p:cNvSpPr/>
            <p:nvPr/>
          </p:nvSpPr>
          <p:spPr>
            <a:xfrm>
              <a:off x="898625" y="1221874"/>
              <a:ext cx="6910752" cy="611181"/>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txBox="1"/>
            <p:nvPr/>
          </p:nvSpPr>
          <p:spPr>
            <a:xfrm>
              <a:off x="898625" y="1221874"/>
              <a:ext cx="6910752" cy="611181"/>
            </a:xfrm>
            <a:prstGeom prst="rect">
              <a:avLst/>
            </a:prstGeom>
            <a:noFill/>
            <a:ln>
              <a:noFill/>
            </a:ln>
          </p:spPr>
          <p:txBody>
            <a:bodyPr anchorCtr="0" anchor="ctr" bIns="81275" lIns="485125" spcFirstLastPara="1" rIns="81275" wrap="square" tIns="81275">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Identify Risks</a:t>
              </a:r>
              <a:endParaRPr b="0" i="0" sz="3200" u="none" cap="none" strike="noStrike">
                <a:solidFill>
                  <a:schemeClr val="lt1"/>
                </a:solidFill>
                <a:latin typeface="Calibri"/>
                <a:ea typeface="Calibri"/>
                <a:cs typeface="Calibri"/>
                <a:sym typeface="Calibri"/>
              </a:endParaRPr>
            </a:p>
          </p:txBody>
        </p:sp>
        <p:sp>
          <p:nvSpPr>
            <p:cNvPr id="142" name="Google Shape;142;p5"/>
            <p:cNvSpPr/>
            <p:nvPr/>
          </p:nvSpPr>
          <p:spPr>
            <a:xfrm>
              <a:off x="516637" y="1145477"/>
              <a:ext cx="763977" cy="763977"/>
            </a:xfrm>
            <a:prstGeom prst="ellipse">
              <a:avLst/>
            </a:prstGeom>
            <a:solidFill>
              <a:schemeClr val="lt1"/>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5"/>
            <p:cNvSpPr/>
            <p:nvPr/>
          </p:nvSpPr>
          <p:spPr>
            <a:xfrm>
              <a:off x="1033042" y="2138354"/>
              <a:ext cx="6776335" cy="611181"/>
            </a:xfrm>
            <a:prstGeom prst="rect">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5"/>
            <p:cNvSpPr txBox="1"/>
            <p:nvPr/>
          </p:nvSpPr>
          <p:spPr>
            <a:xfrm>
              <a:off x="1033041" y="2061955"/>
              <a:ext cx="7158300" cy="916500"/>
            </a:xfrm>
            <a:prstGeom prst="rect">
              <a:avLst/>
            </a:prstGeom>
            <a:noFill/>
            <a:ln>
              <a:noFill/>
            </a:ln>
          </p:spPr>
          <p:txBody>
            <a:bodyPr anchorCtr="0" anchor="ctr" bIns="81275" lIns="485125" spcFirstLastPara="1" rIns="81275" wrap="square" tIns="81275">
              <a:noAutofit/>
            </a:bodyPr>
            <a:lstStyle/>
            <a:p>
              <a:pPr indent="0" lvl="0" marL="0" marR="0" rtl="0" algn="l">
                <a:lnSpc>
                  <a:spcPct val="90000"/>
                </a:lnSpc>
                <a:spcBef>
                  <a:spcPts val="0"/>
                </a:spcBef>
                <a:spcAft>
                  <a:spcPts val="0"/>
                </a:spcAft>
                <a:buClr>
                  <a:schemeClr val="lt1"/>
                </a:buClr>
                <a:buSzPts val="3200"/>
                <a:buFont typeface="Calibri"/>
                <a:buNone/>
              </a:pPr>
              <a:r>
                <a:rPr b="0" i="0" lang="en-US" sz="2900" u="none" cap="none" strike="noStrike">
                  <a:solidFill>
                    <a:schemeClr val="lt1"/>
                  </a:solidFill>
                  <a:latin typeface="Calibri"/>
                  <a:ea typeface="Calibri"/>
                  <a:cs typeface="Calibri"/>
                  <a:sym typeface="Calibri"/>
                </a:rPr>
                <a:t>Perform Qualitative Risk Analysis</a:t>
              </a:r>
              <a:endParaRPr b="0" i="0" sz="2900" u="none" cap="none" strike="noStrike">
                <a:solidFill>
                  <a:schemeClr val="lt1"/>
                </a:solidFill>
                <a:latin typeface="Calibri"/>
                <a:ea typeface="Calibri"/>
                <a:cs typeface="Calibri"/>
                <a:sym typeface="Calibri"/>
              </a:endParaRPr>
            </a:p>
          </p:txBody>
        </p:sp>
        <p:sp>
          <p:nvSpPr>
            <p:cNvPr id="145" name="Google Shape;145;p5"/>
            <p:cNvSpPr/>
            <p:nvPr/>
          </p:nvSpPr>
          <p:spPr>
            <a:xfrm>
              <a:off x="651053" y="2061956"/>
              <a:ext cx="763977" cy="763977"/>
            </a:xfrm>
            <a:prstGeom prst="ellipse">
              <a:avLst/>
            </a:prstGeom>
            <a:solidFill>
              <a:schemeClr val="lt1"/>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6" name="Google Shape;146;p5"/>
            <p:cNvSpPr/>
            <p:nvPr/>
          </p:nvSpPr>
          <p:spPr>
            <a:xfrm>
              <a:off x="898625" y="3054833"/>
              <a:ext cx="6910752" cy="611181"/>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7" name="Google Shape;147;p5"/>
            <p:cNvSpPr txBox="1"/>
            <p:nvPr/>
          </p:nvSpPr>
          <p:spPr>
            <a:xfrm>
              <a:off x="898625" y="3054833"/>
              <a:ext cx="6910752" cy="611181"/>
            </a:xfrm>
            <a:prstGeom prst="rect">
              <a:avLst/>
            </a:prstGeom>
            <a:noFill/>
            <a:ln>
              <a:noFill/>
            </a:ln>
          </p:spPr>
          <p:txBody>
            <a:bodyPr anchorCtr="0" anchor="ctr" bIns="81275" lIns="485125" spcFirstLastPara="1" rIns="81275" wrap="square" tIns="81275">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Plan Risk Responses</a:t>
              </a:r>
              <a:endParaRPr b="0" i="0" sz="3200" u="none" cap="none" strike="noStrike">
                <a:solidFill>
                  <a:schemeClr val="lt1"/>
                </a:solidFill>
                <a:latin typeface="Calibri"/>
                <a:ea typeface="Calibri"/>
                <a:cs typeface="Calibri"/>
                <a:sym typeface="Calibri"/>
              </a:endParaRPr>
            </a:p>
          </p:txBody>
        </p:sp>
        <p:sp>
          <p:nvSpPr>
            <p:cNvPr id="148" name="Google Shape;148;p5"/>
            <p:cNvSpPr/>
            <p:nvPr/>
          </p:nvSpPr>
          <p:spPr>
            <a:xfrm>
              <a:off x="516637" y="2978435"/>
              <a:ext cx="763977" cy="763977"/>
            </a:xfrm>
            <a:prstGeom prst="ellipse">
              <a:avLst/>
            </a:prstGeom>
            <a:solidFill>
              <a:schemeClr val="lt1"/>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5"/>
            <p:cNvSpPr/>
            <p:nvPr/>
          </p:nvSpPr>
          <p:spPr>
            <a:xfrm>
              <a:off x="460670" y="3971312"/>
              <a:ext cx="7348707" cy="611181"/>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5"/>
            <p:cNvSpPr txBox="1"/>
            <p:nvPr/>
          </p:nvSpPr>
          <p:spPr>
            <a:xfrm>
              <a:off x="460670" y="3971312"/>
              <a:ext cx="7348707" cy="611181"/>
            </a:xfrm>
            <a:prstGeom prst="rect">
              <a:avLst/>
            </a:prstGeom>
            <a:noFill/>
            <a:ln>
              <a:noFill/>
            </a:ln>
          </p:spPr>
          <p:txBody>
            <a:bodyPr anchorCtr="0" anchor="ctr" bIns="81275" lIns="485125" spcFirstLastPara="1" rIns="81275" wrap="square" tIns="81275">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Control Risks</a:t>
              </a:r>
              <a:endParaRPr b="0" i="0" sz="3200" u="none" cap="none" strike="noStrike">
                <a:solidFill>
                  <a:schemeClr val="lt1"/>
                </a:solidFill>
                <a:latin typeface="Calibri"/>
                <a:ea typeface="Calibri"/>
                <a:cs typeface="Calibri"/>
                <a:sym typeface="Calibri"/>
              </a:endParaRPr>
            </a:p>
          </p:txBody>
        </p:sp>
        <p:sp>
          <p:nvSpPr>
            <p:cNvPr id="151" name="Google Shape;151;p5"/>
            <p:cNvSpPr/>
            <p:nvPr/>
          </p:nvSpPr>
          <p:spPr>
            <a:xfrm>
              <a:off x="78682" y="3894915"/>
              <a:ext cx="763977" cy="763977"/>
            </a:xfrm>
            <a:prstGeom prst="ellipse">
              <a:avLst/>
            </a:prstGeom>
            <a:solidFill>
              <a:schemeClr val="lt1"/>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pic>
        <p:nvPicPr>
          <p:cNvPr id="152" name="Google Shape;152;p5"/>
          <p:cNvPicPr preferRelativeResize="0"/>
          <p:nvPr/>
        </p:nvPicPr>
        <p:blipFill>
          <a:blip r:embed="rId3">
            <a:alphaModFix/>
          </a:blip>
          <a:stretch>
            <a:fillRect/>
          </a:stretch>
        </p:blipFill>
        <p:spPr>
          <a:xfrm>
            <a:off x="0" y="0"/>
            <a:ext cx="2575675" cy="6325025"/>
          </a:xfrm>
          <a:prstGeom prst="rect">
            <a:avLst/>
          </a:prstGeom>
          <a:noFill/>
          <a:ln>
            <a:noFill/>
          </a:ln>
        </p:spPr>
      </p:pic>
      <p:sp>
        <p:nvSpPr>
          <p:cNvPr id="153" name="Google Shape;153;p5"/>
          <p:cNvSpPr txBox="1"/>
          <p:nvPr/>
        </p:nvSpPr>
        <p:spPr>
          <a:xfrm>
            <a:off x="-62" y="2076900"/>
            <a:ext cx="2575800" cy="23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3. Risk Management-Definition</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4. Risk Management Processes</a:t>
            </a:r>
            <a:endParaRPr b="1" sz="1600">
              <a:solidFill>
                <a:schemeClr val="dk1"/>
              </a:solidFill>
            </a:endParaRPr>
          </a:p>
          <a:p>
            <a:pPr indent="0" lvl="0" marL="0" rtl="0" algn="l">
              <a:lnSpc>
                <a:spcPct val="115000"/>
              </a:lnSpc>
              <a:spcBef>
                <a:spcPts val="2000"/>
              </a:spcBef>
              <a:spcAft>
                <a:spcPts val="2000"/>
              </a:spcAft>
              <a:buNone/>
            </a:pPr>
            <a:r>
              <a:rPr lang="en-US" sz="1600">
                <a:solidFill>
                  <a:schemeClr val="dk1"/>
                </a:solidFill>
              </a:rPr>
              <a:t>5.Project Risk Management-Need</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2575675" y="286600"/>
            <a:ext cx="9152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5.Project Risk Management - Need</a:t>
            </a:r>
            <a:endParaRPr/>
          </a:p>
        </p:txBody>
      </p:sp>
      <p:sp>
        <p:nvSpPr>
          <p:cNvPr id="159" name="Google Shape;159;p6"/>
          <p:cNvSpPr txBox="1"/>
          <p:nvPr>
            <p:ph idx="1" type="body"/>
          </p:nvPr>
        </p:nvSpPr>
        <p:spPr>
          <a:xfrm>
            <a:off x="2575675" y="2103650"/>
            <a:ext cx="7706400" cy="34170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SzPts val="4000"/>
              <a:buNone/>
            </a:pPr>
            <a:r>
              <a:rPr lang="en-US" sz="4000">
                <a:solidFill>
                  <a:schemeClr val="lt1"/>
                </a:solidFill>
                <a:latin typeface="Calibri"/>
                <a:ea typeface="Calibri"/>
                <a:cs typeface="Calibri"/>
                <a:sym typeface="Calibri"/>
              </a:rPr>
              <a:t>Project failure seems to be almost endemic at the moment. There are frequent press reports of massively over-spent Government projects, and major commercial project delayed or cancelled</a:t>
            </a:r>
            <a:endParaRPr b="1" sz="3600">
              <a:solidFill>
                <a:schemeClr val="lt1"/>
              </a:solidFill>
              <a:latin typeface="Calibri"/>
              <a:ea typeface="Calibri"/>
              <a:cs typeface="Calibri"/>
              <a:sym typeface="Calibri"/>
            </a:endParaRPr>
          </a:p>
        </p:txBody>
      </p:sp>
      <p:pic>
        <p:nvPicPr>
          <p:cNvPr id="160" name="Google Shape;160;p6"/>
          <p:cNvPicPr preferRelativeResize="0"/>
          <p:nvPr/>
        </p:nvPicPr>
        <p:blipFill>
          <a:blip r:embed="rId3">
            <a:alphaModFix/>
          </a:blip>
          <a:stretch>
            <a:fillRect/>
          </a:stretch>
        </p:blipFill>
        <p:spPr>
          <a:xfrm>
            <a:off x="0" y="0"/>
            <a:ext cx="2575675" cy="6325025"/>
          </a:xfrm>
          <a:prstGeom prst="rect">
            <a:avLst/>
          </a:prstGeom>
          <a:noFill/>
          <a:ln>
            <a:noFill/>
          </a:ln>
        </p:spPr>
      </p:pic>
      <p:sp>
        <p:nvSpPr>
          <p:cNvPr id="161" name="Google Shape;161;p6"/>
          <p:cNvSpPr txBox="1"/>
          <p:nvPr/>
        </p:nvSpPr>
        <p:spPr>
          <a:xfrm>
            <a:off x="-62" y="2076900"/>
            <a:ext cx="2575800" cy="23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4. Risk Management Processes</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5.Project Risk Management-Need</a:t>
            </a:r>
            <a:endParaRPr b="1" sz="1600">
              <a:solidFill>
                <a:schemeClr val="dk1"/>
              </a:solidFill>
            </a:endParaRPr>
          </a:p>
          <a:p>
            <a:pPr indent="0" lvl="0" marL="0" rtl="0" algn="l">
              <a:lnSpc>
                <a:spcPct val="115000"/>
              </a:lnSpc>
              <a:spcBef>
                <a:spcPts val="2000"/>
              </a:spcBef>
              <a:spcAft>
                <a:spcPts val="2000"/>
              </a:spcAft>
              <a:buNone/>
            </a:pPr>
            <a:r>
              <a:rPr lang="en-US" sz="1600">
                <a:solidFill>
                  <a:schemeClr val="dk1"/>
                </a:solidFill>
              </a:rPr>
              <a:t>6.Project Risk Management</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6.Project Risk Management</a:t>
            </a:r>
            <a:endParaRPr/>
          </a:p>
        </p:txBody>
      </p:sp>
      <p:sp>
        <p:nvSpPr>
          <p:cNvPr id="167" name="Google Shape;167;p7"/>
          <p:cNvSpPr txBox="1"/>
          <p:nvPr>
            <p:ph idx="1" type="body"/>
          </p:nvPr>
        </p:nvSpPr>
        <p:spPr>
          <a:xfrm>
            <a:off x="2575375" y="1846275"/>
            <a:ext cx="9219900" cy="3195300"/>
          </a:xfrm>
          <a:prstGeom prst="rect">
            <a:avLst/>
          </a:prstGeom>
          <a:solidFill>
            <a:schemeClr val="accent2"/>
          </a:solid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Project risk is an uncertain event or condition that, if it occurs, has a positive or negative effect on one or more project objectives such as scope, schedule, cost, and quality. </a:t>
            </a:r>
            <a:endParaRPr sz="2800">
              <a:solidFill>
                <a:schemeClr val="lt1"/>
              </a:solidFill>
              <a:latin typeface="Calibri"/>
              <a:ea typeface="Calibri"/>
              <a:cs typeface="Calibri"/>
              <a:sym typeface="Calibri"/>
            </a:endParaRPr>
          </a:p>
          <a:p>
            <a:pPr indent="-342900" lvl="0" marL="3429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A risk may have one or more causes and, if it occurs, it may have one or more impacts. </a:t>
            </a:r>
            <a:endParaRPr sz="2800">
              <a:solidFill>
                <a:schemeClr val="lt1"/>
              </a:solidFill>
              <a:latin typeface="Calibri"/>
              <a:ea typeface="Calibri"/>
              <a:cs typeface="Calibri"/>
              <a:sym typeface="Calibri"/>
            </a:endParaRPr>
          </a:p>
          <a:p>
            <a:pPr indent="-342900" lvl="0" marL="342900" marR="0" rtl="0" algn="l">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A cause may be a given or potential requirement, assumption, constraint, or condition that creates the possibility of negative or positive outcomes.</a:t>
            </a:r>
            <a:endParaRPr b="1" sz="2400">
              <a:solidFill>
                <a:schemeClr val="lt1"/>
              </a:solidFill>
              <a:latin typeface="Calibri"/>
              <a:ea typeface="Calibri"/>
              <a:cs typeface="Calibri"/>
              <a:sym typeface="Calibri"/>
            </a:endParaRPr>
          </a:p>
        </p:txBody>
      </p:sp>
      <p:pic>
        <p:nvPicPr>
          <p:cNvPr id="168" name="Google Shape;168;p7"/>
          <p:cNvPicPr preferRelativeResize="0"/>
          <p:nvPr/>
        </p:nvPicPr>
        <p:blipFill>
          <a:blip r:embed="rId3">
            <a:alphaModFix/>
          </a:blip>
          <a:stretch>
            <a:fillRect/>
          </a:stretch>
        </p:blipFill>
        <p:spPr>
          <a:xfrm>
            <a:off x="0" y="0"/>
            <a:ext cx="2575675" cy="6325025"/>
          </a:xfrm>
          <a:prstGeom prst="rect">
            <a:avLst/>
          </a:prstGeom>
          <a:noFill/>
          <a:ln>
            <a:noFill/>
          </a:ln>
        </p:spPr>
      </p:pic>
      <p:sp>
        <p:nvSpPr>
          <p:cNvPr id="169" name="Google Shape;169;p7"/>
          <p:cNvSpPr txBox="1"/>
          <p:nvPr/>
        </p:nvSpPr>
        <p:spPr>
          <a:xfrm>
            <a:off x="-62" y="2076900"/>
            <a:ext cx="2575800" cy="20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5.Project Risk Management-Need</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6.Project Risk Management</a:t>
            </a:r>
            <a:endParaRPr b="1" sz="1600">
              <a:solidFill>
                <a:schemeClr val="dk1"/>
              </a:solidFill>
            </a:endParaRPr>
          </a:p>
          <a:p>
            <a:pPr indent="0" lvl="0" marL="0" rtl="0" algn="l">
              <a:lnSpc>
                <a:spcPct val="115000"/>
              </a:lnSpc>
              <a:spcBef>
                <a:spcPts val="2000"/>
              </a:spcBef>
              <a:spcAft>
                <a:spcPts val="2000"/>
              </a:spcAft>
              <a:buNone/>
            </a:pPr>
            <a:r>
              <a:rPr lang="en-US" sz="1600">
                <a:solidFill>
                  <a:schemeClr val="dk1"/>
                </a:solidFill>
              </a:rPr>
              <a:t>7.Risk and Issue</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7.Risk and Issue</a:t>
            </a:r>
            <a:endParaRPr/>
          </a:p>
        </p:txBody>
      </p:sp>
      <p:grpSp>
        <p:nvGrpSpPr>
          <p:cNvPr id="175" name="Google Shape;175;p8"/>
          <p:cNvGrpSpPr/>
          <p:nvPr/>
        </p:nvGrpSpPr>
        <p:grpSpPr>
          <a:xfrm>
            <a:off x="3035658" y="1944949"/>
            <a:ext cx="6903008" cy="3611306"/>
            <a:chOff x="33" y="61783"/>
            <a:chExt cx="6903008" cy="3611306"/>
          </a:xfrm>
        </p:grpSpPr>
        <p:sp>
          <p:nvSpPr>
            <p:cNvPr id="176" name="Google Shape;176;p8"/>
            <p:cNvSpPr/>
            <p:nvPr/>
          </p:nvSpPr>
          <p:spPr>
            <a:xfrm>
              <a:off x="33" y="61783"/>
              <a:ext cx="3225704" cy="547200"/>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 name="Google Shape;177;p8"/>
            <p:cNvSpPr txBox="1"/>
            <p:nvPr/>
          </p:nvSpPr>
          <p:spPr>
            <a:xfrm>
              <a:off x="33" y="61783"/>
              <a:ext cx="3225704" cy="547200"/>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Risk</a:t>
              </a:r>
              <a:endParaRPr b="0" i="0" sz="1900" u="none" cap="none" strike="noStrike">
                <a:solidFill>
                  <a:schemeClr val="lt1"/>
                </a:solidFill>
                <a:latin typeface="Calibri"/>
                <a:ea typeface="Calibri"/>
                <a:cs typeface="Calibri"/>
                <a:sym typeface="Calibri"/>
              </a:endParaRPr>
            </a:p>
          </p:txBody>
        </p:sp>
        <p:sp>
          <p:nvSpPr>
            <p:cNvPr id="178" name="Google Shape;178;p8"/>
            <p:cNvSpPr/>
            <p:nvPr/>
          </p:nvSpPr>
          <p:spPr>
            <a:xfrm>
              <a:off x="33" y="608983"/>
              <a:ext cx="3225704" cy="3064106"/>
            </a:xfrm>
            <a:prstGeom prst="rect">
              <a:avLst/>
            </a:prstGeom>
            <a:solidFill>
              <a:srgbClr val="F7D5CB">
                <a:alpha val="89019"/>
              </a:srgbClr>
            </a:solidFill>
            <a:ln cap="flat" cmpd="sng" w="12700">
              <a:solidFill>
                <a:srgbClr val="F7D5CB">
                  <a:alpha val="89019"/>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 name="Google Shape;179;p8"/>
            <p:cNvSpPr txBox="1"/>
            <p:nvPr/>
          </p:nvSpPr>
          <p:spPr>
            <a:xfrm>
              <a:off x="33" y="608983"/>
              <a:ext cx="3225704" cy="3064106"/>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A risk is a </a:t>
              </a:r>
              <a:r>
                <a:rPr b="0" i="1" lang="en-US" sz="1900" u="none" cap="none" strike="noStrike">
                  <a:solidFill>
                    <a:schemeClr val="dk1"/>
                  </a:solidFill>
                  <a:latin typeface="Calibri"/>
                  <a:ea typeface="Calibri"/>
                  <a:cs typeface="Calibri"/>
                  <a:sym typeface="Calibri"/>
                </a:rPr>
                <a:t>specific</a:t>
              </a:r>
              <a:r>
                <a:rPr b="0" i="0" lang="en-US" sz="1900" u="none" cap="none" strike="noStrike">
                  <a:solidFill>
                    <a:schemeClr val="dk1"/>
                  </a:solidFill>
                  <a:latin typeface="Calibri"/>
                  <a:ea typeface="Calibri"/>
                  <a:cs typeface="Calibri"/>
                  <a:sym typeface="Calibri"/>
                </a:rPr>
                <a:t> event or condition that </a:t>
              </a:r>
              <a:r>
                <a:rPr b="0" i="1" lang="en-US" sz="1900" u="none" cap="none" strike="noStrike">
                  <a:solidFill>
                    <a:schemeClr val="dk1"/>
                  </a:solidFill>
                  <a:latin typeface="Calibri"/>
                  <a:ea typeface="Calibri"/>
                  <a:cs typeface="Calibri"/>
                  <a:sym typeface="Calibri"/>
                </a:rPr>
                <a:t>may</a:t>
              </a:r>
              <a:r>
                <a:rPr b="0" i="0" lang="en-US" sz="1900" u="none" cap="none" strike="noStrike">
                  <a:solidFill>
                    <a:schemeClr val="dk1"/>
                  </a:solidFill>
                  <a:latin typeface="Calibri"/>
                  <a:ea typeface="Calibri"/>
                  <a:cs typeface="Calibri"/>
                  <a:sym typeface="Calibri"/>
                </a:rPr>
                <a:t> occur in the future which would be a problem</a:t>
              </a:r>
              <a:r>
                <a:rPr b="0" i="1" lang="en-US" sz="1900" u="none" cap="none" strike="noStrike">
                  <a:solidFill>
                    <a:schemeClr val="dk1"/>
                  </a:solidFill>
                  <a:latin typeface="Calibri"/>
                  <a:ea typeface="Calibri"/>
                  <a:cs typeface="Calibri"/>
                  <a:sym typeface="Calibri"/>
                </a:rPr>
                <a:t> if it does</a:t>
              </a:r>
              <a:r>
                <a:rPr b="0" i="0" lang="en-US" sz="1900" u="none" cap="none" strike="noStrike">
                  <a:solidFill>
                    <a:schemeClr val="dk1"/>
                  </a:solidFill>
                  <a:latin typeface="Calibri"/>
                  <a:ea typeface="Calibri"/>
                  <a:cs typeface="Calibri"/>
                  <a:sym typeface="Calibri"/>
                </a:rPr>
                <a:t>.</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Risks are in the future; as they carry uncertainty, they may or may not happen at some time in the future.</a:t>
              </a:r>
              <a:endParaRPr b="0" i="0" sz="1900" u="none" cap="none" strike="noStrike">
                <a:solidFill>
                  <a:schemeClr val="dk1"/>
                </a:solidFill>
                <a:latin typeface="Calibri"/>
                <a:ea typeface="Calibri"/>
                <a:cs typeface="Calibri"/>
                <a:sym typeface="Calibri"/>
              </a:endParaRPr>
            </a:p>
          </p:txBody>
        </p:sp>
        <p:sp>
          <p:nvSpPr>
            <p:cNvPr id="180" name="Google Shape;180;p8"/>
            <p:cNvSpPr/>
            <p:nvPr/>
          </p:nvSpPr>
          <p:spPr>
            <a:xfrm>
              <a:off x="3677337" y="61783"/>
              <a:ext cx="3225704" cy="547200"/>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 name="Google Shape;181;p8"/>
            <p:cNvSpPr txBox="1"/>
            <p:nvPr/>
          </p:nvSpPr>
          <p:spPr>
            <a:xfrm>
              <a:off x="3677337" y="61783"/>
              <a:ext cx="3225704" cy="547200"/>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Issue</a:t>
              </a:r>
              <a:endParaRPr b="0" i="0" sz="1900" u="none" cap="none" strike="noStrike">
                <a:solidFill>
                  <a:schemeClr val="lt1"/>
                </a:solidFill>
                <a:latin typeface="Calibri"/>
                <a:ea typeface="Calibri"/>
                <a:cs typeface="Calibri"/>
                <a:sym typeface="Calibri"/>
              </a:endParaRPr>
            </a:p>
          </p:txBody>
        </p:sp>
        <p:sp>
          <p:nvSpPr>
            <p:cNvPr id="182" name="Google Shape;182;p8"/>
            <p:cNvSpPr/>
            <p:nvPr/>
          </p:nvSpPr>
          <p:spPr>
            <a:xfrm>
              <a:off x="3677337" y="608983"/>
              <a:ext cx="3225704" cy="3064106"/>
            </a:xfrm>
            <a:prstGeom prst="rect">
              <a:avLst/>
            </a:prstGeom>
            <a:solidFill>
              <a:srgbClr val="E0E0E0">
                <a:alpha val="89019"/>
              </a:srgbClr>
            </a:solidFill>
            <a:ln cap="flat" cmpd="sng" w="12700">
              <a:solidFill>
                <a:srgbClr val="E0E0E0">
                  <a:alpha val="89019"/>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 name="Google Shape;183;p8"/>
            <p:cNvSpPr txBox="1"/>
            <p:nvPr/>
          </p:nvSpPr>
          <p:spPr>
            <a:xfrm>
              <a:off x="3677337" y="608983"/>
              <a:ext cx="3225704" cy="3064106"/>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An issue is a known or existing problem</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An issue is a matter of fact (no uncertainty) that either is or will cause a problem or a constraint on the project, that needs to be resolved.</a:t>
              </a:r>
              <a:endParaRPr b="0" i="0" sz="1900" u="none" cap="none" strike="noStrike">
                <a:solidFill>
                  <a:schemeClr val="dk1"/>
                </a:solidFill>
                <a:latin typeface="Calibri"/>
                <a:ea typeface="Calibri"/>
                <a:cs typeface="Calibri"/>
                <a:sym typeface="Calibri"/>
              </a:endParaRPr>
            </a:p>
          </p:txBody>
        </p:sp>
      </p:grpSp>
      <p:pic>
        <p:nvPicPr>
          <p:cNvPr id="184" name="Google Shape;184;p8"/>
          <p:cNvPicPr preferRelativeResize="0"/>
          <p:nvPr/>
        </p:nvPicPr>
        <p:blipFill>
          <a:blip r:embed="rId3">
            <a:alphaModFix/>
          </a:blip>
          <a:stretch>
            <a:fillRect/>
          </a:stretch>
        </p:blipFill>
        <p:spPr>
          <a:xfrm>
            <a:off x="0" y="0"/>
            <a:ext cx="2575675" cy="6325025"/>
          </a:xfrm>
          <a:prstGeom prst="rect">
            <a:avLst/>
          </a:prstGeom>
          <a:noFill/>
          <a:ln>
            <a:noFill/>
          </a:ln>
        </p:spPr>
      </p:pic>
      <p:sp>
        <p:nvSpPr>
          <p:cNvPr id="185" name="Google Shape;185;p8"/>
          <p:cNvSpPr txBox="1"/>
          <p:nvPr/>
        </p:nvSpPr>
        <p:spPr>
          <a:xfrm>
            <a:off x="-62" y="2076900"/>
            <a:ext cx="2575800" cy="20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1600">
                <a:solidFill>
                  <a:schemeClr val="dk1"/>
                </a:solidFill>
              </a:rPr>
              <a:t>6.Project Risk Management</a:t>
            </a:r>
            <a:endParaRPr sz="1600">
              <a:solidFill>
                <a:schemeClr val="dk1"/>
              </a:solidFill>
            </a:endParaRPr>
          </a:p>
          <a:p>
            <a:pPr indent="0" lvl="0" marL="0" rtl="0" algn="l">
              <a:lnSpc>
                <a:spcPct val="115000"/>
              </a:lnSpc>
              <a:spcBef>
                <a:spcPts val="2000"/>
              </a:spcBef>
              <a:spcAft>
                <a:spcPts val="0"/>
              </a:spcAft>
              <a:buNone/>
            </a:pPr>
            <a:r>
              <a:rPr b="1" lang="en-US" sz="1600">
                <a:solidFill>
                  <a:schemeClr val="dk1"/>
                </a:solidFill>
              </a:rPr>
              <a:t>7.Risk and Issue</a:t>
            </a:r>
            <a:endParaRPr b="1" sz="1600">
              <a:solidFill>
                <a:schemeClr val="dk1"/>
              </a:solidFill>
            </a:endParaRPr>
          </a:p>
          <a:p>
            <a:pPr indent="0" lvl="0" marL="0" rtl="0" algn="l">
              <a:lnSpc>
                <a:spcPct val="115000"/>
              </a:lnSpc>
              <a:spcBef>
                <a:spcPts val="2000"/>
              </a:spcBef>
              <a:spcAft>
                <a:spcPts val="2000"/>
              </a:spcAft>
              <a:buNone/>
            </a:pPr>
            <a:r>
              <a:rPr lang="en-US" sz="1600">
                <a:solidFill>
                  <a:schemeClr val="dk1"/>
                </a:solidFill>
              </a:rPr>
              <a:t>8.Risk Management Strategy</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8.Risk Management Strategy</a:t>
            </a:r>
            <a:endParaRPr/>
          </a:p>
        </p:txBody>
      </p:sp>
      <p:sp>
        <p:nvSpPr>
          <p:cNvPr id="191" name="Google Shape;191;p9"/>
          <p:cNvSpPr txBox="1"/>
          <p:nvPr/>
        </p:nvSpPr>
        <p:spPr>
          <a:xfrm>
            <a:off x="3670852" y="2358983"/>
            <a:ext cx="4850295" cy="2394461"/>
          </a:xfrm>
          <a:prstGeom prst="rect">
            <a:avLst/>
          </a:prstGeom>
          <a:solidFill>
            <a:schemeClr val="accent2"/>
          </a:solidFill>
          <a:ln>
            <a:noFill/>
          </a:ln>
        </p:spPr>
        <p:txBody>
          <a:bodyPr anchorCtr="0" anchor="t" bIns="45700" lIns="91425" spcFirstLastPara="1" rIns="91425" wrap="square" tIns="45700">
            <a:spAutoFit/>
          </a:bodyPr>
          <a:lstStyle/>
          <a:p>
            <a:pPr indent="0" lvl="8" marL="1608560" marR="0" rtl="0" algn="l">
              <a:lnSpc>
                <a:spcPct val="90000"/>
              </a:lnSpc>
              <a:spcBef>
                <a:spcPts val="200"/>
              </a:spcBef>
              <a:spcAft>
                <a:spcPts val="0"/>
              </a:spcAft>
              <a:buClr>
                <a:schemeClr val="accent1"/>
              </a:buClr>
              <a:buSzPts val="3600"/>
              <a:buFont typeface="Calibri"/>
              <a:buNone/>
            </a:pPr>
            <a:r>
              <a:rPr b="0" i="0" lang="en-US" sz="3600" u="none" cap="none" strike="noStrike">
                <a:solidFill>
                  <a:schemeClr val="lt1"/>
                </a:solidFill>
                <a:latin typeface="Calibri"/>
                <a:ea typeface="Calibri"/>
                <a:cs typeface="Calibri"/>
                <a:sym typeface="Calibri"/>
              </a:rPr>
              <a:t>Avoid</a:t>
            </a:r>
            <a:endParaRPr b="0" i="0" sz="1400" u="none" cap="none" strike="noStrike">
              <a:solidFill>
                <a:srgbClr val="000000"/>
              </a:solidFill>
              <a:latin typeface="Arial"/>
              <a:ea typeface="Arial"/>
              <a:cs typeface="Arial"/>
              <a:sym typeface="Arial"/>
            </a:endParaRPr>
          </a:p>
          <a:p>
            <a:pPr indent="0" lvl="8" marL="1608560" marR="0" rtl="0" algn="l">
              <a:lnSpc>
                <a:spcPct val="90000"/>
              </a:lnSpc>
              <a:spcBef>
                <a:spcPts val="600"/>
              </a:spcBef>
              <a:spcAft>
                <a:spcPts val="0"/>
              </a:spcAft>
              <a:buClr>
                <a:schemeClr val="accent1"/>
              </a:buClr>
              <a:buSzPts val="3600"/>
              <a:buFont typeface="Calibri"/>
              <a:buNone/>
            </a:pPr>
            <a:r>
              <a:rPr b="0" i="0" lang="en-US" sz="3600" u="none" cap="none" strike="noStrike">
                <a:solidFill>
                  <a:schemeClr val="lt1"/>
                </a:solidFill>
                <a:latin typeface="Calibri"/>
                <a:ea typeface="Calibri"/>
                <a:cs typeface="Calibri"/>
                <a:sym typeface="Calibri"/>
              </a:rPr>
              <a:t>Transfer</a:t>
            </a:r>
            <a:endParaRPr b="0" i="0" sz="1400" u="none" cap="none" strike="noStrike">
              <a:solidFill>
                <a:srgbClr val="000000"/>
              </a:solidFill>
              <a:latin typeface="Arial"/>
              <a:ea typeface="Arial"/>
              <a:cs typeface="Arial"/>
              <a:sym typeface="Arial"/>
            </a:endParaRPr>
          </a:p>
          <a:p>
            <a:pPr indent="0" lvl="8" marL="1608560" marR="0" rtl="0" algn="l">
              <a:lnSpc>
                <a:spcPct val="90000"/>
              </a:lnSpc>
              <a:spcBef>
                <a:spcPts val="600"/>
              </a:spcBef>
              <a:spcAft>
                <a:spcPts val="0"/>
              </a:spcAft>
              <a:buClr>
                <a:schemeClr val="accent1"/>
              </a:buClr>
              <a:buSzPts val="3600"/>
              <a:buFont typeface="Calibri"/>
              <a:buNone/>
            </a:pPr>
            <a:r>
              <a:rPr b="0" i="0" lang="en-US" sz="3600" u="none" cap="none" strike="noStrike">
                <a:solidFill>
                  <a:schemeClr val="lt1"/>
                </a:solidFill>
                <a:latin typeface="Calibri"/>
                <a:ea typeface="Calibri"/>
                <a:cs typeface="Calibri"/>
                <a:sym typeface="Calibri"/>
              </a:rPr>
              <a:t>Mitigate</a:t>
            </a:r>
            <a:endParaRPr b="0" i="0" sz="1400" u="none" cap="none" strike="noStrike">
              <a:solidFill>
                <a:srgbClr val="000000"/>
              </a:solidFill>
              <a:latin typeface="Arial"/>
              <a:ea typeface="Arial"/>
              <a:cs typeface="Arial"/>
              <a:sym typeface="Arial"/>
            </a:endParaRPr>
          </a:p>
          <a:p>
            <a:pPr indent="0" lvl="8" marL="1608560" marR="0" rtl="0" algn="l">
              <a:lnSpc>
                <a:spcPct val="90000"/>
              </a:lnSpc>
              <a:spcBef>
                <a:spcPts val="600"/>
              </a:spcBef>
              <a:spcAft>
                <a:spcPts val="400"/>
              </a:spcAft>
              <a:buClr>
                <a:schemeClr val="accent1"/>
              </a:buClr>
              <a:buSzPts val="3600"/>
              <a:buFont typeface="Calibri"/>
              <a:buNone/>
            </a:pPr>
            <a:r>
              <a:rPr b="0" i="0" lang="en-US" sz="3600" u="none" cap="none" strike="noStrike">
                <a:solidFill>
                  <a:schemeClr val="lt1"/>
                </a:solidFill>
                <a:latin typeface="Calibri"/>
                <a:ea typeface="Calibri"/>
                <a:cs typeface="Calibri"/>
                <a:sym typeface="Calibri"/>
              </a:rPr>
              <a:t>Accept</a:t>
            </a:r>
            <a:endParaRPr b="0" i="0" sz="1400" u="none" cap="none" strike="noStrike">
              <a:solidFill>
                <a:srgbClr val="000000"/>
              </a:solidFill>
              <a:latin typeface="Arial"/>
              <a:ea typeface="Arial"/>
              <a:cs typeface="Arial"/>
              <a:sym typeface="Arial"/>
            </a:endParaRPr>
          </a:p>
        </p:txBody>
      </p:sp>
      <p:pic>
        <p:nvPicPr>
          <p:cNvPr id="192" name="Google Shape;192;p9"/>
          <p:cNvPicPr preferRelativeResize="0"/>
          <p:nvPr/>
        </p:nvPicPr>
        <p:blipFill>
          <a:blip r:embed="rId3">
            <a:alphaModFix/>
          </a:blip>
          <a:stretch>
            <a:fillRect/>
          </a:stretch>
        </p:blipFill>
        <p:spPr>
          <a:xfrm>
            <a:off x="0" y="0"/>
            <a:ext cx="2575675" cy="6325025"/>
          </a:xfrm>
          <a:prstGeom prst="rect">
            <a:avLst/>
          </a:prstGeom>
          <a:noFill/>
          <a:ln>
            <a:noFill/>
          </a:ln>
        </p:spPr>
      </p:pic>
      <p:sp>
        <p:nvSpPr>
          <p:cNvPr id="193" name="Google Shape;193;p9"/>
          <p:cNvSpPr txBox="1"/>
          <p:nvPr/>
        </p:nvSpPr>
        <p:spPr>
          <a:xfrm>
            <a:off x="-75" y="1737400"/>
            <a:ext cx="2575800" cy="39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b="1" lang="en-US" sz="1600">
                <a:solidFill>
                  <a:schemeClr val="dk1"/>
                </a:solidFill>
              </a:rPr>
              <a:t>8.Risk Management Strategy</a:t>
            </a:r>
            <a:endParaRPr b="1" sz="1600">
              <a:solidFill>
                <a:schemeClr val="dk1"/>
              </a:solidFill>
            </a:endParaRPr>
          </a:p>
          <a:p>
            <a:pPr indent="0" lvl="0" marL="0" rtl="0" algn="l">
              <a:lnSpc>
                <a:spcPct val="115000"/>
              </a:lnSpc>
              <a:spcBef>
                <a:spcPts val="2000"/>
              </a:spcBef>
              <a:spcAft>
                <a:spcPts val="0"/>
              </a:spcAft>
              <a:buNone/>
            </a:pPr>
            <a:r>
              <a:rPr lang="en-US" sz="1600">
                <a:solidFill>
                  <a:schemeClr val="dk1"/>
                </a:solidFill>
              </a:rPr>
              <a:t>8.1 Avoid</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8.2 Transfer</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8.3 Mitigate</a:t>
            </a:r>
            <a:endParaRPr sz="1600">
              <a:solidFill>
                <a:schemeClr val="dk1"/>
              </a:solidFill>
            </a:endParaRPr>
          </a:p>
          <a:p>
            <a:pPr indent="0" lvl="0" marL="0" rtl="0" algn="l">
              <a:lnSpc>
                <a:spcPct val="115000"/>
              </a:lnSpc>
              <a:spcBef>
                <a:spcPts val="2000"/>
              </a:spcBef>
              <a:spcAft>
                <a:spcPts val="0"/>
              </a:spcAft>
              <a:buNone/>
            </a:pPr>
            <a:r>
              <a:rPr lang="en-US" sz="1600">
                <a:solidFill>
                  <a:schemeClr val="dk1"/>
                </a:solidFill>
              </a:rPr>
              <a:t>8.4 Accept</a:t>
            </a:r>
            <a:endParaRPr sz="1600">
              <a:solidFill>
                <a:schemeClr val="dk1"/>
              </a:solidFill>
            </a:endParaRPr>
          </a:p>
          <a:p>
            <a:pPr indent="0" lvl="0" marL="0" rtl="0" algn="l">
              <a:lnSpc>
                <a:spcPct val="115000"/>
              </a:lnSpc>
              <a:spcBef>
                <a:spcPts val="2000"/>
              </a:spcBef>
              <a:spcAft>
                <a:spcPts val="0"/>
              </a:spcAft>
              <a:buNone/>
            </a:pPr>
            <a:r>
              <a:t/>
            </a:r>
            <a:endParaRPr sz="1600">
              <a:solidFill>
                <a:schemeClr val="dk1"/>
              </a:solidFill>
            </a:endParaRPr>
          </a:p>
          <a:p>
            <a:pPr indent="0" lvl="0" marL="0" rtl="0" algn="l">
              <a:lnSpc>
                <a:spcPct val="115000"/>
              </a:lnSpc>
              <a:spcBef>
                <a:spcPts val="2000"/>
              </a:spcBef>
              <a:spcAft>
                <a:spcPts val="200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2017-10-31T20:28:57Z</dcterms:created>
  <dc:creator>Matt Howell</dc:creator>
</cp:coreProperties>
</file>