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Playfair Display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Oswald"/>
      <p:regular r:id="rId47"/>
      <p:bold r:id="rId48"/>
    </p:embeddedFont>
    <p:embeddedFont>
      <p:font typeface="Century Gothic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3" roundtripDataSignature="AMtx7mjM7Bdn5QcaNEnRl/P4cfwNJ1Ne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62BDED-BDF2-46DE-A8AA-F74FC812B26A}">
  <a:tblStyle styleId="{FD62BDED-BDF2-46DE-A8AA-F74FC812B26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bold.fntdata"/><Relationship Id="rId42" Type="http://schemas.openxmlformats.org/officeDocument/2006/relationships/font" Target="fonts/PlayfairDisplay-boldItalic.fntdata"/><Relationship Id="rId41" Type="http://schemas.openxmlformats.org/officeDocument/2006/relationships/font" Target="fonts/PlayfairDisplay-italic.fntdata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swald-bold.fntdata"/><Relationship Id="rId47" Type="http://schemas.openxmlformats.org/officeDocument/2006/relationships/font" Target="fonts/Oswald-regular.fntdata"/><Relationship Id="rId49" Type="http://schemas.openxmlformats.org/officeDocument/2006/relationships/font" Target="fonts/CenturyGothic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PlayfairDisplay-regular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CenturyGothic-italic.fntdata"/><Relationship Id="rId50" Type="http://schemas.openxmlformats.org/officeDocument/2006/relationships/font" Target="fonts/CenturyGothic-bold.fntdata"/><Relationship Id="rId53" Type="http://customschemas.google.com/relationships/presentationmetadata" Target="metadata"/><Relationship Id="rId52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53dfc0e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2153dfc0e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Different types of systems have different testing requirements.</a:t>
            </a:r>
            <a:endParaRPr sz="1000"/>
          </a:p>
          <a:p>
            <a:pPr indent="-2730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■"/>
            </a:pPr>
            <a:r>
              <a:rPr lang="en" sz="1000"/>
              <a:t>Medical systems</a:t>
            </a:r>
            <a:endParaRPr sz="1000"/>
          </a:p>
          <a:p>
            <a:pPr indent="-2730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■"/>
            </a:pPr>
            <a:r>
              <a:rPr lang="en" sz="1000"/>
              <a:t>Safety systems</a:t>
            </a:r>
            <a:endParaRPr sz="1000"/>
          </a:p>
          <a:p>
            <a:pPr indent="-2730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■"/>
            </a:pPr>
            <a:r>
              <a:rPr lang="en" sz="1000"/>
              <a:t>Data processing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153dfc0ea_0_141:notes"/>
          <p:cNvSpPr txBox="1"/>
          <p:nvPr>
            <p:ph idx="1" type="body"/>
          </p:nvPr>
        </p:nvSpPr>
        <p:spPr>
          <a:xfrm>
            <a:off x="914400" y="4347080"/>
            <a:ext cx="5029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12153dfc0ea_0_141:notes"/>
          <p:cNvSpPr/>
          <p:nvPr>
            <p:ph idx="2" type="sldImg"/>
          </p:nvPr>
        </p:nvSpPr>
        <p:spPr>
          <a:xfrm>
            <a:off x="383137" y="798746"/>
            <a:ext cx="6091500" cy="320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153dfc0ea_0_148:notes"/>
          <p:cNvSpPr txBox="1"/>
          <p:nvPr>
            <p:ph idx="1" type="body"/>
          </p:nvPr>
        </p:nvSpPr>
        <p:spPr>
          <a:xfrm>
            <a:off x="914400" y="4347080"/>
            <a:ext cx="5029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12153dfc0ea_0_148:notes"/>
          <p:cNvSpPr/>
          <p:nvPr>
            <p:ph idx="2" type="sldImg"/>
          </p:nvPr>
        </p:nvSpPr>
        <p:spPr>
          <a:xfrm>
            <a:off x="383137" y="798746"/>
            <a:ext cx="6091500" cy="320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200"/>
              <a:buFont typeface="Noto Sans Symbols"/>
              <a:buChar char="■"/>
            </a:pPr>
            <a:r>
              <a:rPr lang="en" sz="1200">
                <a:solidFill>
                  <a:schemeClr val="dk1"/>
                </a:solidFill>
              </a:rPr>
              <a:t>WB – See the code and look at testing all paths through the code</a:t>
            </a:r>
            <a:endParaRPr sz="1200">
              <a:solidFill>
                <a:schemeClr val="dk1"/>
              </a:solidFill>
            </a:endParaRPr>
          </a:p>
          <a:p>
            <a:pPr indent="-219709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99CC"/>
              </a:buClr>
              <a:buSzPts val="1200"/>
              <a:buFont typeface="Noto Sans Symbols"/>
              <a:buChar char="◻"/>
            </a:pPr>
            <a:r>
              <a:rPr lang="en" sz="1200">
                <a:solidFill>
                  <a:schemeClr val="dk1"/>
                </a:solidFill>
              </a:rPr>
              <a:t>If statements</a:t>
            </a:r>
            <a:endParaRPr sz="1200">
              <a:solidFill>
                <a:schemeClr val="dk1"/>
              </a:solidFill>
            </a:endParaRPr>
          </a:p>
          <a:p>
            <a:pPr indent="-219709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99CC"/>
              </a:buClr>
              <a:buSzPts val="1200"/>
              <a:buFont typeface="Noto Sans Symbols"/>
              <a:buChar char="◻"/>
            </a:pPr>
            <a:r>
              <a:rPr lang="en" sz="1200">
                <a:solidFill>
                  <a:schemeClr val="dk1"/>
                </a:solidFill>
              </a:rPr>
              <a:t>Loops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7D"/>
              </a:buClr>
              <a:buSzPts val="1200"/>
              <a:buFont typeface="Noto Sans Symbols"/>
              <a:buChar char="■"/>
            </a:pPr>
            <a:r>
              <a:rPr lang="en" sz="1200">
                <a:solidFill>
                  <a:schemeClr val="dk1"/>
                </a:solidFill>
              </a:rPr>
              <a:t>BB – Can’t see the code, all you can test is the interface.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153dfc0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2153dfc0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153dfc0ea_0_104:notes"/>
          <p:cNvSpPr txBox="1"/>
          <p:nvPr>
            <p:ph idx="1" type="body"/>
          </p:nvPr>
        </p:nvSpPr>
        <p:spPr>
          <a:xfrm>
            <a:off x="914400" y="4347080"/>
            <a:ext cx="5029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12153dfc0ea_0_104:notes"/>
          <p:cNvSpPr/>
          <p:nvPr>
            <p:ph idx="2" type="sldImg"/>
          </p:nvPr>
        </p:nvSpPr>
        <p:spPr>
          <a:xfrm>
            <a:off x="383137" y="798746"/>
            <a:ext cx="6091500" cy="320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53dfc0ea_0_110:notes"/>
          <p:cNvSpPr txBox="1"/>
          <p:nvPr>
            <p:ph idx="1" type="body"/>
          </p:nvPr>
        </p:nvSpPr>
        <p:spPr>
          <a:xfrm>
            <a:off x="914400" y="4347080"/>
            <a:ext cx="5029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12153dfc0ea_0_110:notes"/>
          <p:cNvSpPr/>
          <p:nvPr>
            <p:ph idx="2" type="sldImg"/>
          </p:nvPr>
        </p:nvSpPr>
        <p:spPr>
          <a:xfrm>
            <a:off x="383137" y="798746"/>
            <a:ext cx="6091500" cy="320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153dfc0ea_0_116:notes"/>
          <p:cNvSpPr txBox="1"/>
          <p:nvPr>
            <p:ph idx="1" type="body"/>
          </p:nvPr>
        </p:nvSpPr>
        <p:spPr>
          <a:xfrm>
            <a:off x="914400" y="4347080"/>
            <a:ext cx="5029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12153dfc0ea_0_116:notes"/>
          <p:cNvSpPr/>
          <p:nvPr>
            <p:ph idx="2" type="sldImg"/>
          </p:nvPr>
        </p:nvSpPr>
        <p:spPr>
          <a:xfrm>
            <a:off x="383137" y="798746"/>
            <a:ext cx="6091500" cy="320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153dfc0ea_0_135:notes"/>
          <p:cNvSpPr txBox="1"/>
          <p:nvPr>
            <p:ph idx="1" type="body"/>
          </p:nvPr>
        </p:nvSpPr>
        <p:spPr>
          <a:xfrm>
            <a:off x="914400" y="4347080"/>
            <a:ext cx="5029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12153dfc0ea_0_135:notes"/>
          <p:cNvSpPr/>
          <p:nvPr>
            <p:ph idx="2" type="sldImg"/>
          </p:nvPr>
        </p:nvSpPr>
        <p:spPr>
          <a:xfrm>
            <a:off x="383137" y="798746"/>
            <a:ext cx="6091500" cy="320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153dfc0e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2153dfc0e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9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9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36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36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56" name="Google Shape;56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38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2153dfc0ea_0_33"/>
          <p:cNvSpPr txBox="1"/>
          <p:nvPr>
            <p:ph type="title"/>
          </p:nvPr>
        </p:nvSpPr>
        <p:spPr>
          <a:xfrm>
            <a:off x="485775" y="205978"/>
            <a:ext cx="704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g12153dfc0ea_0_33"/>
          <p:cNvSpPr txBox="1"/>
          <p:nvPr>
            <p:ph idx="1" type="body"/>
          </p:nvPr>
        </p:nvSpPr>
        <p:spPr>
          <a:xfrm>
            <a:off x="487362" y="127277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2" name="Google Shape;22;g12153dfc0ea_0_33"/>
          <p:cNvSpPr txBox="1"/>
          <p:nvPr>
            <p:ph idx="11" type="ftr"/>
          </p:nvPr>
        </p:nvSpPr>
        <p:spPr>
          <a:xfrm>
            <a:off x="6248400" y="4967288"/>
            <a:ext cx="28956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2153dfc0ea_0_1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g12153dfc0ea_0_189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g12153dfc0ea_0_189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7" name="Google Shape;27;g12153dfc0ea_0_189"/>
          <p:cNvSpPr txBox="1"/>
          <p:nvPr>
            <p:ph idx="12" type="sldNum"/>
          </p:nvPr>
        </p:nvSpPr>
        <p:spPr>
          <a:xfrm>
            <a:off x="7010400" y="5004197"/>
            <a:ext cx="21336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r>
              <a:rPr lang="en"/>
              <a:t> of 33</a:t>
            </a:r>
            <a:endParaRPr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1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1" name="Google Shape;31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32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6" name="Google Shape;46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rive.google.com/file/d/1lZu4CZAQp7QpGMp77CaPc6S5pug57UYh/view?usp=sharing" TargetMode="External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rive.google.com/file/d/1Q_9OmIJhY4ox_5M5mJ1OJZde9_jSFxHP/view?usp=sharing" TargetMode="External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/>
              <a:t>Software Testing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0" lang="en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5CS024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153dfc0ea_0_199"/>
          <p:cNvSpPr txBox="1"/>
          <p:nvPr>
            <p:ph type="title"/>
          </p:nvPr>
        </p:nvSpPr>
        <p:spPr>
          <a:xfrm>
            <a:off x="2634950" y="445025"/>
            <a:ext cx="619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9. </a:t>
            </a:r>
            <a:r>
              <a:rPr lang="en" sz="3600"/>
              <a:t>Why do we want to test?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3600"/>
          </a:p>
        </p:txBody>
      </p:sp>
      <p:sp>
        <p:nvSpPr>
          <p:cNvPr id="142" name="Google Shape;142;g12153dfc0ea_0_199"/>
          <p:cNvSpPr txBox="1"/>
          <p:nvPr>
            <p:ph idx="1" type="body"/>
          </p:nvPr>
        </p:nvSpPr>
        <p:spPr>
          <a:xfrm>
            <a:off x="2575675" y="1234075"/>
            <a:ext cx="6256500" cy="3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2175"/>
              <a:buFont typeface="Noto Sans Symbols"/>
              <a:buChar char="■"/>
            </a:pPr>
            <a:r>
              <a:rPr b="1" lang="en" sz="2900">
                <a:latin typeface="Arial"/>
                <a:ea typeface="Arial"/>
                <a:cs typeface="Arial"/>
                <a:sym typeface="Arial"/>
              </a:rPr>
              <a:t>Verification(Static Testing)</a:t>
            </a:r>
            <a:r>
              <a:rPr lang="en" sz="2900">
                <a:latin typeface="Arial"/>
                <a:ea typeface="Arial"/>
                <a:cs typeface="Arial"/>
                <a:sym typeface="Arial"/>
              </a:rPr>
              <a:t>: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35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007D"/>
              </a:buClr>
              <a:buSzPts val="2175"/>
              <a:buFont typeface="Noto Sans Symbols"/>
              <a:buChar char="■"/>
            </a:pPr>
            <a:r>
              <a:rPr b="1" lang="en" sz="2900">
                <a:latin typeface="Arial"/>
                <a:ea typeface="Arial"/>
                <a:cs typeface="Arial"/>
                <a:sym typeface="Arial"/>
              </a:rPr>
              <a:t>Validation(Dynamic testing)</a:t>
            </a:r>
            <a:r>
              <a:rPr lang="en" sz="29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800">
                <a:latin typeface="Arial"/>
                <a:ea typeface="Arial"/>
                <a:cs typeface="Arial"/>
                <a:sym typeface="Arial"/>
              </a:rPr>
              <a:t>	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3" name="Google Shape;143;g12153dfc0ea_0_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2153dfc0ea_0_199"/>
          <p:cNvSpPr txBox="1"/>
          <p:nvPr/>
        </p:nvSpPr>
        <p:spPr>
          <a:xfrm>
            <a:off x="-75" y="1556250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8. What do we test?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9. Why do we want to test?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10. Testing principles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153dfc0ea_0_141"/>
          <p:cNvSpPr txBox="1"/>
          <p:nvPr/>
        </p:nvSpPr>
        <p:spPr>
          <a:xfrm>
            <a:off x="6248400" y="4967288"/>
            <a:ext cx="28956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2153dfc0ea_0_141"/>
          <p:cNvSpPr txBox="1"/>
          <p:nvPr>
            <p:ph idx="1" type="body"/>
          </p:nvPr>
        </p:nvSpPr>
        <p:spPr>
          <a:xfrm>
            <a:off x="2594100" y="283800"/>
            <a:ext cx="62538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2000" u="sng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0" lvl="0" marL="533400" rtl="0" algn="l">
              <a:lnSpc>
                <a:spcPct val="10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✔"/>
            </a:pPr>
            <a:r>
              <a:rPr b="0" i="0" lang="en" sz="2000" u="none">
                <a:latin typeface="Arial"/>
                <a:ea typeface="Arial"/>
                <a:cs typeface="Arial"/>
                <a:sym typeface="Arial"/>
              </a:rPr>
              <a:t>All tests should be traceable to customer req. </a:t>
            </a:r>
            <a:endParaRPr sz="2000"/>
          </a:p>
          <a:p>
            <a:pPr indent="-508000" lvl="0" marL="533400" rtl="0" algn="l">
              <a:lnSpc>
                <a:spcPct val="10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✔"/>
            </a:pPr>
            <a:r>
              <a:rPr b="0" i="0" lang="en" sz="2000" u="none">
                <a:latin typeface="Arial"/>
                <a:ea typeface="Arial"/>
                <a:cs typeface="Arial"/>
                <a:sym typeface="Arial"/>
              </a:rPr>
              <a:t>Tests should be planned long before testing begins. </a:t>
            </a:r>
            <a:endParaRPr sz="2000"/>
          </a:p>
          <a:p>
            <a:pPr indent="-508000" lvl="0" marL="533400" rtl="0" algn="l">
              <a:lnSpc>
                <a:spcPct val="10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✔"/>
            </a:pPr>
            <a:r>
              <a:rPr b="0" i="0" lang="en" sz="2000" u="none">
                <a:latin typeface="Arial"/>
                <a:ea typeface="Arial"/>
                <a:cs typeface="Arial"/>
                <a:sym typeface="Arial"/>
              </a:rPr>
              <a:t>The Pareto principle applies to sw testing.(80/20)</a:t>
            </a:r>
            <a:endParaRPr sz="2000"/>
          </a:p>
          <a:p>
            <a:pPr indent="-533400" lvl="0" marL="533400" rtl="0" algn="l">
              <a:lnSpc>
                <a:spcPct val="10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" sz="2000" u="none">
                <a:latin typeface="Arial"/>
                <a:ea typeface="Arial"/>
                <a:cs typeface="Arial"/>
                <a:sym typeface="Arial"/>
              </a:rPr>
              <a:t>	80 % of all errors uncovered during testing will likely be traceable to 20% of all program modules.</a:t>
            </a:r>
            <a:endParaRPr sz="2000"/>
          </a:p>
          <a:p>
            <a:pPr indent="-508000" lvl="0" marL="533400" rtl="0" algn="l">
              <a:lnSpc>
                <a:spcPct val="10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✔"/>
            </a:pPr>
            <a:r>
              <a:rPr b="0" i="0" lang="en" sz="2000" u="none">
                <a:latin typeface="Arial"/>
                <a:ea typeface="Arial"/>
                <a:cs typeface="Arial"/>
                <a:sym typeface="Arial"/>
              </a:rPr>
              <a:t>Testing should begin “in small” and progress towards  “in the large”.</a:t>
            </a:r>
            <a:endParaRPr sz="2000"/>
          </a:p>
          <a:p>
            <a:pPr indent="-508000" lvl="0" marL="533400" rtl="0" algn="l">
              <a:lnSpc>
                <a:spcPct val="10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✔"/>
            </a:pPr>
            <a:r>
              <a:rPr b="0" i="0" lang="en" sz="2000" u="none">
                <a:latin typeface="Arial"/>
                <a:ea typeface="Arial"/>
                <a:cs typeface="Arial"/>
                <a:sym typeface="Arial"/>
              </a:rPr>
              <a:t>Exhaustive testing is not possible</a:t>
            </a:r>
            <a:endParaRPr sz="2000"/>
          </a:p>
          <a:p>
            <a:pPr indent="-508000" lvl="0" marL="533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✔"/>
            </a:pPr>
            <a:r>
              <a:rPr b="0" i="0" lang="en" sz="2000" u="none">
                <a:latin typeface="Arial"/>
                <a:ea typeface="Arial"/>
                <a:cs typeface="Arial"/>
                <a:sym typeface="Arial"/>
              </a:rPr>
              <a:t>Testing should be conducted by a third party. </a:t>
            </a:r>
            <a:endParaRPr sz="2000"/>
          </a:p>
        </p:txBody>
      </p:sp>
      <p:sp>
        <p:nvSpPr>
          <p:cNvPr id="151" name="Google Shape;151;g12153dfc0ea_0_141"/>
          <p:cNvSpPr txBox="1"/>
          <p:nvPr/>
        </p:nvSpPr>
        <p:spPr>
          <a:xfrm>
            <a:off x="6705600" y="462915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2153dfc0ea_0_141"/>
          <p:cNvSpPr txBox="1"/>
          <p:nvPr/>
        </p:nvSpPr>
        <p:spPr>
          <a:xfrm>
            <a:off x="2659719" y="0"/>
            <a:ext cx="539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 sz="3200">
                <a:solidFill>
                  <a:schemeClr val="dk2"/>
                </a:solidFill>
                <a:highlight>
                  <a:schemeClr val="dk1"/>
                </a:highlight>
              </a:rPr>
              <a:t>10. </a:t>
            </a:r>
            <a:r>
              <a:rPr b="1" i="0" lang="en" sz="32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Testing principles</a:t>
            </a:r>
            <a:endParaRPr b="0" i="0" sz="1400" u="none" cap="none" strike="noStrike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12153dfc0ea_0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2153dfc0ea_0_141"/>
          <p:cNvSpPr txBox="1"/>
          <p:nvPr/>
        </p:nvSpPr>
        <p:spPr>
          <a:xfrm>
            <a:off x="-62" y="1513200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9. Why do we want to test?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10. Testing principles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11. Characteristics of a testable software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153dfc0ea_0_148"/>
          <p:cNvSpPr txBox="1"/>
          <p:nvPr/>
        </p:nvSpPr>
        <p:spPr>
          <a:xfrm>
            <a:off x="6248400" y="4967288"/>
            <a:ext cx="28956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2153dfc0ea_0_148"/>
          <p:cNvSpPr txBox="1"/>
          <p:nvPr>
            <p:ph idx="1" type="body"/>
          </p:nvPr>
        </p:nvSpPr>
        <p:spPr>
          <a:xfrm>
            <a:off x="2575803" y="1258275"/>
            <a:ext cx="6225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8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–"/>
            </a:pPr>
            <a:r>
              <a:rPr b="0" i="0" lang="en" sz="21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Operability.</a:t>
            </a:r>
            <a:r>
              <a:rPr b="0" i="0" lang="en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100" u="none">
                <a:latin typeface="Arial"/>
                <a:ea typeface="Arial"/>
                <a:cs typeface="Arial"/>
                <a:sym typeface="Arial"/>
              </a:rPr>
              <a:t>The better  it works, the more efficiently it can be tested.</a:t>
            </a:r>
            <a:endParaRPr sz="2100"/>
          </a:p>
          <a:p>
            <a:pPr indent="-438150" lvl="1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–"/>
            </a:pPr>
            <a:r>
              <a:rPr b="0" i="0" lang="en" sz="21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Stability.</a:t>
            </a:r>
            <a:r>
              <a:rPr b="0" i="0" lang="en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100" u="none">
                <a:latin typeface="Arial"/>
                <a:ea typeface="Arial"/>
                <a:cs typeface="Arial"/>
                <a:sym typeface="Arial"/>
              </a:rPr>
              <a:t>The fewer the changes, the fewer the disruptions to testing.</a:t>
            </a:r>
            <a:endParaRPr sz="2100"/>
          </a:p>
          <a:p>
            <a:pPr indent="-438150" lvl="1" marL="914400" rtl="0" algn="l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–"/>
            </a:pPr>
            <a:r>
              <a:rPr b="0" i="0" lang="en" sz="21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Simplicity.</a:t>
            </a:r>
            <a:r>
              <a:rPr b="0" i="0" lang="en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100" u="none">
                <a:latin typeface="Arial"/>
                <a:ea typeface="Arial"/>
                <a:cs typeface="Arial"/>
                <a:sym typeface="Arial"/>
              </a:rPr>
              <a:t>The less there is to test, the more quickly we can test it.</a:t>
            </a:r>
            <a:endParaRPr b="0" i="0" sz="2100" u="none">
              <a:latin typeface="Arial"/>
              <a:ea typeface="Arial"/>
              <a:cs typeface="Arial"/>
              <a:sym typeface="Arial"/>
            </a:endParaRPr>
          </a:p>
          <a:p>
            <a:pPr indent="-304800" lvl="1" marL="74295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–"/>
            </a:pPr>
            <a:r>
              <a:rPr lang="en" sz="21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Understandability.</a:t>
            </a:r>
            <a:r>
              <a:rPr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100">
                <a:latin typeface="Arial"/>
                <a:ea typeface="Arial"/>
                <a:cs typeface="Arial"/>
                <a:sym typeface="Arial"/>
              </a:rPr>
              <a:t>The more info. we have, the smarter  we will test.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2153dfc0ea_0_148"/>
          <p:cNvSpPr txBox="1"/>
          <p:nvPr/>
        </p:nvSpPr>
        <p:spPr>
          <a:xfrm>
            <a:off x="6705600" y="462915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2153dfc0ea_0_148"/>
          <p:cNvSpPr txBox="1"/>
          <p:nvPr/>
        </p:nvSpPr>
        <p:spPr>
          <a:xfrm>
            <a:off x="2575674" y="180975"/>
            <a:ext cx="6225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 sz="2900">
                <a:solidFill>
                  <a:schemeClr val="dk2"/>
                </a:solidFill>
                <a:highlight>
                  <a:schemeClr val="dk1"/>
                </a:highlight>
              </a:rPr>
              <a:t>11. </a:t>
            </a:r>
            <a:r>
              <a:rPr b="1" i="0" lang="en" sz="2900" u="none" cap="none" strike="noStrike">
                <a:solidFill>
                  <a:schemeClr val="dk2"/>
                </a:solidFill>
                <a:highlight>
                  <a:schemeClr val="dk1"/>
                </a:highlight>
              </a:rPr>
              <a:t>Characteristics of a testable software</a:t>
            </a:r>
            <a:endParaRPr b="1" i="0" sz="1100" u="none" cap="none" strike="noStrike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pic>
        <p:nvPicPr>
          <p:cNvPr id="163" name="Google Shape;163;g12153dfc0ea_0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2153dfc0ea_0_148"/>
          <p:cNvSpPr txBox="1"/>
          <p:nvPr/>
        </p:nvSpPr>
        <p:spPr>
          <a:xfrm>
            <a:off x="-62" y="1513200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10. Testing principles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11. Characteristics of a testable software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12. Verification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6275" y="400149"/>
            <a:ext cx="6797048" cy="4343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8"/>
          <p:cNvCxnSpPr/>
          <p:nvPr/>
        </p:nvCxnSpPr>
        <p:spPr>
          <a:xfrm>
            <a:off x="2336800" y="670550"/>
            <a:ext cx="0" cy="123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1" name="Google Shape;171;p8"/>
          <p:cNvSpPr txBox="1"/>
          <p:nvPr/>
        </p:nvSpPr>
        <p:spPr>
          <a:xfrm>
            <a:off x="627000" y="1056650"/>
            <a:ext cx="135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highlight>
                  <a:schemeClr val="dk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Verification</a:t>
            </a:r>
            <a:endParaRPr b="0" i="0" sz="1600" u="none" cap="none" strike="noStrike">
              <a:solidFill>
                <a:srgbClr val="000000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72" name="Google Shape;172;p8"/>
          <p:cNvCxnSpPr/>
          <p:nvPr/>
        </p:nvCxnSpPr>
        <p:spPr>
          <a:xfrm>
            <a:off x="2336800" y="2306325"/>
            <a:ext cx="0" cy="200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3" name="Google Shape;173;p8"/>
          <p:cNvSpPr txBox="1"/>
          <p:nvPr/>
        </p:nvSpPr>
        <p:spPr>
          <a:xfrm>
            <a:off x="792475" y="3107025"/>
            <a:ext cx="119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highlight>
                  <a:schemeClr val="dk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Validation</a:t>
            </a:r>
            <a:endParaRPr b="0" i="0" sz="1600" u="none" cap="none" strike="noStrike">
              <a:solidFill>
                <a:srgbClr val="000000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3670350" y="4429775"/>
            <a:ext cx="119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SDLC</a:t>
            </a:r>
            <a:endParaRPr b="0" i="0" sz="29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2575675" y="445025"/>
            <a:ext cx="62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12. </a:t>
            </a:r>
            <a:r>
              <a:rPr lang="en" sz="3600"/>
              <a:t>Verification</a:t>
            </a:r>
            <a:endParaRPr sz="3600"/>
          </a:p>
        </p:txBody>
      </p:sp>
      <p:sp>
        <p:nvSpPr>
          <p:cNvPr id="180" name="Google Shape;180;p9"/>
          <p:cNvSpPr txBox="1"/>
          <p:nvPr>
            <p:ph idx="1" type="body"/>
          </p:nvPr>
        </p:nvSpPr>
        <p:spPr>
          <a:xfrm>
            <a:off x="2575800" y="1234075"/>
            <a:ext cx="62565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Proof of compliance with the stated requirements.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" Did we</a:t>
            </a:r>
            <a:r>
              <a:rPr lang="en" sz="1700">
                <a:solidFill>
                  <a:srgbClr val="9999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proceed</a:t>
            </a:r>
            <a:r>
              <a:rPr lang="en" sz="1700">
                <a:solidFill>
                  <a:srgbClr val="9999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correctly when building the system?“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9144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The software should conform to its specification.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Does it meet the requirements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Read the user requirements and design tests around the brief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Logical Errors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Logical errors are caused by the programmer writing code that compiles and runs but causes the wrong actions.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might be where the programmer has subtracted rather than added VAT to a total.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 txBox="1"/>
          <p:nvPr/>
        </p:nvSpPr>
        <p:spPr>
          <a:xfrm>
            <a:off x="-62" y="1513200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11. Characteristics of a testable software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12. Verification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13. Human factors testing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type="title"/>
          </p:nvPr>
        </p:nvSpPr>
        <p:spPr>
          <a:xfrm>
            <a:off x="2575675" y="445025"/>
            <a:ext cx="62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13. </a:t>
            </a:r>
            <a:r>
              <a:rPr lang="en" sz="3600"/>
              <a:t>Human factors testing</a:t>
            </a:r>
            <a:endParaRPr sz="3600"/>
          </a:p>
        </p:txBody>
      </p:sp>
      <p:sp>
        <p:nvSpPr>
          <p:cNvPr id="188" name="Google Shape;188;p10"/>
          <p:cNvSpPr txBox="1"/>
          <p:nvPr>
            <p:ph idx="1" type="body"/>
          </p:nvPr>
        </p:nvSpPr>
        <p:spPr>
          <a:xfrm>
            <a:off x="2575800" y="1234075"/>
            <a:ext cx="62565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system may meet all functional requirements, yet still fail to meet the user's expectations.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Areas to test human factors include: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Correctness -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buttons do what their labels indicate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Completeness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provides all required functionality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Efficiency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is efficient &amp; allows user to work efficiently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navigation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Aesthetics -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Pleasing to use – nice colours etc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Conformance to business flow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logic operates same as the business logic.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 txBox="1"/>
          <p:nvPr/>
        </p:nvSpPr>
        <p:spPr>
          <a:xfrm>
            <a:off x="-62" y="1513200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12. Verification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13. Human factors testing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14.Verification Technique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2575675" y="445025"/>
            <a:ext cx="62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14. </a:t>
            </a:r>
            <a:r>
              <a:rPr lang="en" sz="3600"/>
              <a:t>Verification Technique</a:t>
            </a:r>
            <a:endParaRPr sz="3600"/>
          </a:p>
        </p:txBody>
      </p:sp>
      <p:sp>
        <p:nvSpPr>
          <p:cNvPr id="196" name="Google Shape;196;p11"/>
          <p:cNvSpPr txBox="1"/>
          <p:nvPr>
            <p:ph idx="1" type="body"/>
          </p:nvPr>
        </p:nvSpPr>
        <p:spPr>
          <a:xfrm>
            <a:off x="2575800" y="1234075"/>
            <a:ext cx="62565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Review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Whether the document is correct or not and the information provided in the document is complete or not.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Each individual in a team can review their document.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Example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Requirement Review, Design Review,Test Case review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Walkthrough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is formal review and we can discuss/raise the issues at the peer level.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Done with team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Does Not have minutes of meet.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Inspection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Formal review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Schedule meeting with a team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Member involves: Author,writer,moderator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/>
          <p:nvPr/>
        </p:nvSpPr>
        <p:spPr>
          <a:xfrm>
            <a:off x="-62" y="1513200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13. Human factors testing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14. Verification Technique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15. Validation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>
            <p:ph type="title"/>
          </p:nvPr>
        </p:nvSpPr>
        <p:spPr>
          <a:xfrm>
            <a:off x="2575675" y="445025"/>
            <a:ext cx="62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15. </a:t>
            </a:r>
            <a:r>
              <a:rPr lang="en" sz="3600"/>
              <a:t>Validation</a:t>
            </a:r>
            <a:endParaRPr sz="3600"/>
          </a:p>
        </p:txBody>
      </p:sp>
      <p:sp>
        <p:nvSpPr>
          <p:cNvPr id="204" name="Google Shape;204;p12"/>
          <p:cNvSpPr txBox="1"/>
          <p:nvPr>
            <p:ph idx="1" type="body"/>
          </p:nvPr>
        </p:nvSpPr>
        <p:spPr>
          <a:xfrm>
            <a:off x="2575800" y="1234075"/>
            <a:ext cx="62565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Proof of fitness for expected use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" Did we build the </a:t>
            </a:r>
            <a:r>
              <a:rPr lang="en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lang="en" sz="2000">
                <a:solidFill>
                  <a:srgbClr val="9999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system ?“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The software should do what the user really requires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More focus on software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comes after verification</a:t>
            </a:r>
            <a:endParaRPr sz="2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can find bugs that the verification process can not catch</a:t>
            </a:r>
            <a:endParaRPr sz="2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2"/>
          <p:cNvSpPr txBox="1"/>
          <p:nvPr/>
        </p:nvSpPr>
        <p:spPr>
          <a:xfrm>
            <a:off x="-62" y="1513200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14. Verification Technique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15. Validation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16. Validation Technique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>
            <p:ph type="title"/>
          </p:nvPr>
        </p:nvSpPr>
        <p:spPr>
          <a:xfrm>
            <a:off x="2634950" y="118600"/>
            <a:ext cx="619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16. </a:t>
            </a:r>
            <a:r>
              <a:rPr lang="en" sz="3600"/>
              <a:t>Validation Technique</a:t>
            </a:r>
            <a:endParaRPr sz="3600"/>
          </a:p>
        </p:txBody>
      </p:sp>
      <p:sp>
        <p:nvSpPr>
          <p:cNvPr id="212" name="Google Shape;212;p13"/>
          <p:cNvSpPr txBox="1"/>
          <p:nvPr>
            <p:ph idx="1" type="body"/>
          </p:nvPr>
        </p:nvSpPr>
        <p:spPr>
          <a:xfrm>
            <a:off x="2634950" y="775300"/>
            <a:ext cx="6285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Unit Testing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Involves the testing of each unit or an individual component of the software application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single testable part of a software system and tested during the development phase of the application software.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Integration testing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Units or individual components of the software are tested in a group.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focus of the integration testing level is to expose defects at the time of interaction between integrated components or units.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System testing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Testing of a fully integrated software system.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Acceptance testing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Involves testing the system before it is accepted for operational use (Somerville 1995)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Pilot, Benchmark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3"/>
          <p:cNvSpPr txBox="1"/>
          <p:nvPr/>
        </p:nvSpPr>
        <p:spPr>
          <a:xfrm>
            <a:off x="-62" y="1513200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15. Validation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16. Validation Technique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17. White box/Black box testing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type="title"/>
          </p:nvPr>
        </p:nvSpPr>
        <p:spPr>
          <a:xfrm>
            <a:off x="2575675" y="445025"/>
            <a:ext cx="62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17. White Box / Black box testing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0" name="Google Shape;220;p14"/>
          <p:cNvSpPr txBox="1"/>
          <p:nvPr>
            <p:ph idx="1" type="body"/>
          </p:nvPr>
        </p:nvSpPr>
        <p:spPr>
          <a:xfrm>
            <a:off x="2575800" y="1234075"/>
            <a:ext cx="6256500" cy="3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2000"/>
              <a:buFont typeface="Noto Sans Symbols"/>
              <a:buChar char="■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WB – See the code and look at testing all paths through the code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7051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99CC"/>
              </a:buClr>
              <a:buSzPts val="2000"/>
              <a:buFont typeface="Noto Sans Symbols"/>
              <a:buChar char="◻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If statements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7051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99CC"/>
              </a:buClr>
              <a:buSzPts val="2000"/>
              <a:buFont typeface="Noto Sans Symbols"/>
              <a:buChar char="◻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Loops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7D"/>
              </a:buClr>
              <a:buSzPts val="2000"/>
              <a:buFont typeface="Noto Sans Symbols"/>
              <a:buChar char="■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BB – Can’t see the code, all you can test is the interface.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descr="http://arcantia.net/wp-content/uploads/2014/10/source_code_on_paper-4ec19f2-listing.jpg" id="221" name="Google Shape;2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4250" y="1954627"/>
            <a:ext cx="2997251" cy="16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4"/>
          <p:cNvSpPr txBox="1"/>
          <p:nvPr/>
        </p:nvSpPr>
        <p:spPr>
          <a:xfrm>
            <a:off x="-75" y="1405600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16. Validation Technique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17. White box/Black box testing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18. Use case,Test Scenario and Test Case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2575800" y="445025"/>
            <a:ext cx="62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1. </a:t>
            </a:r>
            <a:r>
              <a:rPr lang="en" sz="3600"/>
              <a:t>Objective</a:t>
            </a:r>
            <a:endParaRPr sz="3600"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2575675" y="1234075"/>
            <a:ext cx="62565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Brief overview of Testing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Validation and Verification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Testing Techniques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Design Technique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Case Content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Bug Report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75" name="Google Shape;7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-62" y="1459875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1.Objective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2.Verification vs. Validation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3. Verification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2575675" y="445025"/>
            <a:ext cx="62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18. </a:t>
            </a:r>
            <a:r>
              <a:rPr lang="en" sz="3600"/>
              <a:t>Use case, Test Scenerio and Test Case</a:t>
            </a:r>
            <a:endParaRPr sz="3600"/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2690875" y="1486200"/>
            <a:ext cx="61413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Case: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- Describes the requirement.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-Contains Three items: Actor, Action/Flow, Outcome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Scenario is “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to be tested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” and Test Case is “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to be tested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case consists of set of input values, execution precondition, expected results and executed post condition, developed to cover certain test condition. While Test scenario is nothing but test procedure.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0"/>
          <p:cNvSpPr txBox="1"/>
          <p:nvPr/>
        </p:nvSpPr>
        <p:spPr>
          <a:xfrm>
            <a:off x="-75" y="1405600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17. White box/Black box testing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18. Use case,Test Scenario and Test Case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19. Test Design Technique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/>
          <p:nvPr>
            <p:ph type="title"/>
          </p:nvPr>
        </p:nvSpPr>
        <p:spPr>
          <a:xfrm>
            <a:off x="2575675" y="445025"/>
            <a:ext cx="62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500"/>
              <a:t>19. </a:t>
            </a:r>
            <a:r>
              <a:rPr lang="en" sz="3500"/>
              <a:t>Test Design Technique</a:t>
            </a:r>
            <a:endParaRPr sz="3500"/>
          </a:p>
        </p:txBody>
      </p:sp>
      <p:sp>
        <p:nvSpPr>
          <p:cNvPr id="237" name="Google Shape;237;p15"/>
          <p:cNvSpPr txBox="1"/>
          <p:nvPr>
            <p:ph idx="1" type="body"/>
          </p:nvPr>
        </p:nvSpPr>
        <p:spPr>
          <a:xfrm>
            <a:off x="2575800" y="1565600"/>
            <a:ext cx="6256500" cy="3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testing technique help you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design better cases. </a:t>
            </a:r>
            <a:r>
              <a:rPr lang="en"/>
              <a:t>Since exhaustive testing is not possible; Testing help 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reduce the number of test cases </a:t>
            </a:r>
            <a:r>
              <a:rPr lang="en"/>
              <a:t>to be executed while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increasing test coverage.</a:t>
            </a:r>
            <a:r>
              <a:rPr lang="en"/>
              <a:t> They identify test conditions that are otherwise difficult to recognize.</a:t>
            </a:r>
            <a:endParaRPr/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Boundary Value Analysis(BVA)</a:t>
            </a:r>
            <a:endParaRPr sz="1800"/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Equivalence Partitioning(ECP)</a:t>
            </a:r>
            <a:endParaRPr sz="1800"/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Decision Table based testing</a:t>
            </a:r>
            <a:endParaRPr sz="1800"/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State Transition </a:t>
            </a:r>
            <a:endParaRPr sz="1800"/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Error guessing</a:t>
            </a:r>
            <a:endParaRPr sz="1800"/>
          </a:p>
        </p:txBody>
      </p:sp>
      <p:pic>
        <p:nvPicPr>
          <p:cNvPr id="238" name="Google Shape;23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5"/>
          <p:cNvSpPr txBox="1"/>
          <p:nvPr/>
        </p:nvSpPr>
        <p:spPr>
          <a:xfrm>
            <a:off x="-75" y="1405600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18. Use case,Test Scenario and Test Case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19. Test Design Technique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20. Boundary Value Analysis (BVA)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>
            <p:ph type="title"/>
          </p:nvPr>
        </p:nvSpPr>
        <p:spPr>
          <a:xfrm>
            <a:off x="2575675" y="445025"/>
            <a:ext cx="62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20. </a:t>
            </a:r>
            <a:r>
              <a:rPr lang="en" sz="3600"/>
              <a:t>Boundary Value Analysis(BVA)</a:t>
            </a:r>
            <a:endParaRPr sz="3600"/>
          </a:p>
        </p:txBody>
      </p:sp>
      <p:sp>
        <p:nvSpPr>
          <p:cNvPr id="245" name="Google Shape;245;p16"/>
          <p:cNvSpPr txBox="1"/>
          <p:nvPr>
            <p:ph idx="1" type="body"/>
          </p:nvPr>
        </p:nvSpPr>
        <p:spPr>
          <a:xfrm>
            <a:off x="2575800" y="1234075"/>
            <a:ext cx="62565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Boundary value analysis is based on testing at the boundaries between partitions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Includes maximum, minimum, inside or outside boundaries.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Dividing boundary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Range of data check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246" name="Google Shape;2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6"/>
          <p:cNvSpPr txBox="1"/>
          <p:nvPr/>
        </p:nvSpPr>
        <p:spPr>
          <a:xfrm>
            <a:off x="-62" y="1351800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19. Test Design Technique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20. Boundary Value Analysis (BVA)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21. Equivalence partitioning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Example</a:t>
            </a:r>
            <a:endParaRPr sz="3600"/>
          </a:p>
        </p:txBody>
      </p:sp>
      <p:sp>
        <p:nvSpPr>
          <p:cNvPr id="253" name="Google Shape;25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Minimum boundary value is 18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Maximum boundary value is 56				  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AGE         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			   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*Accepts value 18 to 56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u="sng">
                <a:latin typeface="Arial"/>
                <a:ea typeface="Arial"/>
                <a:cs typeface="Arial"/>
                <a:sym typeface="Arial"/>
              </a:rPr>
              <a:t>Valid Inputs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18,19,55,56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u="sng">
                <a:latin typeface="Arial"/>
                <a:ea typeface="Arial"/>
                <a:cs typeface="Arial"/>
                <a:sym typeface="Arial"/>
              </a:rPr>
              <a:t>Invalid Inputs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:17 and 57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case 1: Enter the value 17(18-1) = Invalid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case 2: Enter the value 18 = Valid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case 3: Enter the value 19(18+1) =Valid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case 4: Enter the value 55(56-1)= Valid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case 5: Enter the value 56 = Valid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case 6: Enter the value 57(56+1) = Invalid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5038075" y="1492900"/>
            <a:ext cx="1847700" cy="248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Enter Age</a:t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5" name="Google Shape;255;p17"/>
          <p:cNvGraphicFramePr/>
          <p:nvPr/>
        </p:nvGraphicFramePr>
        <p:xfrm>
          <a:off x="4045525" y="199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{FD62BDED-BDF2-46DE-A8AA-F74FC812B26A}</a:tableStyleId>
              </a:tblPr>
              <a:tblGrid>
                <a:gridCol w="1288625"/>
                <a:gridCol w="2038350"/>
                <a:gridCol w="1352550"/>
              </a:tblGrid>
              <a:tr h="2095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BOUNDARY VALUE ANALYSIS</a:t>
                      </a:r>
                      <a:endParaRPr b="1" sz="1300" u="none" cap="none" strike="noStrike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 hMerge="1"/>
                <a:tc hMerge="1"/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Invalid</a:t>
                      </a:r>
                      <a:endParaRPr b="1" sz="13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(min-1)</a:t>
                      </a:r>
                      <a:endParaRPr b="1" sz="1300" u="none" cap="none" strike="noStrike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Valid</a:t>
                      </a:r>
                      <a:endParaRPr b="1" sz="13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(min, +min, -max, max)</a:t>
                      </a:r>
                      <a:endParaRPr b="1" sz="1300" u="none" cap="none" strike="noStrike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Invalid</a:t>
                      </a:r>
                      <a:endParaRPr b="1" sz="13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(max +1)</a:t>
                      </a:r>
                      <a:endParaRPr b="1" sz="1300" u="none" cap="none" strike="noStrike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17</a:t>
                      </a:r>
                      <a:endParaRPr sz="1300" u="none" cap="none" strike="noStrike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18, 19, 55, 56</a:t>
                      </a:r>
                      <a:endParaRPr sz="1300" u="none" cap="none" strike="noStrike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57</a:t>
                      </a:r>
                      <a:endParaRPr sz="1300" u="none" cap="none" strike="noStrike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>
          <a:xfrm>
            <a:off x="2575675" y="445025"/>
            <a:ext cx="62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21. </a:t>
            </a:r>
            <a:r>
              <a:rPr lang="en" sz="3600"/>
              <a:t>Equivalence partitioning</a:t>
            </a:r>
            <a:endParaRPr sz="3600"/>
          </a:p>
        </p:txBody>
      </p:sp>
      <p:sp>
        <p:nvSpPr>
          <p:cNvPr id="261" name="Google Shape;261;p18"/>
          <p:cNvSpPr txBox="1"/>
          <p:nvPr>
            <p:ph idx="1" type="body"/>
          </p:nvPr>
        </p:nvSpPr>
        <p:spPr>
          <a:xfrm>
            <a:off x="2676950" y="1234075"/>
            <a:ext cx="61554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Inputs to the software or system are divided into </a:t>
            </a:r>
            <a:r>
              <a:rPr lang="en" sz="2000">
                <a:solidFill>
                  <a:srgbClr val="FF0000"/>
                </a:solidFill>
              </a:rPr>
              <a:t>groups</a:t>
            </a:r>
            <a:r>
              <a:rPr lang="en" sz="2000"/>
              <a:t> that are expected exhibit similar behavior, so they are likely to be proposed in the same way. Hence selecting one input from each group to design the test cases.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helps to </a:t>
            </a:r>
            <a:r>
              <a:rPr lang="en" sz="2000">
                <a:solidFill>
                  <a:srgbClr val="FF0000"/>
                </a:solidFill>
              </a:rPr>
              <a:t>reduce the total number of test cases</a:t>
            </a:r>
            <a:r>
              <a:rPr lang="en" sz="2000"/>
              <a:t> from infinite to finite.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selected test cases from these groups </a:t>
            </a:r>
            <a:r>
              <a:rPr lang="en" sz="2000">
                <a:solidFill>
                  <a:srgbClr val="FF0000"/>
                </a:solidFill>
              </a:rPr>
              <a:t>ensure coverage </a:t>
            </a:r>
            <a:r>
              <a:rPr lang="en" sz="2000"/>
              <a:t>of all possible scenarios.</a:t>
            </a:r>
            <a:endParaRPr sz="2000"/>
          </a:p>
        </p:txBody>
      </p:sp>
      <p:pic>
        <p:nvPicPr>
          <p:cNvPr id="262" name="Google Shape;2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8"/>
          <p:cNvSpPr txBox="1"/>
          <p:nvPr/>
        </p:nvSpPr>
        <p:spPr>
          <a:xfrm>
            <a:off x="-62" y="1351800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20. Boundary Value Analysis (BVA)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21. Equivalence partitioning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22. Example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u="sng">
                <a:latin typeface="Arial"/>
                <a:ea typeface="Arial"/>
                <a:cs typeface="Arial"/>
                <a:sym typeface="Arial"/>
              </a:rPr>
              <a:t>Valid input: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10 digits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u="sng">
                <a:latin typeface="Arial"/>
                <a:ea typeface="Arial"/>
                <a:cs typeface="Arial"/>
                <a:sym typeface="Arial"/>
              </a:rPr>
              <a:t>Invalid input: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9 digits, 11 digits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Valid Class: Enter 10 digit mobile number = 9876543210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 txBox="1"/>
          <p:nvPr>
            <p:ph type="title"/>
          </p:nvPr>
        </p:nvSpPr>
        <p:spPr>
          <a:xfrm>
            <a:off x="311700" y="445025"/>
            <a:ext cx="16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Example</a:t>
            </a:r>
            <a:endParaRPr sz="3600"/>
          </a:p>
        </p:txBody>
      </p:sp>
      <p:graphicFrame>
        <p:nvGraphicFramePr>
          <p:cNvPr id="270" name="Google Shape;270;p19"/>
          <p:cNvGraphicFramePr/>
          <p:nvPr/>
        </p:nvGraphicFramePr>
        <p:xfrm>
          <a:off x="1706850" y="37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{FD62BDED-BDF2-46DE-A8AA-F74FC812B26A}</a:tableStyleId>
              </a:tblPr>
              <a:tblGrid>
                <a:gridCol w="1511800"/>
                <a:gridCol w="1674550"/>
                <a:gridCol w="1820750"/>
              </a:tblGrid>
              <a:tr h="2617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4A86E8"/>
                          </a:solidFill>
                        </a:rPr>
                        <a:t>EQUIVALENCE PARTITIONING</a:t>
                      </a:r>
                      <a:endParaRPr b="1" sz="1800" u="none" cap="none" strike="noStrike">
                        <a:solidFill>
                          <a:srgbClr val="4A86E8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 hMerge="1"/>
                <a:tc hMerge="1"/>
              </a:tr>
              <a:tr h="28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Invalid</a:t>
                      </a:r>
                      <a:endParaRPr b="1" sz="1800" u="none" cap="none" strike="noStrike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" sz="1900" u="none" cap="none" strike="noStrike"/>
                        <a:t>Valid</a:t>
                      </a:r>
                      <a:endParaRPr b="1" sz="1900" u="none" cap="none" strike="noStrike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" sz="1900" u="none" cap="none" strike="noStrike"/>
                        <a:t>Invalid</a:t>
                      </a:r>
                      <a:endParaRPr b="1" sz="1900" u="none" cap="none" strike="noStrike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/>
                        <a:t>987654321</a:t>
                      </a:r>
                      <a:endParaRPr sz="1700" u="none" cap="none" strike="noStrike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/>
                        <a:t>9876543210</a:t>
                      </a:r>
                      <a:endParaRPr sz="1700" u="none" cap="none" strike="noStrike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/>
                        <a:t>98765432109</a:t>
                      </a:r>
                      <a:endParaRPr sz="1700" u="none" cap="none" strike="noStrike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1" name="Google Shape;271;p19"/>
          <p:cNvSpPr/>
          <p:nvPr/>
        </p:nvSpPr>
        <p:spPr>
          <a:xfrm>
            <a:off x="3190975" y="3109075"/>
            <a:ext cx="1847700" cy="354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Enter Mobile No.</a:t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995675" y="3055675"/>
            <a:ext cx="23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MOBILE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5038675" y="3002287"/>
            <a:ext cx="23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Must be 10 digits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>
            <p:ph type="title"/>
          </p:nvPr>
        </p:nvSpPr>
        <p:spPr>
          <a:xfrm>
            <a:off x="2575800" y="445025"/>
            <a:ext cx="62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22. </a:t>
            </a:r>
            <a:r>
              <a:rPr lang="en" sz="3600"/>
              <a:t>Example </a:t>
            </a:r>
            <a:endParaRPr sz="3600"/>
          </a:p>
        </p:txBody>
      </p:sp>
      <p:sp>
        <p:nvSpPr>
          <p:cNvPr id="279" name="Google Shape;279;p21"/>
          <p:cNvSpPr txBox="1"/>
          <p:nvPr>
            <p:ph idx="1" type="body"/>
          </p:nvPr>
        </p:nvSpPr>
        <p:spPr>
          <a:xfrm>
            <a:off x="2575675" y="1234075"/>
            <a:ext cx="62565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Scenario : Checking the functionality of login button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TC1: Click the button without entering username and password.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TC2: Click the button only entering Username.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TC3: Click the button while entering wrong username and wrong password.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1"/>
          <p:cNvSpPr txBox="1"/>
          <p:nvPr/>
        </p:nvSpPr>
        <p:spPr>
          <a:xfrm>
            <a:off x="-62" y="1351800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21. Equivalence partitioning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22. Example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23. Test Case Contents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>
            <p:ph type="title"/>
          </p:nvPr>
        </p:nvSpPr>
        <p:spPr>
          <a:xfrm>
            <a:off x="2575675" y="445025"/>
            <a:ext cx="62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23. Test Case Contents</a:t>
            </a:r>
            <a:endParaRPr/>
          </a:p>
        </p:txBody>
      </p:sp>
      <p:sp>
        <p:nvSpPr>
          <p:cNvPr id="287" name="Google Shape;287;p22"/>
          <p:cNvSpPr txBox="1"/>
          <p:nvPr>
            <p:ph idx="1" type="body"/>
          </p:nvPr>
        </p:nvSpPr>
        <p:spPr>
          <a:xfrm>
            <a:off x="2575800" y="1234075"/>
            <a:ext cx="62565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Case ID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Case Title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Description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Pre-condition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Priority(P0, P1, P2, P3)- order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Requirement ID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Steps/Actions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Expected Result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Actual Result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Data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2"/>
          <p:cNvSpPr txBox="1"/>
          <p:nvPr/>
        </p:nvSpPr>
        <p:spPr>
          <a:xfrm>
            <a:off x="-75" y="1556250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22. Example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23. Test Case Contents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24. Bug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/>
          <p:nvPr>
            <p:ph type="title"/>
          </p:nvPr>
        </p:nvSpPr>
        <p:spPr>
          <a:xfrm>
            <a:off x="2575675" y="445025"/>
            <a:ext cx="62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/>
              <a:t>23. </a:t>
            </a:r>
            <a:r>
              <a:rPr lang="en" sz="2000"/>
              <a:t>Test Case Contents (Cont..)</a:t>
            </a:r>
            <a:endParaRPr sz="2000"/>
          </a:p>
        </p:txBody>
      </p:sp>
      <p:sp>
        <p:nvSpPr>
          <p:cNvPr id="295" name="Google Shape;295;p23"/>
          <p:cNvSpPr txBox="1"/>
          <p:nvPr>
            <p:ph idx="1" type="body"/>
          </p:nvPr>
        </p:nvSpPr>
        <p:spPr>
          <a:xfrm>
            <a:off x="2575677" y="1017725"/>
            <a:ext cx="71574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Sample : Login Test Case</a:t>
            </a:r>
            <a:endParaRPr sz="2000"/>
          </a:p>
        </p:txBody>
      </p:sp>
      <p:pic>
        <p:nvPicPr>
          <p:cNvPr id="296" name="Google Shape;2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3"/>
          <p:cNvSpPr txBox="1"/>
          <p:nvPr/>
        </p:nvSpPr>
        <p:spPr>
          <a:xfrm>
            <a:off x="-75" y="1556250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22. Example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23. Test Case Contents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24. Bug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"/>
          <p:cNvSpPr txBox="1"/>
          <p:nvPr>
            <p:ph type="title"/>
          </p:nvPr>
        </p:nvSpPr>
        <p:spPr>
          <a:xfrm>
            <a:off x="2575675" y="445025"/>
            <a:ext cx="62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24. Bug</a:t>
            </a:r>
            <a:endParaRPr/>
          </a:p>
        </p:txBody>
      </p:sp>
      <p:sp>
        <p:nvSpPr>
          <p:cNvPr id="303" name="Google Shape;303;p24"/>
          <p:cNvSpPr txBox="1"/>
          <p:nvPr>
            <p:ph idx="1" type="body"/>
          </p:nvPr>
        </p:nvSpPr>
        <p:spPr>
          <a:xfrm>
            <a:off x="2575800" y="1234075"/>
            <a:ext cx="62565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" sz="2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Bug is the informal name of defects, which means that software or application is not working as per the requirement.</a:t>
            </a:r>
            <a:endParaRPr sz="20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" sz="2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</a:t>
            </a:r>
            <a:r>
              <a:rPr lang="en" sz="20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software testing</a:t>
            </a:r>
            <a:r>
              <a:rPr lang="en" sz="2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a software bug can also be issue, error, fault, or failure. The bug occurred when developers made any mistake or error while developing the product.</a:t>
            </a:r>
            <a:endParaRPr sz="20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304" name="Google Shape;3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4"/>
          <p:cNvSpPr txBox="1"/>
          <p:nvPr/>
        </p:nvSpPr>
        <p:spPr>
          <a:xfrm>
            <a:off x="-75" y="1556250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23. Test Case Contents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24. Bug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25. Bug Report Sample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153dfc0ea_0_0"/>
          <p:cNvSpPr txBox="1"/>
          <p:nvPr>
            <p:ph type="title"/>
          </p:nvPr>
        </p:nvSpPr>
        <p:spPr>
          <a:xfrm>
            <a:off x="2575675" y="445025"/>
            <a:ext cx="62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4166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" sz="3200">
                <a:latin typeface="Arial"/>
                <a:ea typeface="Arial"/>
                <a:cs typeface="Arial"/>
                <a:sym typeface="Arial"/>
              </a:rPr>
              <a:t>Verification vs Validation</a:t>
            </a:r>
            <a:endParaRPr/>
          </a:p>
        </p:txBody>
      </p:sp>
      <p:sp>
        <p:nvSpPr>
          <p:cNvPr id="82" name="Google Shape;82;g12153dfc0ea_0_0"/>
          <p:cNvSpPr txBox="1"/>
          <p:nvPr>
            <p:ph idx="1" type="body"/>
          </p:nvPr>
        </p:nvSpPr>
        <p:spPr>
          <a:xfrm>
            <a:off x="2575800" y="1234075"/>
            <a:ext cx="62565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•Verification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" sz="2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Are we building the product right?</a:t>
            </a:r>
            <a:endParaRPr sz="28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•Validation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" sz="2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Are we building the right product?</a:t>
            </a:r>
            <a:endParaRPr sz="28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3" name="Google Shape;83;g12153dfc0e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12153dfc0ea_0_0"/>
          <p:cNvSpPr txBox="1"/>
          <p:nvPr/>
        </p:nvSpPr>
        <p:spPr>
          <a:xfrm>
            <a:off x="-62" y="1459875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1.Objective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2.Verification vs. Validation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3. Verification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/>
          <p:nvPr>
            <p:ph type="title"/>
          </p:nvPr>
        </p:nvSpPr>
        <p:spPr>
          <a:xfrm>
            <a:off x="2575675" y="445025"/>
            <a:ext cx="62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25. Bug Report Sample</a:t>
            </a:r>
            <a:endParaRPr/>
          </a:p>
        </p:txBody>
      </p:sp>
      <p:sp>
        <p:nvSpPr>
          <p:cNvPr id="311" name="Google Shape;311;p25"/>
          <p:cNvSpPr txBox="1"/>
          <p:nvPr>
            <p:ph idx="1" type="body"/>
          </p:nvPr>
        </p:nvSpPr>
        <p:spPr>
          <a:xfrm>
            <a:off x="2575800" y="1234075"/>
            <a:ext cx="62565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Muncha.com Bug Report sample</a:t>
            </a:r>
            <a:endParaRPr/>
          </a:p>
        </p:txBody>
      </p:sp>
      <p:pic>
        <p:nvPicPr>
          <p:cNvPr id="312" name="Google Shape;3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5"/>
          <p:cNvSpPr txBox="1"/>
          <p:nvPr/>
        </p:nvSpPr>
        <p:spPr>
          <a:xfrm>
            <a:off x="-75" y="1556250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24. Bug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25. Bug Report Sample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26. Summary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/>
          <p:nvPr>
            <p:ph type="title"/>
          </p:nvPr>
        </p:nvSpPr>
        <p:spPr>
          <a:xfrm>
            <a:off x="2575800" y="445025"/>
            <a:ext cx="62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26. Summary </a:t>
            </a:r>
            <a:endParaRPr/>
          </a:p>
        </p:txBody>
      </p:sp>
      <p:sp>
        <p:nvSpPr>
          <p:cNvPr id="319" name="Google Shape;319;p26"/>
          <p:cNvSpPr txBox="1"/>
          <p:nvPr>
            <p:ph idx="1" type="body"/>
          </p:nvPr>
        </p:nvSpPr>
        <p:spPr>
          <a:xfrm>
            <a:off x="2575675" y="1234075"/>
            <a:ext cx="62565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Brief overview of Testing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Validation and Verification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Testing Techniques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Design Technique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Case Content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Bug Report</a:t>
            </a:r>
            <a:endParaRPr/>
          </a:p>
        </p:txBody>
      </p:sp>
      <p:pic>
        <p:nvPicPr>
          <p:cNvPr id="320" name="Google Shape;3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6"/>
          <p:cNvSpPr txBox="1"/>
          <p:nvPr/>
        </p:nvSpPr>
        <p:spPr>
          <a:xfrm>
            <a:off x="-75" y="1556250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24. Bug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25. Bug Report Sample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26. Summary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"/>
          <p:cNvSpPr txBox="1"/>
          <p:nvPr>
            <p:ph type="title"/>
          </p:nvPr>
        </p:nvSpPr>
        <p:spPr>
          <a:xfrm>
            <a:off x="3651450" y="2077175"/>
            <a:ext cx="184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Thank You</a:t>
            </a:r>
            <a:endParaRPr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153dfc0ea_0_104"/>
          <p:cNvSpPr txBox="1"/>
          <p:nvPr/>
        </p:nvSpPr>
        <p:spPr>
          <a:xfrm>
            <a:off x="6248400" y="4967288"/>
            <a:ext cx="28956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12153dfc0ea_0_104"/>
          <p:cNvSpPr txBox="1"/>
          <p:nvPr>
            <p:ph type="title"/>
          </p:nvPr>
        </p:nvSpPr>
        <p:spPr>
          <a:xfrm>
            <a:off x="500062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0" i="0" lang="en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  <a:endParaRPr/>
          </a:p>
        </p:txBody>
      </p:sp>
      <p:sp>
        <p:nvSpPr>
          <p:cNvPr id="91" name="Google Shape;91;g12153dfc0ea_0_104"/>
          <p:cNvSpPr txBox="1"/>
          <p:nvPr>
            <p:ph idx="1" type="body"/>
          </p:nvPr>
        </p:nvSpPr>
        <p:spPr>
          <a:xfrm>
            <a:off x="2575675" y="954575"/>
            <a:ext cx="65682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" sz="2400" u="none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2100" u="none">
                <a:latin typeface="Arial"/>
                <a:ea typeface="Arial"/>
                <a:cs typeface="Arial"/>
                <a:sym typeface="Arial"/>
              </a:rPr>
              <a:t>The purpose of Verification is to ensure that</a:t>
            </a:r>
            <a:r>
              <a:rPr b="0" i="0" lang="en" sz="2100" u="non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100" u="none">
                <a:latin typeface="Arial"/>
                <a:ea typeface="Arial"/>
                <a:cs typeface="Arial"/>
                <a:sym typeface="Arial"/>
              </a:rPr>
              <a:t>selected work products meet their specified requirements.</a:t>
            </a:r>
            <a:endParaRPr sz="2100"/>
          </a:p>
          <a:p>
            <a:pPr indent="-342900" lvl="0" marL="342900" rtl="0" algn="l">
              <a:lnSpc>
                <a:spcPct val="10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100" u="none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" sz="2100" u="none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2100" u="none">
                <a:latin typeface="Arial"/>
                <a:ea typeface="Arial"/>
                <a:cs typeface="Arial"/>
                <a:sym typeface="Arial"/>
              </a:rPr>
              <a:t>“According to the Capability Maturity Model(CMMI-SW v1.1) we can also define verification as the process of evaluating software to determine whether the products of a given development phase satisfy the conditions imposed at the start of that phase.” [IEEE-STD-610].</a:t>
            </a:r>
            <a:endParaRPr sz="2100"/>
          </a:p>
          <a:p>
            <a:pPr indent="-139700" lvl="0" marL="34290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12153dfc0ea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2153dfc0ea_0_104"/>
          <p:cNvSpPr txBox="1"/>
          <p:nvPr/>
        </p:nvSpPr>
        <p:spPr>
          <a:xfrm>
            <a:off x="-62" y="1459875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2.Verification vs. Validation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3. Verification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4. Validation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153dfc0ea_0_110"/>
          <p:cNvSpPr txBox="1"/>
          <p:nvPr/>
        </p:nvSpPr>
        <p:spPr>
          <a:xfrm>
            <a:off x="6248400" y="4967288"/>
            <a:ext cx="28956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2153dfc0ea_0_110"/>
          <p:cNvSpPr txBox="1"/>
          <p:nvPr>
            <p:ph type="title"/>
          </p:nvPr>
        </p:nvSpPr>
        <p:spPr>
          <a:xfrm>
            <a:off x="500062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0" i="0" lang="en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/>
          </a:p>
        </p:txBody>
      </p:sp>
      <p:sp>
        <p:nvSpPr>
          <p:cNvPr id="100" name="Google Shape;100;g12153dfc0ea_0_110"/>
          <p:cNvSpPr txBox="1"/>
          <p:nvPr>
            <p:ph idx="1" type="body"/>
          </p:nvPr>
        </p:nvSpPr>
        <p:spPr>
          <a:xfrm>
            <a:off x="2575678" y="954575"/>
            <a:ext cx="61413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2000" u="none">
                <a:latin typeface="Arial"/>
                <a:ea typeface="Arial"/>
                <a:cs typeface="Arial"/>
                <a:sym typeface="Arial"/>
              </a:rPr>
              <a:t>The purpose of Validation is to demonstrate that a product or product component fulfills its intended use when placed in its intended environment.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2000" u="none">
                <a:latin typeface="Arial"/>
                <a:ea typeface="Arial"/>
                <a:cs typeface="Arial"/>
                <a:sym typeface="Arial"/>
              </a:rPr>
              <a:t>	“According to the Capability Maturity Model(CMMI-SW v1.1) we can also define validation as The process of evaluating software during or at the end of the development process to determine whether it satisfies specified requirements.” [IEEE-STD-610].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12153dfc0ea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2153dfc0ea_0_110"/>
          <p:cNvSpPr txBox="1"/>
          <p:nvPr/>
        </p:nvSpPr>
        <p:spPr>
          <a:xfrm>
            <a:off x="-62" y="1459875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3. Verification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4. Validation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5. V &amp; V Benefits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153dfc0ea_0_116"/>
          <p:cNvSpPr txBox="1"/>
          <p:nvPr/>
        </p:nvSpPr>
        <p:spPr>
          <a:xfrm>
            <a:off x="6248400" y="4967288"/>
            <a:ext cx="28956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2153dfc0ea_0_116"/>
          <p:cNvSpPr txBox="1"/>
          <p:nvPr>
            <p:ph type="title"/>
          </p:nvPr>
        </p:nvSpPr>
        <p:spPr>
          <a:xfrm>
            <a:off x="630237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0" i="0" lang="en" sz="3200" u="none">
                <a:latin typeface="Arial"/>
                <a:ea typeface="Arial"/>
                <a:cs typeface="Arial"/>
                <a:sym typeface="Arial"/>
              </a:rPr>
              <a:t>V&amp;V Benefits</a:t>
            </a:r>
            <a:endParaRPr/>
          </a:p>
        </p:txBody>
      </p:sp>
      <p:sp>
        <p:nvSpPr>
          <p:cNvPr id="109" name="Google Shape;109;g12153dfc0ea_0_116"/>
          <p:cNvSpPr txBox="1"/>
          <p:nvPr>
            <p:ph idx="1" type="body"/>
          </p:nvPr>
        </p:nvSpPr>
        <p:spPr>
          <a:xfrm>
            <a:off x="2197478" y="1024600"/>
            <a:ext cx="61413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1" marL="74295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∙"/>
            </a:pPr>
            <a:r>
              <a:rPr b="0" i="0" lang="en" sz="2000" u="none">
                <a:latin typeface="Arial"/>
                <a:ea typeface="Arial"/>
                <a:cs typeface="Arial"/>
                <a:sym typeface="Arial"/>
              </a:rPr>
              <a:t>Ensure that requirements are met.</a:t>
            </a:r>
            <a:endParaRPr sz="2000"/>
          </a:p>
          <a:p>
            <a:pPr indent="-260350" lvl="1" marL="742950" rtl="0" algn="l">
              <a:lnSpc>
                <a:spcPct val="10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∙"/>
            </a:pPr>
            <a:r>
              <a:rPr b="0" i="0" lang="en" sz="2000" u="none">
                <a:latin typeface="Arial"/>
                <a:ea typeface="Arial"/>
                <a:cs typeface="Arial"/>
                <a:sym typeface="Arial"/>
              </a:rPr>
              <a:t>Remove defects from the product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throughout</a:t>
            </a:r>
            <a:r>
              <a:rPr b="0" i="0" lang="en" sz="2000" u="none">
                <a:latin typeface="Arial"/>
                <a:ea typeface="Arial"/>
                <a:cs typeface="Arial"/>
                <a:sym typeface="Arial"/>
              </a:rPr>
              <a:t> a project’s life cycle, reduce rework, and reduce the cost of poor quality.</a:t>
            </a:r>
            <a:endParaRPr sz="2000"/>
          </a:p>
          <a:p>
            <a:pPr indent="-260350" lvl="1" marL="742950" rtl="0" algn="l">
              <a:lnSpc>
                <a:spcPct val="10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∙"/>
            </a:pPr>
            <a:r>
              <a:rPr b="0" i="0" lang="en" sz="2000" u="none">
                <a:latin typeface="Arial"/>
                <a:ea typeface="Arial"/>
                <a:cs typeface="Arial"/>
                <a:sym typeface="Arial"/>
              </a:rPr>
              <a:t>Ensure that user needs are met and ensure the the product fulfills its intended use when placed in its intended environment.</a:t>
            </a:r>
            <a:endParaRPr sz="2000"/>
          </a:p>
          <a:p>
            <a:pPr indent="-260350" lvl="1" marL="742950" rtl="0" algn="l">
              <a:lnSpc>
                <a:spcPct val="10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∙"/>
            </a:pPr>
            <a:r>
              <a:rPr b="0" i="0" lang="en" sz="2000" u="none">
                <a:latin typeface="Arial"/>
                <a:ea typeface="Arial"/>
                <a:cs typeface="Arial"/>
                <a:sym typeface="Arial"/>
              </a:rPr>
              <a:t>Improve the quality of the process and the product.</a:t>
            </a:r>
            <a:endParaRPr sz="2000"/>
          </a:p>
          <a:p>
            <a:pPr indent="-260350" lvl="1" marL="742950" rtl="0" algn="l">
              <a:lnSpc>
                <a:spcPct val="10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∙"/>
            </a:pPr>
            <a:r>
              <a:rPr b="0" i="0" lang="en" sz="2000" u="none">
                <a:latin typeface="Arial"/>
                <a:ea typeface="Arial"/>
                <a:cs typeface="Arial"/>
                <a:sym typeface="Arial"/>
              </a:rPr>
              <a:t>Improve productivity and performance.</a:t>
            </a:r>
            <a:endParaRPr sz="2000"/>
          </a:p>
          <a:p>
            <a:pPr indent="-190500" lvl="0" marL="3429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12153dfc0ea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2153dfc0ea_0_116"/>
          <p:cNvSpPr txBox="1"/>
          <p:nvPr/>
        </p:nvSpPr>
        <p:spPr>
          <a:xfrm>
            <a:off x="-62" y="1459875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4. Validation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5. V &amp; V Benefits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6. Software testing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153dfc0ea_0_135"/>
          <p:cNvSpPr txBox="1"/>
          <p:nvPr/>
        </p:nvSpPr>
        <p:spPr>
          <a:xfrm>
            <a:off x="7010400" y="5004197"/>
            <a:ext cx="21336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2153dfc0ea_0_135"/>
          <p:cNvSpPr txBox="1"/>
          <p:nvPr>
            <p:ph type="title"/>
          </p:nvPr>
        </p:nvSpPr>
        <p:spPr>
          <a:xfrm>
            <a:off x="515937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b="0" i="0" lang="en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 testing</a:t>
            </a:r>
            <a:endParaRPr/>
          </a:p>
        </p:txBody>
      </p:sp>
      <p:sp>
        <p:nvSpPr>
          <p:cNvPr id="118" name="Google Shape;118;g12153dfc0ea_0_135"/>
          <p:cNvSpPr txBox="1"/>
          <p:nvPr>
            <p:ph idx="1" type="body"/>
          </p:nvPr>
        </p:nvSpPr>
        <p:spPr>
          <a:xfrm>
            <a:off x="2575675" y="944300"/>
            <a:ext cx="60840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" sz="2000" u="none">
                <a:latin typeface="Century Gothic"/>
                <a:ea typeface="Century Gothic"/>
                <a:cs typeface="Century Gothic"/>
                <a:sym typeface="Century Gothic"/>
              </a:rPr>
              <a:t>… </a:t>
            </a:r>
            <a:r>
              <a:rPr b="0" i="0" lang="en" sz="2000" u="none">
                <a:latin typeface="Arial"/>
                <a:ea typeface="Arial"/>
                <a:cs typeface="Arial"/>
                <a:sym typeface="Arial"/>
              </a:rPr>
              <a:t>the process of executing computer sw in order to determine whether the results it produces are correct (Glass, 1979)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" sz="2000" u="none">
                <a:latin typeface="Arial"/>
                <a:ea typeface="Arial"/>
                <a:cs typeface="Arial"/>
                <a:sym typeface="Arial"/>
              </a:rPr>
              <a:t>… the process of executing a program with the intent of finding errors (Myers, 1979)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" sz="2000" u="none">
                <a:latin typeface="Arial"/>
                <a:ea typeface="Arial"/>
                <a:cs typeface="Arial"/>
                <a:sym typeface="Arial"/>
              </a:rPr>
              <a:t>… the process of exercising or evaluating a system by manual or automatic means to verify that it satisfies specified requirements or to identify differences between expected and actual results (IEEE 1983)</a:t>
            </a:r>
            <a:endParaRPr sz="2000"/>
          </a:p>
          <a:p>
            <a:pPr indent="-190500" lvl="0" marL="3429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12153dfc0ea_0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2153dfc0ea_0_135"/>
          <p:cNvSpPr txBox="1"/>
          <p:nvPr/>
        </p:nvSpPr>
        <p:spPr>
          <a:xfrm>
            <a:off x="-75" y="1556250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5. V &amp; V Benefits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6. Software testing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7. Testing Questions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2575675" y="445025"/>
            <a:ext cx="62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7. Testing Questions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2575800" y="1234075"/>
            <a:ext cx="62565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889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What do we test?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889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Why do we want to test?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889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How to Test?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127" name="Google Shape;1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-75" y="1556250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6. Software testing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7. Testing Questions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8. What do we test?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153dfc0ea_0_194"/>
          <p:cNvSpPr txBox="1"/>
          <p:nvPr>
            <p:ph type="title"/>
          </p:nvPr>
        </p:nvSpPr>
        <p:spPr>
          <a:xfrm>
            <a:off x="2575675" y="445025"/>
            <a:ext cx="62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8. </a:t>
            </a:r>
            <a:r>
              <a:rPr lang="en" sz="3600"/>
              <a:t>What do we test?</a:t>
            </a:r>
            <a:endParaRPr sz="3600"/>
          </a:p>
        </p:txBody>
      </p:sp>
      <p:sp>
        <p:nvSpPr>
          <p:cNvPr id="134" name="Google Shape;134;g12153dfc0ea_0_194"/>
          <p:cNvSpPr txBox="1"/>
          <p:nvPr>
            <p:ph idx="1" type="body"/>
          </p:nvPr>
        </p:nvSpPr>
        <p:spPr>
          <a:xfrm>
            <a:off x="2575800" y="1234075"/>
            <a:ext cx="62565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2000"/>
              <a:buFont typeface="Noto Sans Symbols"/>
              <a:buChar char="■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Applications / websites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7D"/>
              </a:buClr>
              <a:buSzPts val="2000"/>
              <a:buFont typeface="Noto Sans Symbols"/>
              <a:buChar char="■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All possible paths in code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7D"/>
              </a:buClr>
              <a:buSzPts val="2000"/>
              <a:buFont typeface="Noto Sans Symbols"/>
              <a:buChar char="■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All possible combinations of User Interface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7D"/>
              </a:buClr>
              <a:buSzPts val="2000"/>
              <a:buFont typeface="Noto Sans Symbols"/>
              <a:buChar char="■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Load testing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135" name="Google Shape;135;g12153dfc0ea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2153dfc0ea_0_194"/>
          <p:cNvSpPr txBox="1"/>
          <p:nvPr/>
        </p:nvSpPr>
        <p:spPr>
          <a:xfrm>
            <a:off x="-75" y="1556250"/>
            <a:ext cx="25758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7. Testing Questions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8. What do we test?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9. Why do we want to test?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