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797675" cy="9926625"/>
  <p:embeddedFontLst>
    <p:embeddedFont>
      <p:font typeface="Proxima Nova"/>
      <p:regular r:id="rId34"/>
      <p:bold r:id="rId35"/>
      <p:italic r:id="rId36"/>
      <p:boldItalic r:id="rId37"/>
    </p:embeddedFont>
    <p:embeddedFont>
      <p:font typeface="Alfa Slab On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26">
          <p15:clr>
            <a:srgbClr val="A4A3A4"/>
          </p15:clr>
        </p15:guide>
        <p15:guide id="2" pos="2098">
          <p15:clr>
            <a:srgbClr val="A4A3A4"/>
          </p15:clr>
        </p15:guide>
        <p15:guide id="3" pos="2140">
          <p15:clr>
            <a:srgbClr val="A4A3A4"/>
          </p15:clr>
        </p15:guide>
      </p15:notesGuideLst>
    </p:ext>
    <p:ext uri="GoogleSlidesCustomDataVersion2">
      <go:slidesCustomData xmlns:go="http://customooxmlschemas.google.com/" r:id="rId39" roundtripDataSignature="AMtx7mj0aykmOoXfJg+zQujb0lz57ywl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6" orient="horz"/>
        <p:guide pos="2098"/>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AlfaSlabO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145" cy="4968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911" y="0"/>
            <a:ext cx="2946144" cy="4968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0254" y="4714876"/>
            <a:ext cx="5437168" cy="4467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428164"/>
            <a:ext cx="2946145"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911" y="9428164"/>
            <a:ext cx="2946144"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c96b8282e_0_0: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 name="Google Shape;62;g2bc96b8282e_0_0: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3" name="Google Shape;63;g2bc96b8282e_0_0: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67c319d3d_1_20: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8" name="Google Shape;118;g2c67c319d3d_1_20: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6956db66f_0_4: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g2c6956db66f_0_4: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5" name="Google Shape;125;g2c6956db66f_0_4: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67c319d3d_1_35: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 name="Google Shape;130;g2c67c319d3d_1_35: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6956db66f_0_11: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6" name="Google Shape;136;g2c6956db66f_0_11: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7" name="Google Shape;137;g2c6956db66f_0_11: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67c319d3d_1_44: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3" name="Google Shape;143;g2c67c319d3d_1_44: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67c319d3d_1_51: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9" name="Google Shape;149;g2c67c319d3d_1_51: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67c319d3d_1_56: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5" name="Google Shape;155;g2c67c319d3d_1_56: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67c319d3d_1_61: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1" name="Google Shape;161;g2c67c319d3d_1_61: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6956db66f_0_25: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 name="Google Shape;167;g2c6956db66f_0_25: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8" name="Google Shape;168;g2c6956db66f_0_25: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67c319d3d_1_72: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3" name="Google Shape;173;g2c67c319d3d_1_72: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4" name="Google Shape;174;g2c67c319d3d_1_72: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c96b8282e_0_279: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 name="Google Shape;69;g2bc96b8282e_0_279: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 name="Google Shape;70;g2bc96b8282e_0_279: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f1f1b988f_0_67: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9" name="Google Shape;179;g2bf1f1b988f_0_67: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0" name="Google Shape;180;g2bf1f1b988f_0_67: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67c319d3d_1_80: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5" name="Google Shape;185;g2c67c319d3d_1_80: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67c319d3d_1_87: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1" name="Google Shape;191;g2c67c319d3d_1_87: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67c319d3d_1_93: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7" name="Google Shape;197;g2c67c319d3d_1_93: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15dbd918b_0_622: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3" name="Google Shape;203;g2c15dbd918b_0_622:notes"/>
          <p:cNvSpPr/>
          <p:nvPr>
            <p:ph idx="2" type="sldImg"/>
          </p:nvPr>
        </p:nvSpPr>
        <p:spPr>
          <a:xfrm>
            <a:off x="917588"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67c319d3d_1_101: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0" name="Google Shape;210;g2c67c319d3d_1_101: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67c319d3d_1_116: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6" name="Google Shape;216;g2c67c319d3d_1_116: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15dbd918b_0_628: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2" name="Google Shape;222;g2c15dbd918b_0_628:notes"/>
          <p:cNvSpPr/>
          <p:nvPr>
            <p:ph idx="2" type="sldImg"/>
          </p:nvPr>
        </p:nvSpPr>
        <p:spPr>
          <a:xfrm>
            <a:off x="917588"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67c319d3d_5_0: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8" name="Google Shape;228;g2c67c319d3d_5_0: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67c319d3d_1_129: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 name="Google Shape;75;g2c67c319d3d_1_129: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6" name="Google Shape;76;g2c67c319d3d_1_129: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f1f1b988f_0_16: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 name="Google Shape;81;g2bf1f1b988f_0_16: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2" name="Google Shape;82;g2bf1f1b988f_0_16: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6956db66f_0_18: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 name="Google Shape;88;g2c6956db66f_0_18: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9" name="Google Shape;89;g2c6956db66f_0_18: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15dbd918b_0_1: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4" name="Google Shape;94;g2c15dbd918b_0_1: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5" name="Google Shape;95;g2c15dbd918b_0_1: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f1f1b988f_0_9: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0" name="Google Shape;100;g2bf1f1b988f_0_9: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1" name="Google Shape;101;g2bf1f1b988f_0_9: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f1f1b988f_0_58:notes"/>
          <p:cNvSpPr/>
          <p:nvPr>
            <p:ph idx="2" type="sldImg"/>
          </p:nvPr>
        </p:nvSpPr>
        <p:spPr>
          <a:xfrm>
            <a:off x="917575" y="744538"/>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6" name="Google Shape;106;g2bf1f1b988f_0_58:notes"/>
          <p:cNvSpPr txBox="1"/>
          <p:nvPr>
            <p:ph idx="1" type="body"/>
          </p:nvPr>
        </p:nvSpPr>
        <p:spPr>
          <a:xfrm>
            <a:off x="680254" y="4714876"/>
            <a:ext cx="5437200" cy="446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7" name="Google Shape;107;g2bf1f1b988f_0_58:notes"/>
          <p:cNvSpPr txBox="1"/>
          <p:nvPr>
            <p:ph idx="12" type="sldNum"/>
          </p:nvPr>
        </p:nvSpPr>
        <p:spPr>
          <a:xfrm>
            <a:off x="3849911" y="9428164"/>
            <a:ext cx="2946000" cy="4968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67c319d3d_1_2:notes"/>
          <p:cNvSpPr/>
          <p:nvPr>
            <p:ph idx="2" type="sldImg"/>
          </p:nvPr>
        </p:nvSpPr>
        <p:spPr>
          <a:xfrm>
            <a:off x="1133243" y="744497"/>
            <a:ext cx="4531800" cy="37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2" name="Google Shape;112;g2c67c319d3d_1_2: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cxnSp>
        <p:nvCxnSpPr>
          <p:cNvPr id="14" name="Google Shape;14;g2bc96b8282e_0_220"/>
          <p:cNvCxnSpPr/>
          <p:nvPr/>
        </p:nvCxnSpPr>
        <p:spPr>
          <a:xfrm>
            <a:off x="4278300" y="3668217"/>
            <a:ext cx="587400" cy="0"/>
          </a:xfrm>
          <a:prstGeom prst="straightConnector1">
            <a:avLst/>
          </a:prstGeom>
          <a:noFill/>
          <a:ln cap="flat" cmpd="sng" w="76200">
            <a:solidFill>
              <a:schemeClr val="dk1"/>
            </a:solidFill>
            <a:prstDash val="solid"/>
            <a:round/>
            <a:headEnd len="sm" w="sm" type="none"/>
            <a:tailEnd len="sm" w="sm" type="none"/>
          </a:ln>
        </p:spPr>
      </p:cxnSp>
      <p:sp>
        <p:nvSpPr>
          <p:cNvPr id="15" name="Google Shape;15;g2bc96b8282e_0_220"/>
          <p:cNvSpPr txBox="1"/>
          <p:nvPr>
            <p:ph type="ctrTitle"/>
          </p:nvPr>
        </p:nvSpPr>
        <p:spPr>
          <a:xfrm>
            <a:off x="311700" y="794633"/>
            <a:ext cx="8520600" cy="26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6" name="Google Shape;16;g2bc96b8282e_0_220"/>
          <p:cNvSpPr txBox="1"/>
          <p:nvPr>
            <p:ph idx="1" type="subTitle"/>
          </p:nvPr>
        </p:nvSpPr>
        <p:spPr>
          <a:xfrm>
            <a:off x="311700" y="4221097"/>
            <a:ext cx="8520600" cy="978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7" name="Google Shape;17;g2bc96b8282e_0_22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g2bc96b8282e_0_240"/>
          <p:cNvSpPr txBox="1"/>
          <p:nvPr>
            <p:ph type="title"/>
          </p:nvPr>
        </p:nvSpPr>
        <p:spPr>
          <a:xfrm>
            <a:off x="311700" y="842400"/>
            <a:ext cx="2808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g2bc96b8282e_0_240"/>
          <p:cNvSpPr txBox="1"/>
          <p:nvPr>
            <p:ph idx="1" type="body"/>
          </p:nvPr>
        </p:nvSpPr>
        <p:spPr>
          <a:xfrm>
            <a:off x="311700" y="1987833"/>
            <a:ext cx="2808000" cy="4104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2" name="Google Shape;52;g2bc96b8282e_0_24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g2bc96b8282e_0_254"/>
          <p:cNvSpPr txBox="1"/>
          <p:nvPr>
            <p:ph idx="1" type="body"/>
          </p:nvPr>
        </p:nvSpPr>
        <p:spPr>
          <a:xfrm>
            <a:off x="319500" y="5644967"/>
            <a:ext cx="5998800" cy="7983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55" name="Google Shape;55;g2bc96b8282e_0_25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g2bc96b8282e_0_257"/>
          <p:cNvSpPr txBox="1"/>
          <p:nvPr>
            <p:ph hasCustomPrompt="1" type="title"/>
          </p:nvPr>
        </p:nvSpPr>
        <p:spPr>
          <a:xfrm>
            <a:off x="311700" y="1557233"/>
            <a:ext cx="8520600" cy="264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58" name="Google Shape;58;g2bc96b8282e_0_257"/>
          <p:cNvSpPr txBox="1"/>
          <p:nvPr>
            <p:ph idx="1" type="body"/>
          </p:nvPr>
        </p:nvSpPr>
        <p:spPr>
          <a:xfrm>
            <a:off x="311700" y="4299000"/>
            <a:ext cx="8520600" cy="1428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g2bc96b8282e_0_25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g2bc96b8282e_0_225"/>
          <p:cNvSpPr txBox="1"/>
          <p:nvPr>
            <p:ph type="title"/>
          </p:nvPr>
        </p:nvSpPr>
        <p:spPr>
          <a:xfrm>
            <a:off x="311700" y="3307400"/>
            <a:ext cx="8114400" cy="326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g2bc96b8282e_0_22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g2bc96b8282e_0_22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g2bc96b8282e_0_22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g2bc96b8282e_0_2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g2c15dbd918b_0_693"/>
          <p:cNvSpPr txBox="1"/>
          <p:nvPr>
            <p:ph type="title"/>
          </p:nvPr>
        </p:nvSpPr>
        <p:spPr>
          <a:xfrm>
            <a:off x="2483767" y="68627"/>
            <a:ext cx="5328600" cy="864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3000"/>
              <a:buNone/>
              <a:defRPr sz="2800">
                <a:solidFill>
                  <a:srgbClr val="FFC000"/>
                </a:solidFill>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g2c15dbd918b_0_693"/>
          <p:cNvSpPr txBox="1"/>
          <p:nvPr>
            <p:ph idx="1" type="body"/>
          </p:nvPr>
        </p:nvSpPr>
        <p:spPr>
          <a:xfrm>
            <a:off x="323863" y="1124745"/>
            <a:ext cx="8424900" cy="5664900"/>
          </a:xfrm>
          <a:prstGeom prst="rect">
            <a:avLst/>
          </a:prstGeom>
          <a:noFill/>
          <a:ln>
            <a:noFill/>
          </a:ln>
        </p:spPr>
        <p:txBody>
          <a:bodyPr anchorCtr="0" anchor="t" bIns="45700" lIns="91425" spcFirstLastPara="1" rIns="91425" wrap="square" tIns="45700">
            <a:normAutofit/>
          </a:bodyPr>
          <a:lstStyle>
            <a:lvl1pPr indent="-431800" lvl="0" marL="457200" algn="l">
              <a:lnSpc>
                <a:spcPct val="115000"/>
              </a:lnSpc>
              <a:spcBef>
                <a:spcPts val="640"/>
              </a:spcBef>
              <a:spcAft>
                <a:spcPts val="0"/>
              </a:spcAft>
              <a:buClr>
                <a:schemeClr val="dk1"/>
              </a:buClr>
              <a:buSzPts val="3200"/>
              <a:buFont typeface="Helvetica Neue"/>
              <a:buChar char="●"/>
              <a:defRPr/>
            </a:lvl1pPr>
            <a:lvl2pPr indent="-406400" lvl="1" marL="914400" algn="l">
              <a:lnSpc>
                <a:spcPct val="115000"/>
              </a:lnSpc>
              <a:spcBef>
                <a:spcPts val="600"/>
              </a:spcBef>
              <a:spcAft>
                <a:spcPts val="0"/>
              </a:spcAft>
              <a:buClr>
                <a:schemeClr val="dk1"/>
              </a:buClr>
              <a:buSzPts val="2800"/>
              <a:buFont typeface="Helvetica Neue"/>
              <a:buChar char="○"/>
              <a:defRPr/>
            </a:lvl2pPr>
            <a:lvl3pPr indent="-381000" lvl="2" marL="1371600" algn="l">
              <a:lnSpc>
                <a:spcPct val="115000"/>
              </a:lnSpc>
              <a:spcBef>
                <a:spcPts val="600"/>
              </a:spcBef>
              <a:spcAft>
                <a:spcPts val="0"/>
              </a:spcAft>
              <a:buClr>
                <a:schemeClr val="dk1"/>
              </a:buClr>
              <a:buSzPts val="2400"/>
              <a:buFont typeface="Helvetica Neue"/>
              <a:buChar char="■"/>
              <a:defRPr/>
            </a:lvl3pPr>
            <a:lvl4pPr indent="-342900" lvl="3" marL="1828800" algn="l">
              <a:lnSpc>
                <a:spcPct val="115000"/>
              </a:lnSpc>
              <a:spcBef>
                <a:spcPts val="360"/>
              </a:spcBef>
              <a:spcAft>
                <a:spcPts val="0"/>
              </a:spcAft>
              <a:buClr>
                <a:schemeClr val="dk1"/>
              </a:buClr>
              <a:buSzPts val="1800"/>
              <a:buChar char="●"/>
              <a:defRPr/>
            </a:lvl4pPr>
            <a:lvl5pPr indent="-342900" lvl="4" marL="2286000" algn="l">
              <a:lnSpc>
                <a:spcPct val="115000"/>
              </a:lnSpc>
              <a:spcBef>
                <a:spcPts val="360"/>
              </a:spcBef>
              <a:spcAft>
                <a:spcPts val="0"/>
              </a:spcAft>
              <a:buClr>
                <a:schemeClr val="dk1"/>
              </a:buClr>
              <a:buSzPts val="1800"/>
              <a:buChar char="○"/>
              <a:defRPr/>
            </a:lvl5pPr>
            <a:lvl6pPr indent="-342900" lvl="5" marL="2743200" algn="l">
              <a:lnSpc>
                <a:spcPct val="115000"/>
              </a:lnSpc>
              <a:spcBef>
                <a:spcPts val="360"/>
              </a:spcBef>
              <a:spcAft>
                <a:spcPts val="0"/>
              </a:spcAft>
              <a:buClr>
                <a:schemeClr val="dk1"/>
              </a:buClr>
              <a:buSzPts val="1800"/>
              <a:buChar char="■"/>
              <a:defRPr/>
            </a:lvl6pPr>
            <a:lvl7pPr indent="-342900" lvl="6" marL="3200400" algn="l">
              <a:lnSpc>
                <a:spcPct val="115000"/>
              </a:lnSpc>
              <a:spcBef>
                <a:spcPts val="360"/>
              </a:spcBef>
              <a:spcAft>
                <a:spcPts val="0"/>
              </a:spcAft>
              <a:buClr>
                <a:schemeClr val="dk1"/>
              </a:buClr>
              <a:buSzPts val="1800"/>
              <a:buChar char="●"/>
              <a:defRPr/>
            </a:lvl7pPr>
            <a:lvl8pPr indent="-342900" lvl="7" marL="3657600" algn="l">
              <a:lnSpc>
                <a:spcPct val="115000"/>
              </a:lnSpc>
              <a:spcBef>
                <a:spcPts val="360"/>
              </a:spcBef>
              <a:spcAft>
                <a:spcPts val="0"/>
              </a:spcAft>
              <a:buClr>
                <a:schemeClr val="dk1"/>
              </a:buClr>
              <a:buSzPts val="1800"/>
              <a:buChar char="○"/>
              <a:defRPr/>
            </a:lvl8pPr>
            <a:lvl9pPr indent="-342900" lvl="8" marL="4114800" algn="l">
              <a:lnSpc>
                <a:spcPct val="115000"/>
              </a:lnSpc>
              <a:spcBef>
                <a:spcPts val="360"/>
              </a:spcBef>
              <a:spcAft>
                <a:spcPts val="0"/>
              </a:spcAft>
              <a:buClr>
                <a:schemeClr val="dk1"/>
              </a:buClr>
              <a:buSzPts val="1800"/>
              <a:buChar char="■"/>
              <a:defRPr/>
            </a:lvl9pPr>
          </a:lstStyle>
          <a:p/>
        </p:txBody>
      </p:sp>
      <p:sp>
        <p:nvSpPr>
          <p:cNvPr id="28" name="Google Shape;28;g2c15dbd918b_0_693"/>
          <p:cNvSpPr txBox="1"/>
          <p:nvPr>
            <p:ph idx="12" type="sldNum"/>
          </p:nvPr>
        </p:nvSpPr>
        <p:spPr>
          <a:xfrm>
            <a:off x="8676456" y="260648"/>
            <a:ext cx="401100" cy="3660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g2bc96b8282e_0_26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1" name="Shape 31"/>
        <p:cNvGrpSpPr/>
        <p:nvPr/>
      </p:nvGrpSpPr>
      <p:grpSpPr>
        <a:xfrm>
          <a:off x="0" y="0"/>
          <a:ext cx="0" cy="0"/>
          <a:chOff x="0" y="0"/>
          <a:chExt cx="0" cy="0"/>
        </a:xfrm>
      </p:grpSpPr>
      <p:sp>
        <p:nvSpPr>
          <p:cNvPr id="32" name="Google Shape;32;g2bc96b8282e_0_244"/>
          <p:cNvSpPr txBox="1"/>
          <p:nvPr>
            <p:ph type="title"/>
          </p:nvPr>
        </p:nvSpPr>
        <p:spPr>
          <a:xfrm>
            <a:off x="490250" y="701800"/>
            <a:ext cx="56838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3" name="Google Shape;33;g2bc96b8282e_0_24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g2bc96b8282e_0_23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 name="Google Shape;36;g2bc96b8282e_0_232"/>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g2bc96b8282e_0_232"/>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g2bc96b8282e_0_2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bc96b8282e_0_247"/>
          <p:cNvSpPr/>
          <p:nvPr/>
        </p:nvSpPr>
        <p:spPr>
          <a:xfrm>
            <a:off x="4572000" y="1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g2bc96b8282e_0_247"/>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2bc96b8282e_0_247"/>
          <p:cNvSpPr txBox="1"/>
          <p:nvPr>
            <p:ph type="title"/>
          </p:nvPr>
        </p:nvSpPr>
        <p:spPr>
          <a:xfrm>
            <a:off x="265500" y="1834132"/>
            <a:ext cx="4045200" cy="2069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3" name="Google Shape;43;g2bc96b8282e_0_247"/>
          <p:cNvSpPr txBox="1"/>
          <p:nvPr>
            <p:ph idx="1" type="subTitle"/>
          </p:nvPr>
        </p:nvSpPr>
        <p:spPr>
          <a:xfrm>
            <a:off x="265500" y="3974834"/>
            <a:ext cx="4045200" cy="1794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4" name="Google Shape;44;g2bc96b8282e_0_247"/>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g2bc96b8282e_0_24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g2bc96b8282e_0_23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8" name="Google Shape;48;g2bc96b8282e_0_2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9" name="Shape 9"/>
        <p:cNvGrpSpPr/>
        <p:nvPr/>
      </p:nvGrpSpPr>
      <p:grpSpPr>
        <a:xfrm>
          <a:off x="0" y="0"/>
          <a:ext cx="0" cy="0"/>
          <a:chOff x="0" y="0"/>
          <a:chExt cx="0" cy="0"/>
        </a:xfrm>
      </p:grpSpPr>
      <p:sp>
        <p:nvSpPr>
          <p:cNvPr id="10" name="Google Shape;10;g2bc96b8282e_0_2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11" name="Google Shape;11;g2bc96b8282e_0_21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12" name="Google Shape;12;g2bc96b8282e_0_2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2bc96b8282e_0_0"/>
          <p:cNvSpPr txBox="1"/>
          <p:nvPr>
            <p:ph type="ctrTitle"/>
          </p:nvPr>
        </p:nvSpPr>
        <p:spPr>
          <a:xfrm>
            <a:off x="311700" y="794633"/>
            <a:ext cx="8520600" cy="2610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GB">
                <a:solidFill>
                  <a:schemeClr val="dk2"/>
                </a:solidFill>
              </a:rPr>
              <a:t>Distributed systems and Cloud Computing</a:t>
            </a:r>
            <a:endParaRPr>
              <a:solidFill>
                <a:schemeClr val="dk2"/>
              </a:solidFill>
            </a:endParaRPr>
          </a:p>
        </p:txBody>
      </p:sp>
      <p:sp>
        <p:nvSpPr>
          <p:cNvPr id="66" name="Google Shape;66;g2bc96b8282e_0_0"/>
          <p:cNvSpPr txBox="1"/>
          <p:nvPr>
            <p:ph idx="1" type="subTitle"/>
          </p:nvPr>
        </p:nvSpPr>
        <p:spPr>
          <a:xfrm>
            <a:off x="311700" y="4221097"/>
            <a:ext cx="8520600" cy="978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GB"/>
              <a:t>Lecture 5</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c67c319d3d_1_20"/>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Private Cloud</a:t>
            </a:r>
            <a:endParaRPr>
              <a:solidFill>
                <a:schemeClr val="dk2"/>
              </a:solidFill>
            </a:endParaRPr>
          </a:p>
        </p:txBody>
      </p:sp>
      <p:sp>
        <p:nvSpPr>
          <p:cNvPr id="121" name="Google Shape;121;g2c67c319d3d_1_20"/>
          <p:cNvSpPr txBox="1"/>
          <p:nvPr>
            <p:ph idx="1" type="body"/>
          </p:nvPr>
        </p:nvSpPr>
        <p:spPr>
          <a:xfrm>
            <a:off x="475200" y="1084349"/>
            <a:ext cx="8520600" cy="4689300"/>
          </a:xfrm>
          <a:prstGeom prst="rect">
            <a:avLst/>
          </a:prstGeom>
          <a:noFill/>
          <a:ln>
            <a:noFill/>
          </a:ln>
        </p:spPr>
        <p:txBody>
          <a:bodyPr anchorCtr="0" anchor="t" bIns="91425" lIns="91425" spcFirstLastPara="1" rIns="91425" wrap="square" tIns="91425">
            <a:normAutofit/>
          </a:bodyPr>
          <a:lstStyle/>
          <a:p>
            <a:pPr indent="-374650" lvl="0" marL="457200" rtl="0" algn="just">
              <a:lnSpc>
                <a:spcPct val="115000"/>
              </a:lnSpc>
              <a:spcBef>
                <a:spcPts val="0"/>
              </a:spcBef>
              <a:spcAft>
                <a:spcPts val="0"/>
              </a:spcAft>
              <a:buSzPts val="2300"/>
              <a:buChar char="●"/>
            </a:pPr>
            <a:r>
              <a:rPr lang="en-GB" sz="2300"/>
              <a:t>Private cloud is also known as an internal cloud or corporate cloud.</a:t>
            </a:r>
            <a:endParaRPr sz="2300"/>
          </a:p>
          <a:p>
            <a:pPr indent="-374650" lvl="0" marL="457200" rtl="0" algn="just">
              <a:lnSpc>
                <a:spcPct val="115000"/>
              </a:lnSpc>
              <a:spcBef>
                <a:spcPts val="0"/>
              </a:spcBef>
              <a:spcAft>
                <a:spcPts val="0"/>
              </a:spcAft>
              <a:buSzPts val="2300"/>
              <a:buChar char="●"/>
            </a:pPr>
            <a:r>
              <a:rPr lang="en-GB" sz="2300"/>
              <a:t>Private cloud provides computing services to a private internal network (within the organization) and selected users instead of the general public.</a:t>
            </a:r>
            <a:endParaRPr sz="2300"/>
          </a:p>
          <a:p>
            <a:pPr indent="-374650" lvl="0" marL="457200" rtl="0" algn="just">
              <a:lnSpc>
                <a:spcPct val="115000"/>
              </a:lnSpc>
              <a:spcBef>
                <a:spcPts val="0"/>
              </a:spcBef>
              <a:spcAft>
                <a:spcPts val="0"/>
              </a:spcAft>
              <a:buSzPts val="2300"/>
              <a:buChar char="●"/>
            </a:pPr>
            <a:r>
              <a:rPr lang="en-GB" sz="2300"/>
              <a:t>Private cloud provides a high level of security and privacy to data through firewalls and internal hosting. It also ensures that operational and sensitive data are not accessible to third-party providers.</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g2c6956db66f_0_4"/>
          <p:cNvPicPr preferRelativeResize="0"/>
          <p:nvPr/>
        </p:nvPicPr>
        <p:blipFill rotWithShape="1">
          <a:blip r:embed="rId3">
            <a:alphaModFix/>
          </a:blip>
          <a:srcRect b="0" l="0" r="0" t="0"/>
          <a:stretch/>
        </p:blipFill>
        <p:spPr>
          <a:xfrm>
            <a:off x="1219200" y="990600"/>
            <a:ext cx="6648450" cy="4057650"/>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c67c319d3d_1_35"/>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Hybrid Cloud</a:t>
            </a:r>
            <a:endParaRPr>
              <a:solidFill>
                <a:schemeClr val="dk2"/>
              </a:solidFill>
            </a:endParaRPr>
          </a:p>
        </p:txBody>
      </p:sp>
      <p:sp>
        <p:nvSpPr>
          <p:cNvPr id="133" name="Google Shape;133;g2c67c319d3d_1_35"/>
          <p:cNvSpPr txBox="1"/>
          <p:nvPr>
            <p:ph idx="1" type="body"/>
          </p:nvPr>
        </p:nvSpPr>
        <p:spPr>
          <a:xfrm>
            <a:off x="475200" y="1084349"/>
            <a:ext cx="8520600" cy="4689300"/>
          </a:xfrm>
          <a:prstGeom prst="rect">
            <a:avLst/>
          </a:prstGeom>
          <a:noFill/>
          <a:ln>
            <a:noFill/>
          </a:ln>
        </p:spPr>
        <p:txBody>
          <a:bodyPr anchorCtr="0" anchor="t" bIns="91425" lIns="91425" spcFirstLastPara="1" rIns="91425" wrap="square" tIns="91425">
            <a:normAutofit/>
          </a:bodyPr>
          <a:lstStyle/>
          <a:p>
            <a:pPr indent="-374650" lvl="0" marL="457200" rtl="0" algn="just">
              <a:lnSpc>
                <a:spcPct val="115000"/>
              </a:lnSpc>
              <a:spcBef>
                <a:spcPts val="0"/>
              </a:spcBef>
              <a:spcAft>
                <a:spcPts val="0"/>
              </a:spcAft>
              <a:buSzPts val="2300"/>
              <a:buChar char="●"/>
            </a:pPr>
            <a:r>
              <a:rPr lang="en-GB" sz="2300"/>
              <a:t>Hybrid cloud is a combination of public and private clouds.</a:t>
            </a:r>
            <a:endParaRPr sz="2300"/>
          </a:p>
          <a:p>
            <a:pPr indent="-374650" lvl="1" marL="914400" rtl="0" algn="just">
              <a:lnSpc>
                <a:spcPct val="115000"/>
              </a:lnSpc>
              <a:spcBef>
                <a:spcPts val="0"/>
              </a:spcBef>
              <a:spcAft>
                <a:spcPts val="0"/>
              </a:spcAft>
              <a:buSzPts val="2300"/>
              <a:buChar char="○"/>
            </a:pPr>
            <a:r>
              <a:rPr lang="en-GB" sz="2300"/>
              <a:t>Hybrid cloud = public cloud + private cloud</a:t>
            </a:r>
            <a:endParaRPr sz="2300"/>
          </a:p>
          <a:p>
            <a:pPr indent="-374650" lvl="0" marL="457200" rtl="0" algn="just">
              <a:lnSpc>
                <a:spcPct val="115000"/>
              </a:lnSpc>
              <a:spcBef>
                <a:spcPts val="0"/>
              </a:spcBef>
              <a:spcAft>
                <a:spcPts val="0"/>
              </a:spcAft>
              <a:buSzPts val="2300"/>
              <a:buChar char="●"/>
            </a:pPr>
            <a:r>
              <a:rPr lang="en-GB" sz="2300"/>
              <a:t>The main aim to combine these cloud (Public and Private) is to create a unified, automated, and well-managed computing environment.</a:t>
            </a:r>
            <a:endParaRPr sz="2300"/>
          </a:p>
          <a:p>
            <a:pPr indent="-374650" lvl="0" marL="457200" rtl="0" algn="just">
              <a:lnSpc>
                <a:spcPct val="115000"/>
              </a:lnSpc>
              <a:spcBef>
                <a:spcPts val="0"/>
              </a:spcBef>
              <a:spcAft>
                <a:spcPts val="0"/>
              </a:spcAft>
              <a:buSzPts val="2300"/>
              <a:buChar char="●"/>
            </a:pPr>
            <a:r>
              <a:rPr lang="en-GB" sz="2300"/>
              <a:t>In the Hybrid cloud, non-critical activities are performed by the public cloud and critical activities are performed by the private cloud.</a:t>
            </a:r>
            <a:endParaRPr sz="2300"/>
          </a:p>
          <a:p>
            <a:pPr indent="-374650" lvl="0" marL="457200" rtl="0" algn="just">
              <a:lnSpc>
                <a:spcPct val="115000"/>
              </a:lnSpc>
              <a:spcBef>
                <a:spcPts val="0"/>
              </a:spcBef>
              <a:spcAft>
                <a:spcPts val="0"/>
              </a:spcAft>
              <a:buSzPts val="2300"/>
              <a:buChar char="●"/>
            </a:pPr>
            <a:r>
              <a:rPr lang="en-GB" sz="2300"/>
              <a:t>Mainly, a hybrid cloud is used in finance, healthcare, and Universities.</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0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1000"/>
                                        <p:tgtEl>
                                          <p:spTgt spid="1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g2c6956db66f_0_11"/>
          <p:cNvPicPr preferRelativeResize="0"/>
          <p:nvPr/>
        </p:nvPicPr>
        <p:blipFill rotWithShape="1">
          <a:blip r:embed="rId3">
            <a:alphaModFix/>
          </a:blip>
          <a:srcRect b="0" l="0" r="0" t="0"/>
          <a:stretch/>
        </p:blipFill>
        <p:spPr>
          <a:xfrm>
            <a:off x="1281113" y="1041800"/>
            <a:ext cx="6581775" cy="3752850"/>
          </a:xfrm>
          <a:prstGeom prst="rect">
            <a:avLst/>
          </a:prstGeom>
          <a:noFill/>
          <a:ln>
            <a:noFill/>
          </a:ln>
        </p:spPr>
      </p:pic>
      <p:pic>
        <p:nvPicPr>
          <p:cNvPr id="140" name="Google Shape;140;g2c6956db66f_0_11"/>
          <p:cNvPicPr preferRelativeResize="0"/>
          <p:nvPr/>
        </p:nvPicPr>
        <p:blipFill rotWithShape="1">
          <a:blip r:embed="rId4">
            <a:alphaModFix/>
          </a:blip>
          <a:srcRect b="0" l="0" r="0" t="0"/>
          <a:stretch/>
        </p:blipFill>
        <p:spPr>
          <a:xfrm>
            <a:off x="1260775" y="1068400"/>
            <a:ext cx="6662575" cy="3704625"/>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c67c319d3d_1_44"/>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Cloud Service Models</a:t>
            </a:r>
            <a:endParaRPr>
              <a:solidFill>
                <a:schemeClr val="dk2"/>
              </a:solidFill>
            </a:endParaRPr>
          </a:p>
        </p:txBody>
      </p:sp>
      <p:pic>
        <p:nvPicPr>
          <p:cNvPr id="146" name="Google Shape;146;g2c67c319d3d_1_44"/>
          <p:cNvPicPr preferRelativeResize="0"/>
          <p:nvPr/>
        </p:nvPicPr>
        <p:blipFill rotWithShape="1">
          <a:blip r:embed="rId3">
            <a:alphaModFix/>
          </a:blip>
          <a:srcRect b="0" l="0" r="0" t="0"/>
          <a:stretch/>
        </p:blipFill>
        <p:spPr>
          <a:xfrm>
            <a:off x="152400" y="1351856"/>
            <a:ext cx="8839201" cy="46170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c67c319d3d_1_51"/>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Infrastructure as a Service (IaaS)</a:t>
            </a:r>
            <a:endParaRPr>
              <a:solidFill>
                <a:schemeClr val="dk2"/>
              </a:solidFill>
            </a:endParaRPr>
          </a:p>
        </p:txBody>
      </p:sp>
      <p:sp>
        <p:nvSpPr>
          <p:cNvPr id="152" name="Google Shape;152;g2c67c319d3d_1_51"/>
          <p:cNvSpPr txBox="1"/>
          <p:nvPr>
            <p:ph idx="1" type="body"/>
          </p:nvPr>
        </p:nvSpPr>
        <p:spPr>
          <a:xfrm>
            <a:off x="475200" y="1084349"/>
            <a:ext cx="8520600" cy="468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35"/>
              <a:buNone/>
            </a:pPr>
            <a:r>
              <a:rPr lang="en-GB" sz="2155"/>
              <a:t>IaaS is also known as Hardware as a Service (HaaS). It is a computing infrastructure managed over the internet. The main advantage of using IaaS is that it helps users to avoid the cost and complexity of purchasing and managing the physical servers.</a:t>
            </a:r>
            <a:endParaRPr sz="2155"/>
          </a:p>
          <a:p>
            <a:pPr indent="0" lvl="0" marL="0" rtl="0" algn="just">
              <a:lnSpc>
                <a:spcPct val="115000"/>
              </a:lnSpc>
              <a:spcBef>
                <a:spcPts val="0"/>
              </a:spcBef>
              <a:spcAft>
                <a:spcPts val="0"/>
              </a:spcAft>
              <a:buSzPts val="935"/>
              <a:buNone/>
            </a:pPr>
            <a:r>
              <a:t/>
            </a:r>
            <a:endParaRPr sz="2155"/>
          </a:p>
          <a:p>
            <a:pPr indent="0" lvl="0" marL="0" rtl="0" algn="just">
              <a:lnSpc>
                <a:spcPct val="115000"/>
              </a:lnSpc>
              <a:spcBef>
                <a:spcPts val="0"/>
              </a:spcBef>
              <a:spcAft>
                <a:spcPts val="0"/>
              </a:spcAft>
              <a:buSzPts val="935"/>
              <a:buNone/>
            </a:pPr>
            <a:r>
              <a:rPr lang="en-GB" sz="2155"/>
              <a:t>Characteristics of IaaS</a:t>
            </a:r>
            <a:endParaRPr sz="2155"/>
          </a:p>
          <a:p>
            <a:pPr indent="-365442" lvl="0" marL="457200" rtl="0" algn="just">
              <a:lnSpc>
                <a:spcPct val="115000"/>
              </a:lnSpc>
              <a:spcBef>
                <a:spcPts val="0"/>
              </a:spcBef>
              <a:spcAft>
                <a:spcPts val="0"/>
              </a:spcAft>
              <a:buSzPts val="2155"/>
              <a:buChar char="●"/>
            </a:pPr>
            <a:r>
              <a:rPr lang="en-GB" sz="2155"/>
              <a:t>Resources are available as a service</a:t>
            </a:r>
            <a:endParaRPr sz="2155"/>
          </a:p>
          <a:p>
            <a:pPr indent="-365442" lvl="0" marL="457200" rtl="0" algn="just">
              <a:lnSpc>
                <a:spcPct val="115000"/>
              </a:lnSpc>
              <a:spcBef>
                <a:spcPts val="0"/>
              </a:spcBef>
              <a:spcAft>
                <a:spcPts val="0"/>
              </a:spcAft>
              <a:buSzPts val="2155"/>
              <a:buChar char="●"/>
            </a:pPr>
            <a:r>
              <a:rPr lang="en-GB" sz="2155"/>
              <a:t>Services are highly scalable</a:t>
            </a:r>
            <a:endParaRPr sz="2155"/>
          </a:p>
          <a:p>
            <a:pPr indent="-365442" lvl="0" marL="457200" rtl="0" algn="just">
              <a:lnSpc>
                <a:spcPct val="115000"/>
              </a:lnSpc>
              <a:spcBef>
                <a:spcPts val="0"/>
              </a:spcBef>
              <a:spcAft>
                <a:spcPts val="0"/>
              </a:spcAft>
              <a:buSzPts val="2155"/>
              <a:buChar char="●"/>
            </a:pPr>
            <a:r>
              <a:rPr lang="en-GB" sz="2155"/>
              <a:t>Dynamic and flexible</a:t>
            </a:r>
            <a:endParaRPr sz="2155"/>
          </a:p>
          <a:p>
            <a:pPr indent="-365442" lvl="0" marL="457200" rtl="0" algn="just">
              <a:lnSpc>
                <a:spcPct val="115000"/>
              </a:lnSpc>
              <a:spcBef>
                <a:spcPts val="0"/>
              </a:spcBef>
              <a:spcAft>
                <a:spcPts val="0"/>
              </a:spcAft>
              <a:buSzPts val="2155"/>
              <a:buChar char="●"/>
            </a:pPr>
            <a:r>
              <a:rPr lang="en-GB" sz="2155"/>
              <a:t>GUI and API-based access</a:t>
            </a:r>
            <a:endParaRPr sz="2155"/>
          </a:p>
          <a:p>
            <a:pPr indent="-365442" lvl="0" marL="457200" rtl="0" algn="just">
              <a:lnSpc>
                <a:spcPct val="115000"/>
              </a:lnSpc>
              <a:spcBef>
                <a:spcPts val="0"/>
              </a:spcBef>
              <a:spcAft>
                <a:spcPts val="0"/>
              </a:spcAft>
              <a:buSzPts val="2155"/>
              <a:buChar char="●"/>
            </a:pPr>
            <a:r>
              <a:rPr lang="en-GB" sz="2155"/>
              <a:t>Automated administrative tasks</a:t>
            </a:r>
            <a:endParaRPr sz="2155"/>
          </a:p>
          <a:p>
            <a:pPr indent="0" lvl="0" marL="0" rtl="0" algn="just">
              <a:lnSpc>
                <a:spcPct val="140000"/>
              </a:lnSpc>
              <a:spcBef>
                <a:spcPts val="0"/>
              </a:spcBef>
              <a:spcAft>
                <a:spcPts val="0"/>
              </a:spcAft>
              <a:buSzPts val="935"/>
              <a:buNone/>
            </a:pPr>
            <a:r>
              <a:t/>
            </a:r>
            <a:endParaRPr sz="2155"/>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10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10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1000"/>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1000"/>
                                        <p:tgtEl>
                                          <p:spTgt spid="1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Effect filter="fade" transition="in">
                                      <p:cBhvr>
                                        <p:cTn dur="1000"/>
                                        <p:tgtEl>
                                          <p:spTgt spid="1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c67c319d3d_1_56"/>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Platform as a Service (PaaS)</a:t>
            </a:r>
            <a:endParaRPr>
              <a:solidFill>
                <a:schemeClr val="dk2"/>
              </a:solidFill>
            </a:endParaRPr>
          </a:p>
        </p:txBody>
      </p:sp>
      <p:sp>
        <p:nvSpPr>
          <p:cNvPr id="158" name="Google Shape;158;g2c67c319d3d_1_56"/>
          <p:cNvSpPr txBox="1"/>
          <p:nvPr>
            <p:ph idx="1" type="body"/>
          </p:nvPr>
        </p:nvSpPr>
        <p:spPr>
          <a:xfrm>
            <a:off x="475200" y="1084349"/>
            <a:ext cx="8520600" cy="4689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GB" sz="2300"/>
              <a:t>PaaS cloud computing platform is created for the programmer to develop, test, run, and manage the applications.</a:t>
            </a:r>
            <a:endParaRPr sz="2300"/>
          </a:p>
          <a:p>
            <a:pPr indent="0" lvl="0" marL="0" rtl="0" algn="just">
              <a:lnSpc>
                <a:spcPct val="115000"/>
              </a:lnSpc>
              <a:spcBef>
                <a:spcPts val="0"/>
              </a:spcBef>
              <a:spcAft>
                <a:spcPts val="0"/>
              </a:spcAft>
              <a:buSzPts val="1800"/>
              <a:buNone/>
            </a:pPr>
            <a:r>
              <a:t/>
            </a:r>
            <a:endParaRPr sz="2300"/>
          </a:p>
          <a:p>
            <a:pPr indent="0" lvl="0" marL="0" rtl="0" algn="just">
              <a:lnSpc>
                <a:spcPct val="115000"/>
              </a:lnSpc>
              <a:spcBef>
                <a:spcPts val="0"/>
              </a:spcBef>
              <a:spcAft>
                <a:spcPts val="0"/>
              </a:spcAft>
              <a:buSzPts val="1800"/>
              <a:buNone/>
            </a:pPr>
            <a:r>
              <a:rPr lang="en-GB" sz="2300"/>
              <a:t>Characteristics of PaaS</a:t>
            </a:r>
            <a:endParaRPr sz="2300"/>
          </a:p>
          <a:p>
            <a:pPr indent="-374650" lvl="0" marL="457200" rtl="0" algn="just">
              <a:lnSpc>
                <a:spcPct val="115000"/>
              </a:lnSpc>
              <a:spcBef>
                <a:spcPts val="0"/>
              </a:spcBef>
              <a:spcAft>
                <a:spcPts val="0"/>
              </a:spcAft>
              <a:buSzPts val="2300"/>
              <a:buChar char="●"/>
            </a:pPr>
            <a:r>
              <a:rPr lang="en-GB" sz="2300"/>
              <a:t>Accessible to various users via the same development application.</a:t>
            </a:r>
            <a:endParaRPr sz="2300"/>
          </a:p>
          <a:p>
            <a:pPr indent="-374650" lvl="0" marL="457200" rtl="0" algn="just">
              <a:lnSpc>
                <a:spcPct val="115000"/>
              </a:lnSpc>
              <a:spcBef>
                <a:spcPts val="0"/>
              </a:spcBef>
              <a:spcAft>
                <a:spcPts val="0"/>
              </a:spcAft>
              <a:buSzPts val="2300"/>
              <a:buChar char="●"/>
            </a:pPr>
            <a:r>
              <a:rPr lang="en-GB" sz="2300"/>
              <a:t>Integrates with web services and databases.</a:t>
            </a:r>
            <a:endParaRPr sz="2300"/>
          </a:p>
          <a:p>
            <a:pPr indent="-374650" lvl="0" marL="457200" rtl="0" algn="just">
              <a:lnSpc>
                <a:spcPct val="115000"/>
              </a:lnSpc>
              <a:spcBef>
                <a:spcPts val="0"/>
              </a:spcBef>
              <a:spcAft>
                <a:spcPts val="0"/>
              </a:spcAft>
              <a:buSzPts val="2300"/>
              <a:buChar char="●"/>
            </a:pPr>
            <a:r>
              <a:rPr lang="en-GB" sz="2300"/>
              <a:t>Builds on virtualization technology, so resources can easily be scaled up or down as per the organization's need.</a:t>
            </a:r>
            <a:endParaRPr sz="2300"/>
          </a:p>
          <a:p>
            <a:pPr indent="-374650" lvl="0" marL="457200" rtl="0" algn="just">
              <a:lnSpc>
                <a:spcPct val="115000"/>
              </a:lnSpc>
              <a:spcBef>
                <a:spcPts val="0"/>
              </a:spcBef>
              <a:spcAft>
                <a:spcPts val="0"/>
              </a:spcAft>
              <a:buSzPts val="2300"/>
              <a:buChar char="●"/>
            </a:pPr>
            <a:r>
              <a:rPr lang="en-GB" sz="2300"/>
              <a:t>Support multiple languages and frameworks.</a:t>
            </a:r>
            <a:endParaRPr sz="2300"/>
          </a:p>
          <a:p>
            <a:pPr indent="-374650" lvl="0" marL="457200" rtl="0" algn="just">
              <a:lnSpc>
                <a:spcPct val="115000"/>
              </a:lnSpc>
              <a:spcBef>
                <a:spcPts val="0"/>
              </a:spcBef>
              <a:spcAft>
                <a:spcPts val="0"/>
              </a:spcAft>
              <a:buSzPts val="2300"/>
              <a:buChar char="●"/>
            </a:pPr>
            <a:r>
              <a:rPr lang="en-GB" sz="2300"/>
              <a:t>Provides an ability to "Auto-scale".</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10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10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10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10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10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1000"/>
                                        <p:tgtEl>
                                          <p:spTgt spid="1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1000"/>
                                        <p:tgtEl>
                                          <p:spTgt spid="1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animEffect filter="fade" transition="in">
                                      <p:cBhvr>
                                        <p:cTn dur="1000"/>
                                        <p:tgtEl>
                                          <p:spTgt spid="15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c67c319d3d_1_61"/>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Software as a Service (SaaS)</a:t>
            </a:r>
            <a:endParaRPr>
              <a:solidFill>
                <a:schemeClr val="dk2"/>
              </a:solidFill>
            </a:endParaRPr>
          </a:p>
        </p:txBody>
      </p:sp>
      <p:sp>
        <p:nvSpPr>
          <p:cNvPr id="164" name="Google Shape;164;g2c67c319d3d_1_61"/>
          <p:cNvSpPr txBox="1"/>
          <p:nvPr>
            <p:ph idx="1" type="body"/>
          </p:nvPr>
        </p:nvSpPr>
        <p:spPr>
          <a:xfrm>
            <a:off x="475200" y="1084349"/>
            <a:ext cx="8520600" cy="46893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SzPts val="1800"/>
              <a:buNone/>
            </a:pPr>
            <a:r>
              <a:rPr lang="en-GB" sz="2300"/>
              <a:t>SaaS is also known as "on-demand software". It is a software in which the applications are hosted by a cloud service provider. Users can access these applications with the help of internet connection and web browser.</a:t>
            </a:r>
            <a:endParaRPr sz="2300"/>
          </a:p>
          <a:p>
            <a:pPr indent="0" lvl="0" marL="0" rtl="0" algn="just">
              <a:lnSpc>
                <a:spcPct val="115000"/>
              </a:lnSpc>
              <a:spcBef>
                <a:spcPts val="0"/>
              </a:spcBef>
              <a:spcAft>
                <a:spcPts val="0"/>
              </a:spcAft>
              <a:buSzPts val="1800"/>
              <a:buNone/>
            </a:pPr>
            <a:r>
              <a:t/>
            </a:r>
            <a:endParaRPr sz="2300"/>
          </a:p>
          <a:p>
            <a:pPr indent="0" lvl="0" marL="0" rtl="0" algn="just">
              <a:lnSpc>
                <a:spcPct val="115000"/>
              </a:lnSpc>
              <a:spcBef>
                <a:spcPts val="0"/>
              </a:spcBef>
              <a:spcAft>
                <a:spcPts val="0"/>
              </a:spcAft>
              <a:buSzPts val="1800"/>
              <a:buNone/>
            </a:pPr>
            <a:r>
              <a:rPr lang="en-GB" sz="2300"/>
              <a:t>Characteristics of SaaS</a:t>
            </a:r>
            <a:endParaRPr sz="2300"/>
          </a:p>
          <a:p>
            <a:pPr indent="-374650" lvl="0" marL="457200" rtl="0" algn="just">
              <a:lnSpc>
                <a:spcPct val="115000"/>
              </a:lnSpc>
              <a:spcBef>
                <a:spcPts val="0"/>
              </a:spcBef>
              <a:spcAft>
                <a:spcPts val="0"/>
              </a:spcAft>
              <a:buSzPts val="2300"/>
              <a:buChar char="●"/>
            </a:pPr>
            <a:r>
              <a:rPr lang="en-GB" sz="2300"/>
              <a:t>Managed from a central location</a:t>
            </a:r>
            <a:endParaRPr sz="2300"/>
          </a:p>
          <a:p>
            <a:pPr indent="-374650" lvl="0" marL="457200" rtl="0" algn="just">
              <a:lnSpc>
                <a:spcPct val="115000"/>
              </a:lnSpc>
              <a:spcBef>
                <a:spcPts val="0"/>
              </a:spcBef>
              <a:spcAft>
                <a:spcPts val="0"/>
              </a:spcAft>
              <a:buSzPts val="2300"/>
              <a:buChar char="●"/>
            </a:pPr>
            <a:r>
              <a:rPr lang="en-GB" sz="2300"/>
              <a:t>Hosted on a remote server</a:t>
            </a:r>
            <a:endParaRPr sz="2300"/>
          </a:p>
          <a:p>
            <a:pPr indent="-374650" lvl="0" marL="457200" rtl="0" algn="just">
              <a:lnSpc>
                <a:spcPct val="115000"/>
              </a:lnSpc>
              <a:spcBef>
                <a:spcPts val="0"/>
              </a:spcBef>
              <a:spcAft>
                <a:spcPts val="0"/>
              </a:spcAft>
              <a:buSzPts val="2300"/>
              <a:buChar char="●"/>
            </a:pPr>
            <a:r>
              <a:rPr lang="en-GB" sz="2300"/>
              <a:t>Accessible over the internet</a:t>
            </a:r>
            <a:endParaRPr sz="2300"/>
          </a:p>
          <a:p>
            <a:pPr indent="-374650" lvl="0" marL="457200" rtl="0" algn="just">
              <a:lnSpc>
                <a:spcPct val="115000"/>
              </a:lnSpc>
              <a:spcBef>
                <a:spcPts val="0"/>
              </a:spcBef>
              <a:spcAft>
                <a:spcPts val="0"/>
              </a:spcAft>
              <a:buSzPts val="2300"/>
              <a:buChar char="●"/>
            </a:pPr>
            <a:r>
              <a:rPr lang="en-GB" sz="2300"/>
              <a:t>Users are not responsible for hardware and software updates. Updates are applied automatically.</a:t>
            </a:r>
            <a:endParaRPr sz="2300"/>
          </a:p>
          <a:p>
            <a:pPr indent="-374650" lvl="0" marL="457200" rtl="0" algn="just">
              <a:lnSpc>
                <a:spcPct val="115000"/>
              </a:lnSpc>
              <a:spcBef>
                <a:spcPts val="0"/>
              </a:spcBef>
              <a:spcAft>
                <a:spcPts val="0"/>
              </a:spcAft>
              <a:buSzPts val="2300"/>
              <a:buChar char="●"/>
            </a:pPr>
            <a:r>
              <a:rPr lang="en-GB" sz="2300"/>
              <a:t>The services are purchased on the pay-as-per-use basis</a:t>
            </a:r>
            <a:endParaRPr sz="2300"/>
          </a:p>
          <a:p>
            <a:pPr indent="0" lvl="0" marL="0" rtl="0" algn="just">
              <a:lnSpc>
                <a:spcPct val="115000"/>
              </a:lnSpc>
              <a:spcBef>
                <a:spcPts val="0"/>
              </a:spcBef>
              <a:spcAft>
                <a:spcPts val="0"/>
              </a:spcAft>
              <a:buSzPts val="1800"/>
              <a:buNone/>
            </a:pPr>
            <a:r>
              <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0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0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10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10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1000"/>
                                        <p:tgtEl>
                                          <p:spTgt spid="1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animEffect filter="fade" transition="in">
                                      <p:cBhvr>
                                        <p:cTn dur="1000"/>
                                        <p:tgtEl>
                                          <p:spTgt spid="16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2c6956db66f_0_25"/>
          <p:cNvPicPr preferRelativeResize="0"/>
          <p:nvPr/>
        </p:nvPicPr>
        <p:blipFill rotWithShape="1">
          <a:blip r:embed="rId3">
            <a:alphaModFix/>
          </a:blip>
          <a:srcRect b="0" l="0" r="0" t="0"/>
          <a:stretch/>
        </p:blipFill>
        <p:spPr>
          <a:xfrm>
            <a:off x="762000" y="571500"/>
            <a:ext cx="7620000" cy="5715000"/>
          </a:xfrm>
          <a:prstGeom prst="rect">
            <a:avLst/>
          </a:prstGeom>
          <a:noFill/>
          <a:ln>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2c67c319d3d_1_72"/>
          <p:cNvPicPr preferRelativeResize="0"/>
          <p:nvPr/>
        </p:nvPicPr>
        <p:blipFill rotWithShape="1">
          <a:blip r:embed="rId3">
            <a:alphaModFix/>
          </a:blip>
          <a:srcRect b="0" l="0" r="0" t="0"/>
          <a:stretch/>
        </p:blipFill>
        <p:spPr>
          <a:xfrm>
            <a:off x="0" y="1752600"/>
            <a:ext cx="9143997" cy="2857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g2bc96b8282e_0_279"/>
          <p:cNvPicPr preferRelativeResize="0"/>
          <p:nvPr/>
        </p:nvPicPr>
        <p:blipFill rotWithShape="1">
          <a:blip r:embed="rId3">
            <a:alphaModFix/>
          </a:blip>
          <a:srcRect b="0" l="0" r="0" t="0"/>
          <a:stretch/>
        </p:blipFill>
        <p:spPr>
          <a:xfrm>
            <a:off x="152400" y="228600"/>
            <a:ext cx="8852326" cy="6455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2bf1f1b988f_0_67"/>
          <p:cNvPicPr preferRelativeResize="0"/>
          <p:nvPr/>
        </p:nvPicPr>
        <p:blipFill rotWithShape="1">
          <a:blip r:embed="rId3">
            <a:alphaModFix/>
          </a:blip>
          <a:srcRect b="0" l="0" r="0" t="0"/>
          <a:stretch/>
        </p:blipFill>
        <p:spPr>
          <a:xfrm>
            <a:off x="152400" y="533400"/>
            <a:ext cx="8839200" cy="5524500"/>
          </a:xfrm>
          <a:prstGeom prst="rect">
            <a:avLst/>
          </a:prstGeom>
          <a:noFill/>
          <a:ln>
            <a:noFill/>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c67c319d3d_1_80"/>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Advantages of Cloud Computing</a:t>
            </a:r>
            <a:endParaRPr>
              <a:solidFill>
                <a:schemeClr val="dk2"/>
              </a:solidFill>
            </a:endParaRPr>
          </a:p>
        </p:txBody>
      </p:sp>
      <p:sp>
        <p:nvSpPr>
          <p:cNvPr id="188" name="Google Shape;188;g2c67c319d3d_1_80"/>
          <p:cNvSpPr txBox="1"/>
          <p:nvPr>
            <p:ph idx="1" type="body"/>
          </p:nvPr>
        </p:nvSpPr>
        <p:spPr>
          <a:xfrm>
            <a:off x="475200" y="1084350"/>
            <a:ext cx="8520600" cy="5590800"/>
          </a:xfrm>
          <a:prstGeom prst="rect">
            <a:avLst/>
          </a:prstGeom>
          <a:noFill/>
          <a:ln>
            <a:noFill/>
          </a:ln>
        </p:spPr>
        <p:txBody>
          <a:bodyPr anchorCtr="0" anchor="t" bIns="91425" lIns="91425" spcFirstLastPara="1" rIns="91425" wrap="square" tIns="91425">
            <a:normAutofit fontScale="85000" lnSpcReduction="10000"/>
          </a:bodyPr>
          <a:lstStyle/>
          <a:p>
            <a:pPr indent="-352742" lvl="0" marL="457200" rtl="0" algn="just">
              <a:lnSpc>
                <a:spcPct val="115000"/>
              </a:lnSpc>
              <a:spcBef>
                <a:spcPts val="0"/>
              </a:spcBef>
              <a:spcAft>
                <a:spcPts val="0"/>
              </a:spcAft>
              <a:buSzPct val="100000"/>
              <a:buChar char="●"/>
            </a:pPr>
            <a:r>
              <a:rPr b="1" lang="en-GB" sz="2300"/>
              <a:t>Backup and restore data</a:t>
            </a:r>
            <a:endParaRPr b="1" sz="2300"/>
          </a:p>
          <a:p>
            <a:pPr indent="0" lvl="0" marL="457200" rtl="0" algn="just">
              <a:lnSpc>
                <a:spcPct val="115000"/>
              </a:lnSpc>
              <a:spcBef>
                <a:spcPts val="0"/>
              </a:spcBef>
              <a:spcAft>
                <a:spcPts val="0"/>
              </a:spcAft>
              <a:buSzPct val="92071"/>
              <a:buNone/>
            </a:pPr>
            <a:r>
              <a:rPr lang="en-GB" sz="2300"/>
              <a:t>Once the data is stored in the cloud, it is easier to get back-up and restore that data using the cloud.</a:t>
            </a:r>
            <a:endParaRPr sz="2300"/>
          </a:p>
          <a:p>
            <a:pPr indent="0" lvl="0" marL="457200" rtl="0" algn="just">
              <a:lnSpc>
                <a:spcPct val="115000"/>
              </a:lnSpc>
              <a:spcBef>
                <a:spcPts val="0"/>
              </a:spcBef>
              <a:spcAft>
                <a:spcPts val="0"/>
              </a:spcAft>
              <a:buSzPct val="92071"/>
              <a:buNone/>
            </a:pPr>
            <a:r>
              <a:t/>
            </a:r>
            <a:endParaRPr sz="2300"/>
          </a:p>
          <a:p>
            <a:pPr indent="-352742" lvl="0" marL="457200" rtl="0" algn="just">
              <a:lnSpc>
                <a:spcPct val="115000"/>
              </a:lnSpc>
              <a:spcBef>
                <a:spcPts val="0"/>
              </a:spcBef>
              <a:spcAft>
                <a:spcPts val="0"/>
              </a:spcAft>
              <a:buSzPct val="100000"/>
              <a:buChar char="●"/>
            </a:pPr>
            <a:r>
              <a:rPr b="1" lang="en-GB" sz="2300"/>
              <a:t>Improved collaboration</a:t>
            </a:r>
            <a:endParaRPr b="1" sz="2300"/>
          </a:p>
          <a:p>
            <a:pPr indent="0" lvl="0" marL="457200" rtl="0" algn="just">
              <a:lnSpc>
                <a:spcPct val="115000"/>
              </a:lnSpc>
              <a:spcBef>
                <a:spcPts val="0"/>
              </a:spcBef>
              <a:spcAft>
                <a:spcPts val="0"/>
              </a:spcAft>
              <a:buSzPct val="92071"/>
              <a:buNone/>
            </a:pPr>
            <a:r>
              <a:rPr lang="en-GB" sz="2300"/>
              <a:t>Cloud applications improve collaboration by allowing groups of people to quickly and easily share information in the cloud via shared storage.</a:t>
            </a:r>
            <a:endParaRPr sz="2300"/>
          </a:p>
          <a:p>
            <a:pPr indent="0" lvl="0" marL="457200" rtl="0" algn="just">
              <a:lnSpc>
                <a:spcPct val="115000"/>
              </a:lnSpc>
              <a:spcBef>
                <a:spcPts val="0"/>
              </a:spcBef>
              <a:spcAft>
                <a:spcPts val="0"/>
              </a:spcAft>
              <a:buSzPct val="92071"/>
              <a:buNone/>
            </a:pPr>
            <a:r>
              <a:t/>
            </a:r>
            <a:endParaRPr sz="2300"/>
          </a:p>
          <a:p>
            <a:pPr indent="-352742" lvl="0" marL="457200" rtl="0" algn="just">
              <a:lnSpc>
                <a:spcPct val="115000"/>
              </a:lnSpc>
              <a:spcBef>
                <a:spcPts val="0"/>
              </a:spcBef>
              <a:spcAft>
                <a:spcPts val="0"/>
              </a:spcAft>
              <a:buSzPct val="100000"/>
              <a:buChar char="●"/>
            </a:pPr>
            <a:r>
              <a:rPr b="1" lang="en-GB" sz="2300"/>
              <a:t>Excellent accessibility</a:t>
            </a:r>
            <a:endParaRPr b="1" sz="2300"/>
          </a:p>
          <a:p>
            <a:pPr indent="0" lvl="0" marL="457200" rtl="0" algn="just">
              <a:lnSpc>
                <a:spcPct val="115000"/>
              </a:lnSpc>
              <a:spcBef>
                <a:spcPts val="0"/>
              </a:spcBef>
              <a:spcAft>
                <a:spcPts val="0"/>
              </a:spcAft>
              <a:buSzPct val="92071"/>
              <a:buNone/>
            </a:pPr>
            <a:r>
              <a:rPr lang="en-GB" sz="2300"/>
              <a:t>Cloud allows us to quickly and easily access store information anywhere, anytime in the whole world, using an internet connection. An internet cloud infrastructure increases organization productivity and efficiency by ensuring that our data is always accessible.</a:t>
            </a:r>
            <a:endParaRPr sz="2300"/>
          </a:p>
          <a:p>
            <a:pPr indent="0" lvl="0" marL="457200" rtl="0" algn="just">
              <a:lnSpc>
                <a:spcPct val="115000"/>
              </a:lnSpc>
              <a:spcBef>
                <a:spcPts val="0"/>
              </a:spcBef>
              <a:spcAft>
                <a:spcPts val="0"/>
              </a:spcAft>
              <a:buSzPct val="92071"/>
              <a:buNone/>
            </a:pPr>
            <a:r>
              <a:t/>
            </a:r>
            <a:endParaRPr sz="2300"/>
          </a:p>
          <a:p>
            <a:pPr indent="-352742" lvl="0" marL="457200" rtl="0" algn="just">
              <a:lnSpc>
                <a:spcPct val="115000"/>
              </a:lnSpc>
              <a:spcBef>
                <a:spcPts val="0"/>
              </a:spcBef>
              <a:spcAft>
                <a:spcPts val="0"/>
              </a:spcAft>
              <a:buSzPct val="100000"/>
              <a:buChar char="●"/>
            </a:pPr>
            <a:r>
              <a:rPr b="1" lang="en-GB" sz="2300"/>
              <a:t>Low maintenance cost</a:t>
            </a:r>
            <a:endParaRPr b="1" sz="2300"/>
          </a:p>
          <a:p>
            <a:pPr indent="0" lvl="0" marL="457200" rtl="0" algn="just">
              <a:lnSpc>
                <a:spcPct val="115000"/>
              </a:lnSpc>
              <a:spcBef>
                <a:spcPts val="0"/>
              </a:spcBef>
              <a:spcAft>
                <a:spcPts val="0"/>
              </a:spcAft>
              <a:buSzPct val="92071"/>
              <a:buNone/>
            </a:pPr>
            <a:r>
              <a:rPr lang="en-GB" sz="2300"/>
              <a:t>Cloud computing reduces both hardware and software maintenance costs for organizations.</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10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1000"/>
                                        <p:tgtEl>
                                          <p:spTgt spid="1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1000"/>
                                        <p:tgtEl>
                                          <p:spTgt spid="1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animEffect filter="fade" transition="in">
                                      <p:cBhvr>
                                        <p:cTn dur="1000"/>
                                        <p:tgtEl>
                                          <p:spTgt spid="1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animEffect filter="fade" transition="in">
                                      <p:cBhvr>
                                        <p:cTn dur="1000"/>
                                        <p:tgtEl>
                                          <p:spTgt spid="18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8" st="8"/>
                                            </p:txEl>
                                          </p:spTgt>
                                        </p:tgtEl>
                                        <p:attrNameLst>
                                          <p:attrName>style.visibility</p:attrName>
                                        </p:attrNameLst>
                                      </p:cBhvr>
                                      <p:to>
                                        <p:strVal val="visible"/>
                                      </p:to>
                                    </p:set>
                                    <p:animEffect filter="fade" transition="in">
                                      <p:cBhvr>
                                        <p:cTn dur="1000"/>
                                        <p:tgtEl>
                                          <p:spTgt spid="18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9" st="9"/>
                                            </p:txEl>
                                          </p:spTgt>
                                        </p:tgtEl>
                                        <p:attrNameLst>
                                          <p:attrName>style.visibility</p:attrName>
                                        </p:attrNameLst>
                                      </p:cBhvr>
                                      <p:to>
                                        <p:strVal val="visible"/>
                                      </p:to>
                                    </p:set>
                                    <p:animEffect filter="fade" transition="in">
                                      <p:cBhvr>
                                        <p:cTn dur="1000"/>
                                        <p:tgtEl>
                                          <p:spTgt spid="18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0" st="10"/>
                                            </p:txEl>
                                          </p:spTgt>
                                        </p:tgtEl>
                                        <p:attrNameLst>
                                          <p:attrName>style.visibility</p:attrName>
                                        </p:attrNameLst>
                                      </p:cBhvr>
                                      <p:to>
                                        <p:strVal val="visible"/>
                                      </p:to>
                                    </p:set>
                                    <p:animEffect filter="fade" transition="in">
                                      <p:cBhvr>
                                        <p:cTn dur="1000"/>
                                        <p:tgtEl>
                                          <p:spTgt spid="188">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c67c319d3d_1_87"/>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Advantages of Cloud Computing</a:t>
            </a:r>
            <a:endParaRPr>
              <a:solidFill>
                <a:schemeClr val="dk2"/>
              </a:solidFill>
            </a:endParaRPr>
          </a:p>
        </p:txBody>
      </p:sp>
      <p:sp>
        <p:nvSpPr>
          <p:cNvPr id="194" name="Google Shape;194;g2c67c319d3d_1_87"/>
          <p:cNvSpPr txBox="1"/>
          <p:nvPr>
            <p:ph idx="1" type="body"/>
          </p:nvPr>
        </p:nvSpPr>
        <p:spPr>
          <a:xfrm>
            <a:off x="475200" y="1084350"/>
            <a:ext cx="8520600" cy="5590800"/>
          </a:xfrm>
          <a:prstGeom prst="rect">
            <a:avLst/>
          </a:prstGeom>
          <a:noFill/>
          <a:ln>
            <a:noFill/>
          </a:ln>
        </p:spPr>
        <p:txBody>
          <a:bodyPr anchorCtr="0" anchor="t" bIns="91425" lIns="91425" spcFirstLastPara="1" rIns="91425" wrap="square" tIns="91425">
            <a:normAutofit fontScale="85000" lnSpcReduction="10000"/>
          </a:bodyPr>
          <a:lstStyle/>
          <a:p>
            <a:pPr indent="-352742" lvl="0" marL="457200" rtl="0" algn="just">
              <a:lnSpc>
                <a:spcPct val="115000"/>
              </a:lnSpc>
              <a:spcBef>
                <a:spcPts val="0"/>
              </a:spcBef>
              <a:spcAft>
                <a:spcPts val="0"/>
              </a:spcAft>
              <a:buSzPct val="100000"/>
              <a:buChar char="●"/>
            </a:pPr>
            <a:r>
              <a:rPr b="1" lang="en-GB" sz="2300"/>
              <a:t>Mobility</a:t>
            </a:r>
            <a:endParaRPr b="1" sz="2300"/>
          </a:p>
          <a:p>
            <a:pPr indent="0" lvl="0" marL="457200" rtl="0" algn="just">
              <a:lnSpc>
                <a:spcPct val="115000"/>
              </a:lnSpc>
              <a:spcBef>
                <a:spcPts val="0"/>
              </a:spcBef>
              <a:spcAft>
                <a:spcPts val="0"/>
              </a:spcAft>
              <a:buSzPct val="92071"/>
              <a:buNone/>
            </a:pPr>
            <a:r>
              <a:rPr lang="en-GB" sz="2300"/>
              <a:t>Cloud computing allows us to easily access all cloud data via mobile.</a:t>
            </a:r>
            <a:endParaRPr sz="2300"/>
          </a:p>
          <a:p>
            <a:pPr indent="0" lvl="0" marL="457200" rtl="0" algn="just">
              <a:lnSpc>
                <a:spcPct val="115000"/>
              </a:lnSpc>
              <a:spcBef>
                <a:spcPts val="0"/>
              </a:spcBef>
              <a:spcAft>
                <a:spcPts val="0"/>
              </a:spcAft>
              <a:buSzPct val="92071"/>
              <a:buNone/>
            </a:pPr>
            <a:r>
              <a:t/>
            </a:r>
            <a:endParaRPr sz="2300"/>
          </a:p>
          <a:p>
            <a:pPr indent="-352742" lvl="0" marL="457200" rtl="0" algn="just">
              <a:lnSpc>
                <a:spcPct val="115000"/>
              </a:lnSpc>
              <a:spcBef>
                <a:spcPts val="0"/>
              </a:spcBef>
              <a:spcAft>
                <a:spcPts val="0"/>
              </a:spcAft>
              <a:buSzPct val="100000"/>
              <a:buChar char="●"/>
            </a:pPr>
            <a:r>
              <a:rPr b="1" lang="en-GB" sz="2300"/>
              <a:t>IServices in the pay-per-use model</a:t>
            </a:r>
            <a:endParaRPr b="1" sz="2300"/>
          </a:p>
          <a:p>
            <a:pPr indent="0" lvl="0" marL="457200" rtl="0" algn="just">
              <a:lnSpc>
                <a:spcPct val="115000"/>
              </a:lnSpc>
              <a:spcBef>
                <a:spcPts val="0"/>
              </a:spcBef>
              <a:spcAft>
                <a:spcPts val="0"/>
              </a:spcAft>
              <a:buSzPct val="92071"/>
              <a:buNone/>
            </a:pPr>
            <a:r>
              <a:rPr lang="en-GB" sz="2300"/>
              <a:t>Cloud computing offers Application Programming Interfaces (APIs) to the users for access services on the cloud and pays the charges as per the usage of service.</a:t>
            </a:r>
            <a:endParaRPr sz="2300"/>
          </a:p>
          <a:p>
            <a:pPr indent="0" lvl="0" marL="457200" rtl="0" algn="just">
              <a:lnSpc>
                <a:spcPct val="115000"/>
              </a:lnSpc>
              <a:spcBef>
                <a:spcPts val="0"/>
              </a:spcBef>
              <a:spcAft>
                <a:spcPts val="0"/>
              </a:spcAft>
              <a:buSzPct val="92071"/>
              <a:buNone/>
            </a:pPr>
            <a:r>
              <a:t/>
            </a:r>
            <a:endParaRPr sz="2300"/>
          </a:p>
          <a:p>
            <a:pPr indent="-352742" lvl="0" marL="457200" rtl="0" algn="just">
              <a:lnSpc>
                <a:spcPct val="115000"/>
              </a:lnSpc>
              <a:spcBef>
                <a:spcPts val="0"/>
              </a:spcBef>
              <a:spcAft>
                <a:spcPts val="0"/>
              </a:spcAft>
              <a:buSzPct val="100000"/>
              <a:buChar char="●"/>
            </a:pPr>
            <a:r>
              <a:rPr b="1" lang="en-GB" sz="2300"/>
              <a:t>Unlimited storage capacity</a:t>
            </a:r>
            <a:endParaRPr b="1" sz="2300"/>
          </a:p>
          <a:p>
            <a:pPr indent="0" lvl="0" marL="457200" rtl="0" algn="just">
              <a:lnSpc>
                <a:spcPct val="115000"/>
              </a:lnSpc>
              <a:spcBef>
                <a:spcPts val="0"/>
              </a:spcBef>
              <a:spcAft>
                <a:spcPts val="0"/>
              </a:spcAft>
              <a:buSzPct val="92071"/>
              <a:buNone/>
            </a:pPr>
            <a:r>
              <a:rPr lang="en-GB" sz="2300"/>
              <a:t>Cloud offers us a huge amount of storing capacity for storing our important data such as documents, images, audio, video, etc. in one place.</a:t>
            </a:r>
            <a:endParaRPr sz="2300"/>
          </a:p>
          <a:p>
            <a:pPr indent="0" lvl="0" marL="457200" rtl="0" algn="just">
              <a:lnSpc>
                <a:spcPct val="115000"/>
              </a:lnSpc>
              <a:spcBef>
                <a:spcPts val="0"/>
              </a:spcBef>
              <a:spcAft>
                <a:spcPts val="0"/>
              </a:spcAft>
              <a:buSzPct val="92071"/>
              <a:buNone/>
            </a:pPr>
            <a:r>
              <a:t/>
            </a:r>
            <a:endParaRPr sz="2300"/>
          </a:p>
          <a:p>
            <a:pPr indent="-352742" lvl="0" marL="457200" rtl="0" algn="just">
              <a:lnSpc>
                <a:spcPct val="115000"/>
              </a:lnSpc>
              <a:spcBef>
                <a:spcPts val="0"/>
              </a:spcBef>
              <a:spcAft>
                <a:spcPts val="0"/>
              </a:spcAft>
              <a:buSzPct val="100000"/>
              <a:buChar char="●"/>
            </a:pPr>
            <a:r>
              <a:rPr b="1" lang="en-GB" sz="2300"/>
              <a:t>Data security</a:t>
            </a:r>
            <a:endParaRPr b="1" sz="2300"/>
          </a:p>
          <a:p>
            <a:pPr indent="0" lvl="0" marL="457200" rtl="0" algn="just">
              <a:lnSpc>
                <a:spcPct val="115000"/>
              </a:lnSpc>
              <a:spcBef>
                <a:spcPts val="0"/>
              </a:spcBef>
              <a:spcAft>
                <a:spcPts val="0"/>
              </a:spcAft>
              <a:buSzPct val="92071"/>
              <a:buNone/>
            </a:pPr>
            <a:r>
              <a:rPr lang="en-GB" sz="2300"/>
              <a:t>Data security is one of the biggest advantages of cloud computing. Cloud offers many advanced features related to security and ensures that data is securely stored and handled.</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000"/>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1000"/>
                                        <p:tgtEl>
                                          <p:spTgt spid="1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animEffect filter="fade" transition="in">
                                      <p:cBhvr>
                                        <p:cTn dur="1000"/>
                                        <p:tgtEl>
                                          <p:spTgt spid="1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animEffect filter="fade" transition="in">
                                      <p:cBhvr>
                                        <p:cTn dur="1000"/>
                                        <p:tgtEl>
                                          <p:spTgt spid="1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animEffect filter="fade" transition="in">
                                      <p:cBhvr>
                                        <p:cTn dur="1000"/>
                                        <p:tgtEl>
                                          <p:spTgt spid="1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animEffect filter="fade" transition="in">
                                      <p:cBhvr>
                                        <p:cTn dur="1000"/>
                                        <p:tgtEl>
                                          <p:spTgt spid="19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9" st="9"/>
                                            </p:txEl>
                                          </p:spTgt>
                                        </p:tgtEl>
                                        <p:attrNameLst>
                                          <p:attrName>style.visibility</p:attrName>
                                        </p:attrNameLst>
                                      </p:cBhvr>
                                      <p:to>
                                        <p:strVal val="visible"/>
                                      </p:to>
                                    </p:set>
                                    <p:animEffect filter="fade" transition="in">
                                      <p:cBhvr>
                                        <p:cTn dur="1000"/>
                                        <p:tgtEl>
                                          <p:spTgt spid="19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0" st="10"/>
                                            </p:txEl>
                                          </p:spTgt>
                                        </p:tgtEl>
                                        <p:attrNameLst>
                                          <p:attrName>style.visibility</p:attrName>
                                        </p:attrNameLst>
                                      </p:cBhvr>
                                      <p:to>
                                        <p:strVal val="visible"/>
                                      </p:to>
                                    </p:set>
                                    <p:animEffect filter="fade" transition="in">
                                      <p:cBhvr>
                                        <p:cTn dur="1000"/>
                                        <p:tgtEl>
                                          <p:spTgt spid="19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c67c319d3d_1_93"/>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Disadvantages of Cloud Computing</a:t>
            </a:r>
            <a:endParaRPr>
              <a:solidFill>
                <a:schemeClr val="dk2"/>
              </a:solidFill>
            </a:endParaRPr>
          </a:p>
        </p:txBody>
      </p:sp>
      <p:sp>
        <p:nvSpPr>
          <p:cNvPr id="200" name="Google Shape;200;g2c67c319d3d_1_93"/>
          <p:cNvSpPr txBox="1"/>
          <p:nvPr>
            <p:ph idx="1" type="body"/>
          </p:nvPr>
        </p:nvSpPr>
        <p:spPr>
          <a:xfrm>
            <a:off x="475200" y="1084350"/>
            <a:ext cx="8520600" cy="5590800"/>
          </a:xfrm>
          <a:prstGeom prst="rect">
            <a:avLst/>
          </a:prstGeom>
          <a:noFill/>
          <a:ln>
            <a:noFill/>
          </a:ln>
        </p:spPr>
        <p:txBody>
          <a:bodyPr anchorCtr="0" anchor="t" bIns="91425" lIns="91425" spcFirstLastPara="1" rIns="91425" wrap="square" tIns="91425">
            <a:normAutofit fontScale="85000" lnSpcReduction="20000"/>
          </a:bodyPr>
          <a:lstStyle/>
          <a:p>
            <a:pPr indent="-352742" lvl="0" marL="457200" rtl="0" algn="just">
              <a:lnSpc>
                <a:spcPct val="115000"/>
              </a:lnSpc>
              <a:spcBef>
                <a:spcPts val="0"/>
              </a:spcBef>
              <a:spcAft>
                <a:spcPts val="0"/>
              </a:spcAft>
              <a:buSzPct val="100000"/>
              <a:buChar char="●"/>
            </a:pPr>
            <a:r>
              <a:rPr b="1" lang="en-GB" sz="2300"/>
              <a:t>Internet Connectivity</a:t>
            </a:r>
            <a:endParaRPr b="1" sz="2300"/>
          </a:p>
          <a:p>
            <a:pPr indent="0" lvl="0" marL="457200" rtl="0" algn="just">
              <a:lnSpc>
                <a:spcPct val="115000"/>
              </a:lnSpc>
              <a:spcBef>
                <a:spcPts val="0"/>
              </a:spcBef>
              <a:spcAft>
                <a:spcPts val="0"/>
              </a:spcAft>
              <a:buSzPct val="92071"/>
              <a:buNone/>
            </a:pPr>
            <a:r>
              <a:rPr lang="en-GB" sz="2300"/>
              <a:t>If you do not have good internet connectivity, you cannot access data. However, we have no any other way to access data from the cloud.</a:t>
            </a:r>
            <a:endParaRPr sz="2300"/>
          </a:p>
          <a:p>
            <a:pPr indent="-352742" lvl="0" marL="457200" rtl="0" algn="just">
              <a:lnSpc>
                <a:spcPct val="115000"/>
              </a:lnSpc>
              <a:spcBef>
                <a:spcPts val="0"/>
              </a:spcBef>
              <a:spcAft>
                <a:spcPts val="0"/>
              </a:spcAft>
              <a:buSzPct val="100000"/>
              <a:buChar char="●"/>
            </a:pPr>
            <a:r>
              <a:rPr b="1" lang="en-GB" sz="2300"/>
              <a:t>Vendor lock-in</a:t>
            </a:r>
            <a:endParaRPr b="1" sz="2300"/>
          </a:p>
          <a:p>
            <a:pPr indent="0" lvl="0" marL="457200" rtl="0" algn="just">
              <a:lnSpc>
                <a:spcPct val="115000"/>
              </a:lnSpc>
              <a:spcBef>
                <a:spcPts val="0"/>
              </a:spcBef>
              <a:spcAft>
                <a:spcPts val="0"/>
              </a:spcAft>
              <a:buSzPct val="92071"/>
              <a:buNone/>
            </a:pPr>
            <a:r>
              <a:rPr lang="en-GB" sz="2300"/>
              <a:t>Organizations may face problems when transferring their services from one vendor to another. As different vendors provide different platforms, that can cause difficulty moving from one cloud to another.</a:t>
            </a:r>
            <a:endParaRPr sz="2300"/>
          </a:p>
          <a:p>
            <a:pPr indent="-352742" lvl="0" marL="457200" rtl="0" algn="just">
              <a:lnSpc>
                <a:spcPct val="115000"/>
              </a:lnSpc>
              <a:spcBef>
                <a:spcPts val="0"/>
              </a:spcBef>
              <a:spcAft>
                <a:spcPts val="0"/>
              </a:spcAft>
              <a:buSzPct val="100000"/>
              <a:buChar char="●"/>
            </a:pPr>
            <a:r>
              <a:rPr b="1" lang="en-GB" sz="2300"/>
              <a:t>Limited Control</a:t>
            </a:r>
            <a:endParaRPr b="1" sz="2300"/>
          </a:p>
          <a:p>
            <a:pPr indent="0" lvl="0" marL="457200" rtl="0" algn="just">
              <a:lnSpc>
                <a:spcPct val="115000"/>
              </a:lnSpc>
              <a:spcBef>
                <a:spcPts val="0"/>
              </a:spcBef>
              <a:spcAft>
                <a:spcPts val="0"/>
              </a:spcAft>
              <a:buSzPct val="92071"/>
              <a:buNone/>
            </a:pPr>
            <a:r>
              <a:rPr lang="en-GB" sz="2300"/>
              <a:t>Infrastructure is completely owned, managed, and monitored by the service provider. Users have less control over the function and execution of services within a cloud infrastructure.</a:t>
            </a:r>
            <a:endParaRPr sz="2300"/>
          </a:p>
          <a:p>
            <a:pPr indent="-352742" lvl="0" marL="457200" rtl="0" algn="just">
              <a:lnSpc>
                <a:spcPct val="115000"/>
              </a:lnSpc>
              <a:spcBef>
                <a:spcPts val="0"/>
              </a:spcBef>
              <a:spcAft>
                <a:spcPts val="0"/>
              </a:spcAft>
              <a:buSzPct val="100000"/>
              <a:buChar char="●"/>
            </a:pPr>
            <a:r>
              <a:rPr b="1" lang="en-GB" sz="2300"/>
              <a:t>Security</a:t>
            </a:r>
            <a:endParaRPr b="1" sz="2300"/>
          </a:p>
          <a:p>
            <a:pPr indent="0" lvl="0" marL="457200" rtl="0" algn="just">
              <a:lnSpc>
                <a:spcPct val="115000"/>
              </a:lnSpc>
              <a:spcBef>
                <a:spcPts val="0"/>
              </a:spcBef>
              <a:spcAft>
                <a:spcPts val="0"/>
              </a:spcAft>
              <a:buSzPct val="92071"/>
              <a:buNone/>
            </a:pPr>
            <a:r>
              <a:rPr lang="en-GB" sz="2300"/>
              <a:t>Before adopting cloud technology, you should be aware that you will be sending all your organization's sensitive information to a third party, i.e., a cloud computing service provider. While sending the data on the cloud, there may be a chance that your organization's information is hacked by Hackers.</a:t>
            </a:r>
            <a:endParaRPr sz="2300"/>
          </a:p>
          <a:p>
            <a:pPr indent="0" lvl="0" marL="0" rtl="0" algn="just">
              <a:lnSpc>
                <a:spcPct val="115000"/>
              </a:lnSpc>
              <a:spcBef>
                <a:spcPts val="0"/>
              </a:spcBef>
              <a:spcAft>
                <a:spcPts val="0"/>
              </a:spcAft>
              <a:buSzPct val="92071"/>
              <a:buNone/>
            </a:pPr>
            <a:r>
              <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0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10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1000"/>
                                        <p:tgtEl>
                                          <p:spTgt spid="2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Effect filter="fade" transition="in">
                                      <p:cBhvr>
                                        <p:cTn dur="1000"/>
                                        <p:tgtEl>
                                          <p:spTgt spid="2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animEffect filter="fade" transition="in">
                                      <p:cBhvr>
                                        <p:cTn dur="1000"/>
                                        <p:tgtEl>
                                          <p:spTgt spid="2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6" st="6"/>
                                            </p:txEl>
                                          </p:spTgt>
                                        </p:tgtEl>
                                        <p:attrNameLst>
                                          <p:attrName>style.visibility</p:attrName>
                                        </p:attrNameLst>
                                      </p:cBhvr>
                                      <p:to>
                                        <p:strVal val="visible"/>
                                      </p:to>
                                    </p:set>
                                    <p:animEffect filter="fade" transition="in">
                                      <p:cBhvr>
                                        <p:cTn dur="1000"/>
                                        <p:tgtEl>
                                          <p:spTgt spid="2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7" st="7"/>
                                            </p:txEl>
                                          </p:spTgt>
                                        </p:tgtEl>
                                        <p:attrNameLst>
                                          <p:attrName>style.visibility</p:attrName>
                                        </p:attrNameLst>
                                      </p:cBhvr>
                                      <p:to>
                                        <p:strVal val="visible"/>
                                      </p:to>
                                    </p:set>
                                    <p:animEffect filter="fade" transition="in">
                                      <p:cBhvr>
                                        <p:cTn dur="1000"/>
                                        <p:tgtEl>
                                          <p:spTgt spid="20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8" st="8"/>
                                            </p:txEl>
                                          </p:spTgt>
                                        </p:tgtEl>
                                        <p:attrNameLst>
                                          <p:attrName>style.visibility</p:attrName>
                                        </p:attrNameLst>
                                      </p:cBhvr>
                                      <p:to>
                                        <p:strVal val="visible"/>
                                      </p:to>
                                    </p:set>
                                    <p:animEffect filter="fade" transition="in">
                                      <p:cBhvr>
                                        <p:cTn dur="1000"/>
                                        <p:tgtEl>
                                          <p:spTgt spid="20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g2c15dbd918b_0_622"/>
          <p:cNvSpPr txBox="1"/>
          <p:nvPr>
            <p:ph type="title"/>
          </p:nvPr>
        </p:nvSpPr>
        <p:spPr>
          <a:xfrm>
            <a:off x="323878" y="602025"/>
            <a:ext cx="7488600" cy="864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107141"/>
              <a:buNone/>
            </a:pPr>
            <a:r>
              <a:rPr lang="en-GB">
                <a:solidFill>
                  <a:schemeClr val="dk2"/>
                </a:solidFill>
              </a:rPr>
              <a:t>How cloud computing can help your organization</a:t>
            </a:r>
            <a:endParaRPr>
              <a:solidFill>
                <a:schemeClr val="dk2"/>
              </a:solidFill>
            </a:endParaRPr>
          </a:p>
        </p:txBody>
      </p:sp>
      <p:sp>
        <p:nvSpPr>
          <p:cNvPr id="206" name="Google Shape;206;g2c15dbd918b_0_622"/>
          <p:cNvSpPr txBox="1"/>
          <p:nvPr>
            <p:ph idx="1" type="body"/>
          </p:nvPr>
        </p:nvSpPr>
        <p:spPr>
          <a:xfrm>
            <a:off x="323863" y="1658145"/>
            <a:ext cx="8424900" cy="5664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200"/>
              <a:buNone/>
            </a:pPr>
            <a:r>
              <a:rPr lang="en-GB" sz="2000"/>
              <a:t>If your organization experiences any of the following, you’re probably a good candidate for cloud computing:</a:t>
            </a:r>
            <a:endParaRPr sz="2000"/>
          </a:p>
          <a:p>
            <a:pPr indent="0" lvl="0" marL="0" rtl="0" algn="l">
              <a:lnSpc>
                <a:spcPct val="100000"/>
              </a:lnSpc>
              <a:spcBef>
                <a:spcPts val="0"/>
              </a:spcBef>
              <a:spcAft>
                <a:spcPts val="0"/>
              </a:spcAft>
              <a:buSzPts val="3200"/>
              <a:buNone/>
            </a:pPr>
            <a:r>
              <a:t/>
            </a:r>
            <a:endParaRPr sz="2000"/>
          </a:p>
          <a:p>
            <a:pPr indent="-355600" lvl="0" marL="457200" rtl="0" algn="l">
              <a:lnSpc>
                <a:spcPct val="100000"/>
              </a:lnSpc>
              <a:spcBef>
                <a:spcPts val="0"/>
              </a:spcBef>
              <a:spcAft>
                <a:spcPts val="0"/>
              </a:spcAft>
              <a:buClr>
                <a:schemeClr val="dk2"/>
              </a:buClr>
              <a:buSzPts val="2000"/>
              <a:buChar char="●"/>
            </a:pPr>
            <a:r>
              <a:rPr lang="en-GB" sz="2000"/>
              <a:t>High business growth that outpaces infrastructure capabilities</a:t>
            </a:r>
            <a:endParaRPr sz="2000"/>
          </a:p>
          <a:p>
            <a:pPr indent="-355600" lvl="0" marL="457200" rtl="0" algn="l">
              <a:lnSpc>
                <a:spcPct val="100000"/>
              </a:lnSpc>
              <a:spcBef>
                <a:spcPts val="0"/>
              </a:spcBef>
              <a:spcAft>
                <a:spcPts val="0"/>
              </a:spcAft>
              <a:buClr>
                <a:schemeClr val="dk2"/>
              </a:buClr>
              <a:buSzPts val="2000"/>
              <a:buChar char="●"/>
            </a:pPr>
            <a:r>
              <a:rPr lang="en-GB" sz="2000"/>
              <a:t>Low utilization of existing infrastructure resources</a:t>
            </a:r>
            <a:endParaRPr sz="2000"/>
          </a:p>
          <a:p>
            <a:pPr indent="-355600" lvl="0" marL="457200" rtl="0" algn="l">
              <a:lnSpc>
                <a:spcPct val="100000"/>
              </a:lnSpc>
              <a:spcBef>
                <a:spcPts val="0"/>
              </a:spcBef>
              <a:spcAft>
                <a:spcPts val="0"/>
              </a:spcAft>
              <a:buClr>
                <a:schemeClr val="dk2"/>
              </a:buClr>
              <a:buSzPts val="2000"/>
              <a:buChar char="●"/>
            </a:pPr>
            <a:r>
              <a:rPr lang="en-GB" sz="2000"/>
              <a:t>Large volumes of data that are overwhelming your on-premises data storage resources</a:t>
            </a:r>
            <a:endParaRPr sz="2000"/>
          </a:p>
          <a:p>
            <a:pPr indent="-355600" lvl="0" marL="457200" rtl="0" algn="l">
              <a:lnSpc>
                <a:spcPct val="100000"/>
              </a:lnSpc>
              <a:spcBef>
                <a:spcPts val="0"/>
              </a:spcBef>
              <a:spcAft>
                <a:spcPts val="0"/>
              </a:spcAft>
              <a:buClr>
                <a:schemeClr val="dk2"/>
              </a:buClr>
              <a:buSzPts val="2000"/>
              <a:buChar char="●"/>
            </a:pPr>
            <a:r>
              <a:rPr lang="en-GB" sz="2000"/>
              <a:t>Slow response times with on-premises infrastructure</a:t>
            </a:r>
            <a:endParaRPr sz="2000"/>
          </a:p>
          <a:p>
            <a:pPr indent="-355600" lvl="0" marL="457200" rtl="0" algn="l">
              <a:lnSpc>
                <a:spcPct val="100000"/>
              </a:lnSpc>
              <a:spcBef>
                <a:spcPts val="0"/>
              </a:spcBef>
              <a:spcAft>
                <a:spcPts val="0"/>
              </a:spcAft>
              <a:buClr>
                <a:schemeClr val="dk2"/>
              </a:buClr>
              <a:buSzPts val="2000"/>
              <a:buChar char="●"/>
            </a:pPr>
            <a:r>
              <a:rPr lang="en-GB" sz="2000"/>
              <a:t>Delayed product development cycles due to infrastructure constraints</a:t>
            </a:r>
            <a:endParaRPr sz="2000"/>
          </a:p>
          <a:p>
            <a:pPr indent="-355600" lvl="0" marL="457200" rtl="0" algn="l">
              <a:lnSpc>
                <a:spcPct val="100000"/>
              </a:lnSpc>
              <a:spcBef>
                <a:spcPts val="0"/>
              </a:spcBef>
              <a:spcAft>
                <a:spcPts val="0"/>
              </a:spcAft>
              <a:buClr>
                <a:schemeClr val="dk2"/>
              </a:buClr>
              <a:buSzPts val="2000"/>
              <a:buChar char="●"/>
            </a:pPr>
            <a:r>
              <a:rPr lang="en-GB" sz="2000"/>
              <a:t>Cash flow challenges due to high computing infrastructure expenses</a:t>
            </a:r>
            <a:endParaRPr sz="2000"/>
          </a:p>
          <a:p>
            <a:pPr indent="-355600" lvl="0" marL="457200" rtl="0" algn="l">
              <a:lnSpc>
                <a:spcPct val="100000"/>
              </a:lnSpc>
              <a:spcBef>
                <a:spcPts val="0"/>
              </a:spcBef>
              <a:spcAft>
                <a:spcPts val="0"/>
              </a:spcAft>
              <a:buClr>
                <a:schemeClr val="dk2"/>
              </a:buClr>
              <a:buSzPts val="2000"/>
              <a:buChar char="●"/>
            </a:pPr>
            <a:r>
              <a:rPr lang="en-GB" sz="2000"/>
              <a:t>Highly mobile or distributed user population</a:t>
            </a:r>
            <a:endParaRPr sz="2000"/>
          </a:p>
          <a:p>
            <a:pPr indent="0" lvl="0" marL="0" rtl="0" algn="l">
              <a:lnSpc>
                <a:spcPct val="100000"/>
              </a:lnSpc>
              <a:spcBef>
                <a:spcPts val="0"/>
              </a:spcBef>
              <a:spcAft>
                <a:spcPts val="0"/>
              </a:spcAft>
              <a:buSzPts val="3200"/>
              <a:buNone/>
            </a:pPr>
            <a:r>
              <a:t/>
            </a:r>
            <a:endParaRPr sz="2000"/>
          </a:p>
        </p:txBody>
      </p:sp>
      <p:sp>
        <p:nvSpPr>
          <p:cNvPr id="207" name="Google Shape;207;g2c15dbd918b_0_622"/>
          <p:cNvSpPr txBox="1"/>
          <p:nvPr>
            <p:ph idx="12" type="sldNum"/>
          </p:nvPr>
        </p:nvSpPr>
        <p:spPr>
          <a:xfrm>
            <a:off x="8676456" y="260648"/>
            <a:ext cx="401100" cy="3660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c67c319d3d_1_101"/>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Cloud security</a:t>
            </a:r>
            <a:endParaRPr>
              <a:solidFill>
                <a:schemeClr val="dk2"/>
              </a:solidFill>
            </a:endParaRPr>
          </a:p>
        </p:txBody>
      </p:sp>
      <p:sp>
        <p:nvSpPr>
          <p:cNvPr id="213" name="Google Shape;213;g2c67c319d3d_1_101"/>
          <p:cNvSpPr txBox="1"/>
          <p:nvPr>
            <p:ph idx="1" type="body"/>
          </p:nvPr>
        </p:nvSpPr>
        <p:spPr>
          <a:xfrm>
            <a:off x="475200" y="1084350"/>
            <a:ext cx="8520600" cy="5590800"/>
          </a:xfrm>
          <a:prstGeom prst="rect">
            <a:avLst/>
          </a:prstGeom>
          <a:noFill/>
          <a:ln>
            <a:noFill/>
          </a:ln>
        </p:spPr>
        <p:txBody>
          <a:bodyPr anchorCtr="0" anchor="t" bIns="91425" lIns="91425" spcFirstLastPara="1" rIns="91425" wrap="square" tIns="91425">
            <a:normAutofit lnSpcReduction="10000"/>
          </a:bodyPr>
          <a:lstStyle/>
          <a:p>
            <a:pPr indent="-374650" lvl="0" marL="457200" rtl="0" algn="just">
              <a:lnSpc>
                <a:spcPct val="115000"/>
              </a:lnSpc>
              <a:spcBef>
                <a:spcPts val="0"/>
              </a:spcBef>
              <a:spcAft>
                <a:spcPts val="0"/>
              </a:spcAft>
              <a:buSzPts val="2300"/>
              <a:buChar char="●"/>
            </a:pPr>
            <a:r>
              <a:rPr b="1" lang="en-GB" sz="2300"/>
              <a:t>Shared responsibility for security</a:t>
            </a:r>
            <a:endParaRPr b="1" sz="2300"/>
          </a:p>
          <a:p>
            <a:pPr indent="0" lvl="0" marL="914400" rtl="0" algn="just">
              <a:lnSpc>
                <a:spcPct val="115000"/>
              </a:lnSpc>
              <a:spcBef>
                <a:spcPts val="0"/>
              </a:spcBef>
              <a:spcAft>
                <a:spcPts val="0"/>
              </a:spcAft>
              <a:buSzPts val="1800"/>
              <a:buNone/>
            </a:pPr>
            <a:r>
              <a:rPr lang="en-GB" sz="2300"/>
              <a:t>The cloud service provider is responsible for securing cloud infrastructure, and the customer is responsible for protecting its data within the cloud.</a:t>
            </a:r>
            <a:endParaRPr sz="2300"/>
          </a:p>
          <a:p>
            <a:pPr indent="-374650" lvl="0" marL="457200" rtl="0" algn="just">
              <a:lnSpc>
                <a:spcPct val="115000"/>
              </a:lnSpc>
              <a:spcBef>
                <a:spcPts val="0"/>
              </a:spcBef>
              <a:spcAft>
                <a:spcPts val="0"/>
              </a:spcAft>
              <a:buSzPts val="2300"/>
              <a:buChar char="●"/>
            </a:pPr>
            <a:r>
              <a:rPr b="1" lang="en-GB" sz="2300"/>
              <a:t>Data encryption</a:t>
            </a:r>
            <a:endParaRPr b="1" sz="2300"/>
          </a:p>
          <a:p>
            <a:pPr indent="0" lvl="0" marL="914400" rtl="0" algn="just">
              <a:lnSpc>
                <a:spcPct val="115000"/>
              </a:lnSpc>
              <a:spcBef>
                <a:spcPts val="0"/>
              </a:spcBef>
              <a:spcAft>
                <a:spcPts val="0"/>
              </a:spcAft>
              <a:buSzPts val="1800"/>
              <a:buNone/>
            </a:pPr>
            <a:r>
              <a:rPr lang="en-GB" sz="2300"/>
              <a:t>Data should be encrypted</a:t>
            </a:r>
            <a:endParaRPr sz="2300"/>
          </a:p>
          <a:p>
            <a:pPr indent="-374650" lvl="0" marL="457200" rtl="0" algn="just">
              <a:lnSpc>
                <a:spcPct val="115000"/>
              </a:lnSpc>
              <a:spcBef>
                <a:spcPts val="0"/>
              </a:spcBef>
              <a:spcAft>
                <a:spcPts val="0"/>
              </a:spcAft>
              <a:buSzPts val="2300"/>
              <a:buChar char="●"/>
            </a:pPr>
            <a:r>
              <a:rPr b="1" lang="en-GB" sz="2300"/>
              <a:t>Security and compliance monitoring</a:t>
            </a:r>
            <a:endParaRPr b="1" sz="2300"/>
          </a:p>
          <a:p>
            <a:pPr indent="0" lvl="0" marL="914400" rtl="0" algn="just">
              <a:lnSpc>
                <a:spcPct val="115000"/>
              </a:lnSpc>
              <a:spcBef>
                <a:spcPts val="0"/>
              </a:spcBef>
              <a:spcAft>
                <a:spcPts val="0"/>
              </a:spcAft>
              <a:buSzPts val="1800"/>
              <a:buNone/>
            </a:pPr>
            <a:r>
              <a:rPr lang="en-GB" sz="2300"/>
              <a:t>Understanding all regulatory compliance standards applicable to your industry</a:t>
            </a:r>
            <a:endParaRPr sz="2300"/>
          </a:p>
          <a:p>
            <a:pPr indent="-374650" lvl="0" marL="457200" rtl="0" algn="just">
              <a:lnSpc>
                <a:spcPct val="115000"/>
              </a:lnSpc>
              <a:spcBef>
                <a:spcPts val="0"/>
              </a:spcBef>
              <a:spcAft>
                <a:spcPts val="0"/>
              </a:spcAft>
              <a:buSzPts val="2300"/>
              <a:buChar char="●"/>
            </a:pPr>
            <a:r>
              <a:rPr b="1" lang="en-GB" sz="2300"/>
              <a:t>Collaborative management</a:t>
            </a:r>
            <a:endParaRPr b="1" sz="2300"/>
          </a:p>
          <a:p>
            <a:pPr indent="0" lvl="0" marL="914400" rtl="0" algn="just">
              <a:lnSpc>
                <a:spcPct val="115000"/>
              </a:lnSpc>
              <a:spcBef>
                <a:spcPts val="0"/>
              </a:spcBef>
              <a:spcAft>
                <a:spcPts val="0"/>
              </a:spcAft>
              <a:buSzPts val="1800"/>
              <a:buNone/>
            </a:pPr>
            <a:r>
              <a:rPr lang="en-GB" sz="2300"/>
              <a:t>Proper communication and clear, understandable processes between IT, operations and security teams will ensure seamless cloud integrations that are secure and sustainable.</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10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1000"/>
                                        <p:tgtEl>
                                          <p:spTgt spid="2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Effect filter="fade" transition="in">
                                      <p:cBhvr>
                                        <p:cTn dur="1000"/>
                                        <p:tgtEl>
                                          <p:spTgt spid="2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Effect filter="fade" transition="in">
                                      <p:cBhvr>
                                        <p:cTn dur="1000"/>
                                        <p:tgtEl>
                                          <p:spTgt spid="2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animEffect filter="fade" transition="in">
                                      <p:cBhvr>
                                        <p:cTn dur="1000"/>
                                        <p:tgtEl>
                                          <p:spTgt spid="2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animEffect filter="fade" transition="in">
                                      <p:cBhvr>
                                        <p:cTn dur="1000"/>
                                        <p:tgtEl>
                                          <p:spTgt spid="21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c67c319d3d_1_116"/>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Security Risks of Cloud Computing</a:t>
            </a:r>
            <a:endParaRPr>
              <a:solidFill>
                <a:schemeClr val="dk2"/>
              </a:solidFill>
            </a:endParaRPr>
          </a:p>
        </p:txBody>
      </p:sp>
      <p:sp>
        <p:nvSpPr>
          <p:cNvPr id="219" name="Google Shape;219;g2c67c319d3d_1_116"/>
          <p:cNvSpPr txBox="1"/>
          <p:nvPr>
            <p:ph idx="1" type="body"/>
          </p:nvPr>
        </p:nvSpPr>
        <p:spPr>
          <a:xfrm>
            <a:off x="475200" y="1084350"/>
            <a:ext cx="8520600" cy="5590800"/>
          </a:xfrm>
          <a:prstGeom prst="rect">
            <a:avLst/>
          </a:prstGeom>
          <a:noFill/>
          <a:ln>
            <a:noFill/>
          </a:ln>
        </p:spPr>
        <p:txBody>
          <a:bodyPr anchorCtr="0" anchor="t" bIns="91425" lIns="91425" spcFirstLastPara="1" rIns="91425" wrap="square" tIns="91425">
            <a:normAutofit/>
          </a:bodyPr>
          <a:lstStyle/>
          <a:p>
            <a:pPr indent="-374650" lvl="0" marL="457200" rtl="0" algn="just">
              <a:lnSpc>
                <a:spcPct val="115000"/>
              </a:lnSpc>
              <a:spcBef>
                <a:spcPts val="0"/>
              </a:spcBef>
              <a:spcAft>
                <a:spcPts val="0"/>
              </a:spcAft>
              <a:buSzPts val="2300"/>
              <a:buChar char="●"/>
            </a:pPr>
            <a:r>
              <a:rPr b="1" lang="en-GB" sz="2300"/>
              <a:t>Data Loss / Data Breach</a:t>
            </a:r>
            <a:endParaRPr b="1" sz="2300"/>
          </a:p>
          <a:p>
            <a:pPr indent="-374650" lvl="0" marL="457200" rtl="0" algn="just">
              <a:lnSpc>
                <a:spcPct val="115000"/>
              </a:lnSpc>
              <a:spcBef>
                <a:spcPts val="0"/>
              </a:spcBef>
              <a:spcAft>
                <a:spcPts val="0"/>
              </a:spcAft>
              <a:buSzPts val="2300"/>
              <a:buChar char="●"/>
            </a:pPr>
            <a:r>
              <a:rPr b="1" lang="en-GB" sz="2300"/>
              <a:t>Hacked Interfaces and Insecure APIs</a:t>
            </a:r>
            <a:endParaRPr b="1" sz="2300"/>
          </a:p>
          <a:p>
            <a:pPr indent="-374650" lvl="0" marL="457200" rtl="0" algn="just">
              <a:lnSpc>
                <a:spcPct val="115000"/>
              </a:lnSpc>
              <a:spcBef>
                <a:spcPts val="0"/>
              </a:spcBef>
              <a:spcAft>
                <a:spcPts val="0"/>
              </a:spcAft>
              <a:buSzPts val="2300"/>
              <a:buChar char="●"/>
            </a:pPr>
            <a:r>
              <a:rPr b="1" lang="en-GB" sz="2300"/>
              <a:t>Vendor lock-in</a:t>
            </a:r>
            <a:endParaRPr b="1" sz="2300"/>
          </a:p>
          <a:p>
            <a:pPr indent="-374650" lvl="0" marL="457200" rtl="0" algn="just">
              <a:lnSpc>
                <a:spcPct val="115000"/>
              </a:lnSpc>
              <a:spcBef>
                <a:spcPts val="0"/>
              </a:spcBef>
              <a:spcAft>
                <a:spcPts val="0"/>
              </a:spcAft>
              <a:buSzPts val="2300"/>
              <a:buChar char="●"/>
            </a:pPr>
            <a:r>
              <a:rPr b="1" lang="en-GB" sz="2300"/>
              <a:t>Denial of Service (DoS) attacks</a:t>
            </a:r>
            <a:endParaRPr b="1" sz="2300"/>
          </a:p>
          <a:p>
            <a:pPr indent="-374650" lvl="0" marL="457200" rtl="0" algn="just">
              <a:lnSpc>
                <a:spcPct val="115000"/>
              </a:lnSpc>
              <a:spcBef>
                <a:spcPts val="0"/>
              </a:spcBef>
              <a:spcAft>
                <a:spcPts val="0"/>
              </a:spcAft>
              <a:buSzPts val="2300"/>
              <a:buChar char="●"/>
            </a:pPr>
            <a:r>
              <a:rPr b="1" lang="en-GB" sz="2300"/>
              <a:t>Account hijacking</a:t>
            </a:r>
            <a:endParaRPr b="1"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10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10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10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1000"/>
                                        <p:tgtEl>
                                          <p:spTgt spid="2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1000"/>
                                        <p:tgtEl>
                                          <p:spTgt spid="21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c15dbd918b_0_628"/>
          <p:cNvSpPr txBox="1"/>
          <p:nvPr>
            <p:ph idx="12" type="sldNum"/>
          </p:nvPr>
        </p:nvSpPr>
        <p:spPr>
          <a:xfrm>
            <a:off x="8676456" y="260648"/>
            <a:ext cx="401100" cy="3660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225" name="Google Shape;225;g2c15dbd918b_0_628"/>
          <p:cNvPicPr preferRelativeResize="0"/>
          <p:nvPr/>
        </p:nvPicPr>
        <p:blipFill rotWithShape="1">
          <a:blip r:embed="rId3">
            <a:alphaModFix/>
          </a:blip>
          <a:srcRect b="0" l="0" r="0" t="0"/>
          <a:stretch/>
        </p:blipFill>
        <p:spPr>
          <a:xfrm>
            <a:off x="1952625" y="1581150"/>
            <a:ext cx="5238750" cy="3695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g2c67c319d3d_5_0"/>
          <p:cNvPicPr preferRelativeResize="0"/>
          <p:nvPr/>
        </p:nvPicPr>
        <p:blipFill rotWithShape="1">
          <a:blip r:embed="rId3">
            <a:alphaModFix/>
          </a:blip>
          <a:srcRect b="0" l="0" r="0" t="0"/>
          <a:stretch/>
        </p:blipFill>
        <p:spPr>
          <a:xfrm>
            <a:off x="-102950" y="327500"/>
            <a:ext cx="8839200" cy="44239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g2c67c319d3d_1_129"/>
          <p:cNvPicPr preferRelativeResize="0"/>
          <p:nvPr/>
        </p:nvPicPr>
        <p:blipFill rotWithShape="1">
          <a:blip r:embed="rId3">
            <a:alphaModFix/>
          </a:blip>
          <a:srcRect b="0" l="0" r="0" t="0"/>
          <a:stretch/>
        </p:blipFill>
        <p:spPr>
          <a:xfrm>
            <a:off x="152400" y="838200"/>
            <a:ext cx="8871700" cy="499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bf1f1b988f_0_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What is cloud computing?</a:t>
            </a:r>
            <a:endParaRPr>
              <a:solidFill>
                <a:schemeClr val="dk2"/>
              </a:solidFill>
            </a:endParaRPr>
          </a:p>
        </p:txBody>
      </p:sp>
      <p:sp>
        <p:nvSpPr>
          <p:cNvPr id="85" name="Google Shape;85;g2bf1f1b988f_0_16"/>
          <p:cNvSpPr txBox="1"/>
          <p:nvPr>
            <p:ph idx="1" type="body"/>
          </p:nvPr>
        </p:nvSpPr>
        <p:spPr>
          <a:xfrm>
            <a:off x="311700" y="1536624"/>
            <a:ext cx="8520600" cy="4984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GB" sz="2100"/>
              <a:t>Cloud computing is the on-demand access of computing resources—physical servers or virtual servers, data storage, networking capabilities, application development tools, software, AI-powered analytic tools and more—over the internet with pay-per-use pricing.</a:t>
            </a:r>
            <a:endParaRPr sz="17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g2c6956db66f_0_18"/>
          <p:cNvPicPr preferRelativeResize="0"/>
          <p:nvPr/>
        </p:nvPicPr>
        <p:blipFill rotWithShape="1">
          <a:blip r:embed="rId3">
            <a:alphaModFix/>
          </a:blip>
          <a:srcRect b="0" l="0" r="0" t="0"/>
          <a:stretch/>
        </p:blipFill>
        <p:spPr>
          <a:xfrm>
            <a:off x="1578725" y="152400"/>
            <a:ext cx="5986539" cy="6553198"/>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g2c15dbd918b_0_1"/>
          <p:cNvPicPr preferRelativeResize="0"/>
          <p:nvPr/>
        </p:nvPicPr>
        <p:blipFill rotWithShape="1">
          <a:blip r:embed="rId3">
            <a:alphaModFix/>
          </a:blip>
          <a:srcRect b="0" l="0" r="0" t="0"/>
          <a:stretch/>
        </p:blipFill>
        <p:spPr>
          <a:xfrm>
            <a:off x="152400" y="685800"/>
            <a:ext cx="8839200" cy="4972050"/>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g2bf1f1b988f_0_9"/>
          <p:cNvPicPr preferRelativeResize="0"/>
          <p:nvPr/>
        </p:nvPicPr>
        <p:blipFill rotWithShape="1">
          <a:blip r:embed="rId3">
            <a:alphaModFix/>
          </a:blip>
          <a:srcRect b="0" l="0" r="0" t="0"/>
          <a:stretch/>
        </p:blipFill>
        <p:spPr>
          <a:xfrm>
            <a:off x="152400" y="685800"/>
            <a:ext cx="8839200" cy="4610314"/>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2bf1f1b988f_0_58"/>
          <p:cNvPicPr preferRelativeResize="0"/>
          <p:nvPr/>
        </p:nvPicPr>
        <p:blipFill rotWithShape="1">
          <a:blip r:embed="rId3">
            <a:alphaModFix/>
          </a:blip>
          <a:srcRect b="0" l="0" r="0" t="0"/>
          <a:stretch/>
        </p:blipFill>
        <p:spPr>
          <a:xfrm>
            <a:off x="1281113" y="1041800"/>
            <a:ext cx="6581775" cy="3752850"/>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c67c319d3d_1_2"/>
          <p:cNvSpPr txBox="1"/>
          <p:nvPr>
            <p:ph type="title"/>
          </p:nvPr>
        </p:nvSpPr>
        <p:spPr>
          <a:xfrm>
            <a:off x="311700" y="333956"/>
            <a:ext cx="8520600" cy="101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chemeClr val="dk2"/>
                </a:solidFill>
              </a:rPr>
              <a:t> Public Cloud</a:t>
            </a:r>
            <a:endParaRPr>
              <a:solidFill>
                <a:schemeClr val="dk2"/>
              </a:solidFill>
            </a:endParaRPr>
          </a:p>
        </p:txBody>
      </p:sp>
      <p:sp>
        <p:nvSpPr>
          <p:cNvPr id="115" name="Google Shape;115;g2c67c319d3d_1_2"/>
          <p:cNvSpPr txBox="1"/>
          <p:nvPr>
            <p:ph idx="1" type="body"/>
          </p:nvPr>
        </p:nvSpPr>
        <p:spPr>
          <a:xfrm>
            <a:off x="475200" y="1084349"/>
            <a:ext cx="8520600" cy="4689300"/>
          </a:xfrm>
          <a:prstGeom prst="rect">
            <a:avLst/>
          </a:prstGeom>
          <a:noFill/>
          <a:ln>
            <a:noFill/>
          </a:ln>
        </p:spPr>
        <p:txBody>
          <a:bodyPr anchorCtr="0" anchor="t" bIns="91425" lIns="91425" spcFirstLastPara="1" rIns="91425" wrap="square" tIns="91425">
            <a:normAutofit/>
          </a:bodyPr>
          <a:lstStyle/>
          <a:p>
            <a:pPr indent="-374650" lvl="0" marL="457200" rtl="0" algn="just">
              <a:lnSpc>
                <a:spcPct val="115000"/>
              </a:lnSpc>
              <a:spcBef>
                <a:spcPts val="0"/>
              </a:spcBef>
              <a:spcAft>
                <a:spcPts val="0"/>
              </a:spcAft>
              <a:buSzPts val="2300"/>
              <a:buChar char="●"/>
            </a:pPr>
            <a:r>
              <a:rPr lang="en-GB" sz="2300"/>
              <a:t>Public Cloud provides a shared platform that is accessible to the general public through an Internet connection.</a:t>
            </a:r>
            <a:endParaRPr sz="2300"/>
          </a:p>
          <a:p>
            <a:pPr indent="-374650" lvl="0" marL="457200" rtl="0" algn="just">
              <a:lnSpc>
                <a:spcPct val="115000"/>
              </a:lnSpc>
              <a:spcBef>
                <a:spcPts val="0"/>
              </a:spcBef>
              <a:spcAft>
                <a:spcPts val="0"/>
              </a:spcAft>
              <a:buSzPts val="2300"/>
              <a:buChar char="●"/>
            </a:pPr>
            <a:r>
              <a:rPr lang="en-GB" sz="2300"/>
              <a:t>Public cloud operated on the pay-as-per-use model and administered by the third party, i.e., Cloud service provider.</a:t>
            </a:r>
            <a:endParaRPr sz="2300"/>
          </a:p>
          <a:p>
            <a:pPr indent="-374650" lvl="0" marL="457200" rtl="0" algn="just">
              <a:lnSpc>
                <a:spcPct val="115000"/>
              </a:lnSpc>
              <a:spcBef>
                <a:spcPts val="0"/>
              </a:spcBef>
              <a:spcAft>
                <a:spcPts val="0"/>
              </a:spcAft>
              <a:buSzPts val="2300"/>
              <a:buChar char="●"/>
            </a:pPr>
            <a:r>
              <a:rPr lang="en-GB" sz="2300"/>
              <a:t>In the Public cloud, the same storage is being used by multiple users at the same time.</a:t>
            </a:r>
            <a:endParaRPr sz="2300"/>
          </a:p>
          <a:p>
            <a:pPr indent="-374650" lvl="0" marL="457200" rtl="0" algn="just">
              <a:lnSpc>
                <a:spcPct val="115000"/>
              </a:lnSpc>
              <a:spcBef>
                <a:spcPts val="0"/>
              </a:spcBef>
              <a:spcAft>
                <a:spcPts val="0"/>
              </a:spcAft>
              <a:buSzPts val="2300"/>
              <a:buChar char="●"/>
            </a:pPr>
            <a:r>
              <a:rPr lang="en-GB" sz="2300"/>
              <a:t>Public cloud is owned, managed, and operated by businesses, universities, government organizations, or a combination of them.</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2018-09-28T12:08:05Z</dcterms:created>
</cp:coreProperties>
</file>