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64" r:id="rId5"/>
    <p:sldId id="265" r:id="rId6"/>
    <p:sldId id="266" r:id="rId7"/>
    <p:sldId id="259" r:id="rId8"/>
    <p:sldId id="278" r:id="rId9"/>
    <p:sldId id="267" r:id="rId10"/>
    <p:sldId id="260" r:id="rId11"/>
    <p:sldId id="276" r:id="rId12"/>
    <p:sldId id="279" r:id="rId13"/>
    <p:sldId id="270" r:id="rId14"/>
    <p:sldId id="261" r:id="rId15"/>
    <p:sldId id="271" r:id="rId16"/>
    <p:sldId id="280" r:id="rId17"/>
    <p:sldId id="262" r:id="rId18"/>
    <p:sldId id="282" r:id="rId19"/>
    <p:sldId id="272" r:id="rId20"/>
    <p:sldId id="277" r:id="rId21"/>
    <p:sldId id="281" r:id="rId22"/>
    <p:sldId id="263" r:id="rId23"/>
    <p:sldId id="275" r:id="rId24"/>
    <p:sldId id="273" r:id="rId25"/>
    <p:sldId id="268" r:id="rId26"/>
    <p:sldId id="269" r:id="rId27"/>
    <p:sldId id="27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93"/>
    <p:restoredTop sz="96317"/>
  </p:normalViewPr>
  <p:slideViewPr>
    <p:cSldViewPr snapToGrid="0">
      <p:cViewPr varScale="1">
        <p:scale>
          <a:sx n="128" d="100"/>
          <a:sy n="128" d="100"/>
        </p:scale>
        <p:origin x="17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3/6/24</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3/6/24</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3/6/24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3/6/24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3/6/24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3/6/24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3/6/24</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3/6/24</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3/6/24</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interaction-design.org/literature/topics/user-flows" TargetMode="External"/><Relationship Id="rId2" Type="http://schemas.openxmlformats.org/officeDocument/2006/relationships/hyperlink" Target="https://careerfoundry.com/en/blog/ux-design/what-are-user-flows/" TargetMode="External"/><Relationship Id="rId1" Type="http://schemas.openxmlformats.org/officeDocument/2006/relationships/slideLayout" Target="../slideLayouts/slideLayout2.xml"/><Relationship Id="rId4" Type="http://schemas.openxmlformats.org/officeDocument/2006/relationships/hyperlink" Target="https://xd.adobe.com/ideas/process/user-research/user-journey-vs-user-flow/"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bootcamp.uxdesign.cc/user-flow-and-task-flow-explained-bf229332a16d"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interaction-design.org/literature/topics/wireframing" TargetMode="External"/><Relationship Id="rId2" Type="http://schemas.openxmlformats.org/officeDocument/2006/relationships/hyperlink" Target="https://balsamiq.com/learn/articles/what-are-wireframes/" TargetMode="External"/><Relationship Id="rId1" Type="http://schemas.openxmlformats.org/officeDocument/2006/relationships/slideLayout" Target="../slideLayouts/slideLayout2.xml"/><Relationship Id="rId4" Type="http://schemas.openxmlformats.org/officeDocument/2006/relationships/hyperlink" Target="https://balsamiq.com/learn/articles/wireframing-phases-ideation-validation/"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balsamiq.com/learn/articles/wireflows/#:~:text=A%20wireflow%20is%20a%20hybrid,take%20while%20using%20your%20product" TargetMode="External"/><Relationship Id="rId2" Type="http://schemas.openxmlformats.org/officeDocument/2006/relationships/hyperlink" Target="https://www.nngroup.com/articles/wireflows/" TargetMode="External"/><Relationship Id="rId1" Type="http://schemas.openxmlformats.org/officeDocument/2006/relationships/slideLayout" Target="../slideLayouts/slideLayout2.xml"/><Relationship Id="rId4" Type="http://schemas.openxmlformats.org/officeDocument/2006/relationships/hyperlink" Target="https://circle.visual-paradigm.com/docs/user-experience-design/wireflow/what-is-a-wireflow/"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milanote.com/guide/create-better-moodboard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qubstudio.com/blog/4-examples-of-ux-persona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nngroup.com/articles/personas-study-guide/" TargetMode="External"/><Relationship Id="rId2" Type="http://schemas.openxmlformats.org/officeDocument/2006/relationships/hyperlink" Target="https://www.interaction-design.org/literature/article/personas-why-and-how-you-should-use-them" TargetMode="External"/><Relationship Id="rId1" Type="http://schemas.openxmlformats.org/officeDocument/2006/relationships/slideLayout" Target="../slideLayouts/slideLayout2.xml"/><Relationship Id="rId4" Type="http://schemas.openxmlformats.org/officeDocument/2006/relationships/hyperlink" Target="https://blog.adobe.com/en/publish/2017/09/29/putting-personas-to-work-in-ux-design-what-they-are-and-why-theyre-importa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B1870-35D0-6D1E-2DB0-F0266F9FCD09}"/>
              </a:ext>
            </a:extLst>
          </p:cNvPr>
          <p:cNvSpPr>
            <a:spLocks noGrp="1"/>
          </p:cNvSpPr>
          <p:nvPr>
            <p:ph type="ctrTitle"/>
          </p:nvPr>
        </p:nvSpPr>
        <p:spPr>
          <a:xfrm>
            <a:off x="936791" y="1231506"/>
            <a:ext cx="10318418" cy="4394988"/>
          </a:xfrm>
        </p:spPr>
        <p:txBody>
          <a:bodyPr/>
          <a:lstStyle/>
          <a:p>
            <a:r>
              <a:rPr lang="en-US" sz="4800" dirty="0"/>
              <a:t>Early steps in design process</a:t>
            </a:r>
            <a:br>
              <a:rPr lang="en-US" sz="4800" dirty="0"/>
            </a:br>
            <a:endParaRPr lang="en-US" sz="4800" dirty="0"/>
          </a:p>
        </p:txBody>
      </p:sp>
    </p:spTree>
    <p:extLst>
      <p:ext uri="{BB962C8B-B14F-4D97-AF65-F5344CB8AC3E}">
        <p14:creationId xmlns:p14="http://schemas.microsoft.com/office/powerpoint/2010/main" val="2274281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6A1E2-8771-4965-3C08-E220E322A940}"/>
              </a:ext>
            </a:extLst>
          </p:cNvPr>
          <p:cNvSpPr>
            <a:spLocks noGrp="1"/>
          </p:cNvSpPr>
          <p:nvPr>
            <p:ph type="title"/>
          </p:nvPr>
        </p:nvSpPr>
        <p:spPr/>
        <p:txBody>
          <a:bodyPr/>
          <a:lstStyle/>
          <a:p>
            <a:r>
              <a:rPr lang="en-NP" dirty="0"/>
              <a:t> user flow</a:t>
            </a:r>
          </a:p>
        </p:txBody>
      </p:sp>
      <p:sp>
        <p:nvSpPr>
          <p:cNvPr id="3" name="Content Placeholder 2">
            <a:extLst>
              <a:ext uri="{FF2B5EF4-FFF2-40B4-BE49-F238E27FC236}">
                <a16:creationId xmlns:a16="http://schemas.microsoft.com/office/drawing/2014/main" id="{56864EEA-8A7B-B2E3-2F3C-039A5D78D893}"/>
              </a:ext>
            </a:extLst>
          </p:cNvPr>
          <p:cNvSpPr>
            <a:spLocks noGrp="1"/>
          </p:cNvSpPr>
          <p:nvPr>
            <p:ph idx="1"/>
          </p:nvPr>
        </p:nvSpPr>
        <p:spPr>
          <a:xfrm>
            <a:off x="1251678" y="1632204"/>
            <a:ext cx="10178322" cy="3593591"/>
          </a:xfrm>
        </p:spPr>
        <p:txBody>
          <a:bodyPr>
            <a:noAutofit/>
          </a:bodyPr>
          <a:lstStyle/>
          <a:p>
            <a:pPr marL="0" indent="0">
              <a:buNone/>
            </a:pPr>
            <a:r>
              <a:rPr lang="en-US" dirty="0"/>
              <a:t>Path that a user takes through a website, application, or any interactive system to accomplish a particular task or goal.</a:t>
            </a:r>
            <a:endParaRPr lang="en-NP" dirty="0"/>
          </a:p>
          <a:p>
            <a:r>
              <a:rPr lang="en-NP" b="1" dirty="0"/>
              <a:t>Understanding User Behaviour: </a:t>
            </a:r>
            <a:r>
              <a:rPr lang="en-US" dirty="0"/>
              <a:t>help in understanding how users navigate through a system to achieve their goals.</a:t>
            </a:r>
            <a:endParaRPr lang="en-NP" dirty="0"/>
          </a:p>
          <a:p>
            <a:r>
              <a:rPr lang="en-NP" b="1" dirty="0"/>
              <a:t>Identifying Pain Points: </a:t>
            </a:r>
            <a:r>
              <a:rPr lang="en-US" dirty="0"/>
              <a:t>designers and developers can identify potential bottlenecks, obstacles, or confusing steps in the user journey.</a:t>
            </a:r>
            <a:endParaRPr lang="en-NP" dirty="0"/>
          </a:p>
          <a:p>
            <a:r>
              <a:rPr lang="en-NP" b="1" dirty="0"/>
              <a:t>Ensuring Task Completion: </a:t>
            </a:r>
            <a:r>
              <a:rPr lang="en-US" dirty="0"/>
              <a:t>ensure that users can successfully complete tasks or achieve their goals without getting lost or frustrated along the way.</a:t>
            </a:r>
            <a:endParaRPr lang="en-NP" dirty="0"/>
          </a:p>
        </p:txBody>
      </p:sp>
    </p:spTree>
    <p:extLst>
      <p:ext uri="{BB962C8B-B14F-4D97-AF65-F5344CB8AC3E}">
        <p14:creationId xmlns:p14="http://schemas.microsoft.com/office/powerpoint/2010/main" val="1886993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6A1E2-8771-4965-3C08-E220E322A940}"/>
              </a:ext>
            </a:extLst>
          </p:cNvPr>
          <p:cNvSpPr>
            <a:spLocks noGrp="1"/>
          </p:cNvSpPr>
          <p:nvPr>
            <p:ph type="title"/>
          </p:nvPr>
        </p:nvSpPr>
        <p:spPr/>
        <p:txBody>
          <a:bodyPr/>
          <a:lstStyle/>
          <a:p>
            <a:r>
              <a:rPr lang="en-NP" dirty="0"/>
              <a:t> user flow (CONTD..)</a:t>
            </a:r>
          </a:p>
        </p:txBody>
      </p:sp>
      <p:sp>
        <p:nvSpPr>
          <p:cNvPr id="3" name="Content Placeholder 2">
            <a:extLst>
              <a:ext uri="{FF2B5EF4-FFF2-40B4-BE49-F238E27FC236}">
                <a16:creationId xmlns:a16="http://schemas.microsoft.com/office/drawing/2014/main" id="{56864EEA-8A7B-B2E3-2F3C-039A5D78D893}"/>
              </a:ext>
            </a:extLst>
          </p:cNvPr>
          <p:cNvSpPr>
            <a:spLocks noGrp="1"/>
          </p:cNvSpPr>
          <p:nvPr>
            <p:ph idx="1"/>
          </p:nvPr>
        </p:nvSpPr>
        <p:spPr>
          <a:xfrm>
            <a:off x="1251678" y="1632204"/>
            <a:ext cx="10178322" cy="3593591"/>
          </a:xfrm>
        </p:spPr>
        <p:txBody>
          <a:bodyPr>
            <a:noAutofit/>
          </a:bodyPr>
          <a:lstStyle/>
          <a:p>
            <a:r>
              <a:rPr lang="en-NP" b="1" dirty="0"/>
              <a:t>Testing and Iteration: </a:t>
            </a:r>
            <a:r>
              <a:rPr lang="en-NP" dirty="0"/>
              <a:t>u</a:t>
            </a:r>
            <a:r>
              <a:rPr lang="en-US" dirty="0"/>
              <a:t>sed as a basis for usability testing, allowing designers to observe how users interact with the system in real-world scenarios</a:t>
            </a:r>
            <a:endParaRPr lang="en-NP" dirty="0"/>
          </a:p>
          <a:p>
            <a:r>
              <a:rPr lang="en-NP" b="1" dirty="0"/>
              <a:t>Aligning with Business Goals: </a:t>
            </a:r>
            <a:r>
              <a:rPr lang="en-US" dirty="0"/>
              <a:t>ultimately align with the business objectives of the website or application</a:t>
            </a:r>
            <a:endParaRPr lang="en-NP" dirty="0"/>
          </a:p>
        </p:txBody>
      </p:sp>
    </p:spTree>
    <p:extLst>
      <p:ext uri="{BB962C8B-B14F-4D97-AF65-F5344CB8AC3E}">
        <p14:creationId xmlns:p14="http://schemas.microsoft.com/office/powerpoint/2010/main" val="3239241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6A1E2-8771-4965-3C08-E220E322A940}"/>
              </a:ext>
            </a:extLst>
          </p:cNvPr>
          <p:cNvSpPr>
            <a:spLocks noGrp="1"/>
          </p:cNvSpPr>
          <p:nvPr>
            <p:ph type="title"/>
          </p:nvPr>
        </p:nvSpPr>
        <p:spPr/>
        <p:txBody>
          <a:bodyPr/>
          <a:lstStyle/>
          <a:p>
            <a:r>
              <a:rPr lang="en-NP" dirty="0"/>
              <a:t> user flow (CONTD..)</a:t>
            </a:r>
          </a:p>
        </p:txBody>
      </p:sp>
      <p:pic>
        <p:nvPicPr>
          <p:cNvPr id="6148" name="Picture 4">
            <a:extLst>
              <a:ext uri="{FF2B5EF4-FFF2-40B4-BE49-F238E27FC236}">
                <a16:creationId xmlns:a16="http://schemas.microsoft.com/office/drawing/2014/main" id="{582ACC7E-536A-52A0-D347-F612F4E926B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2109"/>
          <a:stretch/>
        </p:blipFill>
        <p:spPr bwMode="auto">
          <a:xfrm>
            <a:off x="2290046" y="1452765"/>
            <a:ext cx="7806944" cy="4414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850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6A1E2-8771-4965-3C08-E220E322A940}"/>
              </a:ext>
            </a:extLst>
          </p:cNvPr>
          <p:cNvSpPr>
            <a:spLocks noGrp="1"/>
          </p:cNvSpPr>
          <p:nvPr>
            <p:ph type="title"/>
          </p:nvPr>
        </p:nvSpPr>
        <p:spPr/>
        <p:txBody>
          <a:bodyPr/>
          <a:lstStyle/>
          <a:p>
            <a:r>
              <a:rPr lang="en-NP" dirty="0"/>
              <a:t> user flow (Contd…)</a:t>
            </a:r>
          </a:p>
        </p:txBody>
      </p:sp>
      <p:sp>
        <p:nvSpPr>
          <p:cNvPr id="3" name="Content Placeholder 2">
            <a:extLst>
              <a:ext uri="{FF2B5EF4-FFF2-40B4-BE49-F238E27FC236}">
                <a16:creationId xmlns:a16="http://schemas.microsoft.com/office/drawing/2014/main" id="{56864EEA-8A7B-B2E3-2F3C-039A5D78D893}"/>
              </a:ext>
            </a:extLst>
          </p:cNvPr>
          <p:cNvSpPr>
            <a:spLocks noGrp="1"/>
          </p:cNvSpPr>
          <p:nvPr>
            <p:ph idx="1"/>
          </p:nvPr>
        </p:nvSpPr>
        <p:spPr>
          <a:xfrm>
            <a:off x="1251678" y="1632204"/>
            <a:ext cx="10178322" cy="3593591"/>
          </a:xfrm>
        </p:spPr>
        <p:txBody>
          <a:bodyPr/>
          <a:lstStyle/>
          <a:p>
            <a:pPr marL="0" indent="0">
              <a:buNone/>
            </a:pPr>
            <a:r>
              <a:rPr lang="en-US" b="1" dirty="0"/>
              <a:t>Reading Material</a:t>
            </a:r>
          </a:p>
          <a:p>
            <a:r>
              <a:rPr lang="en-US" dirty="0">
                <a:hlinkClick r:id="rId2"/>
              </a:rPr>
              <a:t>https://careerfoundry.com/en/blog/ux-design/what-are-user-flows/</a:t>
            </a:r>
            <a:r>
              <a:rPr lang="en-US" dirty="0"/>
              <a:t> </a:t>
            </a:r>
          </a:p>
          <a:p>
            <a:r>
              <a:rPr lang="en-US" dirty="0">
                <a:hlinkClick r:id="rId3"/>
              </a:rPr>
              <a:t>https://www.interaction-design.org/literature/topics/user-flows</a:t>
            </a:r>
            <a:r>
              <a:rPr lang="en-US" dirty="0"/>
              <a:t> </a:t>
            </a:r>
          </a:p>
          <a:p>
            <a:r>
              <a:rPr lang="en-US" dirty="0">
                <a:hlinkClick r:id="rId4"/>
              </a:rPr>
              <a:t>https://xd.adobe.com/ideas/process/user-research/user-journey-vs-user-flow/</a:t>
            </a:r>
            <a:r>
              <a:rPr lang="en-US" dirty="0"/>
              <a:t> </a:t>
            </a:r>
          </a:p>
          <a:p>
            <a:endParaRPr lang="en-NP" dirty="0"/>
          </a:p>
        </p:txBody>
      </p:sp>
    </p:spTree>
    <p:extLst>
      <p:ext uri="{BB962C8B-B14F-4D97-AF65-F5344CB8AC3E}">
        <p14:creationId xmlns:p14="http://schemas.microsoft.com/office/powerpoint/2010/main" val="3656333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6A1E2-8771-4965-3C08-E220E322A940}"/>
              </a:ext>
            </a:extLst>
          </p:cNvPr>
          <p:cNvSpPr>
            <a:spLocks noGrp="1"/>
          </p:cNvSpPr>
          <p:nvPr>
            <p:ph type="title"/>
          </p:nvPr>
        </p:nvSpPr>
        <p:spPr/>
        <p:txBody>
          <a:bodyPr/>
          <a:lstStyle/>
          <a:p>
            <a:r>
              <a:rPr lang="en-NP" dirty="0"/>
              <a:t> task flow</a:t>
            </a:r>
          </a:p>
        </p:txBody>
      </p:sp>
      <p:sp>
        <p:nvSpPr>
          <p:cNvPr id="3" name="Content Placeholder 2">
            <a:extLst>
              <a:ext uri="{FF2B5EF4-FFF2-40B4-BE49-F238E27FC236}">
                <a16:creationId xmlns:a16="http://schemas.microsoft.com/office/drawing/2014/main" id="{56864EEA-8A7B-B2E3-2F3C-039A5D78D893}"/>
              </a:ext>
            </a:extLst>
          </p:cNvPr>
          <p:cNvSpPr>
            <a:spLocks noGrp="1"/>
          </p:cNvSpPr>
          <p:nvPr>
            <p:ph idx="1"/>
          </p:nvPr>
        </p:nvSpPr>
        <p:spPr>
          <a:xfrm>
            <a:off x="1251678" y="1632204"/>
            <a:ext cx="10178322" cy="3593591"/>
          </a:xfrm>
        </p:spPr>
        <p:txBody>
          <a:bodyPr>
            <a:normAutofit fontScale="92500" lnSpcReduction="20000"/>
          </a:bodyPr>
          <a:lstStyle/>
          <a:p>
            <a:pPr marL="0" indent="0">
              <a:buNone/>
            </a:pPr>
            <a:r>
              <a:rPr lang="en-US" dirty="0"/>
              <a:t>A sequential series of steps that a user follows to complete a specific task or achieve a particular goal within a digital product or service</a:t>
            </a:r>
          </a:p>
          <a:p>
            <a:r>
              <a:rPr lang="en-NP" b="1" dirty="0"/>
              <a:t>Clarifying User Paths: </a:t>
            </a:r>
            <a:r>
              <a:rPr lang="en-US" dirty="0"/>
              <a:t>a clear and detailed breakdown of the steps users need to take to accomplish a specific task within a digital product or service.</a:t>
            </a:r>
            <a:endParaRPr lang="en-NP" dirty="0"/>
          </a:p>
          <a:p>
            <a:r>
              <a:rPr lang="en-NP" b="1" dirty="0"/>
              <a:t>Optimizing User Experience: </a:t>
            </a:r>
            <a:r>
              <a:rPr lang="en-US" dirty="0"/>
              <a:t>designers and developers can identify opportunities to streamline the user journey and eliminate unnecessary steps or friction points. </a:t>
            </a:r>
            <a:endParaRPr lang="en-NP" dirty="0"/>
          </a:p>
          <a:p>
            <a:r>
              <a:rPr lang="en-NP" b="1" dirty="0"/>
              <a:t>Ensuring Consistency: </a:t>
            </a:r>
            <a:r>
              <a:rPr lang="en-US" dirty="0"/>
              <a:t>maintain consistency in user interactions across different parts of a digital product or service.</a:t>
            </a:r>
            <a:endParaRPr lang="en-NP" dirty="0"/>
          </a:p>
          <a:p>
            <a:r>
              <a:rPr lang="en-NP" b="1" dirty="0"/>
              <a:t>Supporting Accessiblity: </a:t>
            </a:r>
            <a:r>
              <a:rPr lang="en-US" dirty="0"/>
              <a:t>adapted to accommodate users with disabilities or special needs, ensuring that all users can successfully complete tasks within a digital product or service.</a:t>
            </a:r>
            <a:endParaRPr lang="en-NP" dirty="0"/>
          </a:p>
          <a:p>
            <a:r>
              <a:rPr lang="en-NP" b="1" dirty="0"/>
              <a:t>Iterative Improvement: </a:t>
            </a:r>
            <a:r>
              <a:rPr lang="en-US" dirty="0"/>
              <a:t>iterated upon and refined based on user feedback and data analytics.</a:t>
            </a:r>
            <a:endParaRPr lang="en-NP" dirty="0"/>
          </a:p>
        </p:txBody>
      </p:sp>
    </p:spTree>
    <p:extLst>
      <p:ext uri="{BB962C8B-B14F-4D97-AF65-F5344CB8AC3E}">
        <p14:creationId xmlns:p14="http://schemas.microsoft.com/office/powerpoint/2010/main" val="1318810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6A1E2-8771-4965-3C08-E220E322A940}"/>
              </a:ext>
            </a:extLst>
          </p:cNvPr>
          <p:cNvSpPr>
            <a:spLocks noGrp="1"/>
          </p:cNvSpPr>
          <p:nvPr>
            <p:ph type="title"/>
          </p:nvPr>
        </p:nvSpPr>
        <p:spPr/>
        <p:txBody>
          <a:bodyPr/>
          <a:lstStyle/>
          <a:p>
            <a:r>
              <a:rPr lang="en-NP" dirty="0"/>
              <a:t> task flow (Contd…)</a:t>
            </a:r>
          </a:p>
        </p:txBody>
      </p:sp>
      <p:pic>
        <p:nvPicPr>
          <p:cNvPr id="7172" name="Picture 4">
            <a:extLst>
              <a:ext uri="{FF2B5EF4-FFF2-40B4-BE49-F238E27FC236}">
                <a16:creationId xmlns:a16="http://schemas.microsoft.com/office/drawing/2014/main" id="{617F1329-6D20-B52C-E402-AD69FF91F0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65" t="23220" r="10950" b="17324"/>
          <a:stretch/>
        </p:blipFill>
        <p:spPr bwMode="auto">
          <a:xfrm>
            <a:off x="1704314" y="2133599"/>
            <a:ext cx="9273050" cy="3585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1279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6A1E2-8771-4965-3C08-E220E322A940}"/>
              </a:ext>
            </a:extLst>
          </p:cNvPr>
          <p:cNvSpPr>
            <a:spLocks noGrp="1"/>
          </p:cNvSpPr>
          <p:nvPr>
            <p:ph type="title"/>
          </p:nvPr>
        </p:nvSpPr>
        <p:spPr/>
        <p:txBody>
          <a:bodyPr/>
          <a:lstStyle/>
          <a:p>
            <a:r>
              <a:rPr lang="en-NP" dirty="0"/>
              <a:t> task flow (Contd…)</a:t>
            </a:r>
          </a:p>
        </p:txBody>
      </p:sp>
      <p:sp>
        <p:nvSpPr>
          <p:cNvPr id="3" name="Content Placeholder 2">
            <a:extLst>
              <a:ext uri="{FF2B5EF4-FFF2-40B4-BE49-F238E27FC236}">
                <a16:creationId xmlns:a16="http://schemas.microsoft.com/office/drawing/2014/main" id="{56864EEA-8A7B-B2E3-2F3C-039A5D78D893}"/>
              </a:ext>
            </a:extLst>
          </p:cNvPr>
          <p:cNvSpPr>
            <a:spLocks noGrp="1"/>
          </p:cNvSpPr>
          <p:nvPr>
            <p:ph idx="1"/>
          </p:nvPr>
        </p:nvSpPr>
        <p:spPr>
          <a:xfrm>
            <a:off x="1251678" y="1632204"/>
            <a:ext cx="10178322" cy="3593591"/>
          </a:xfrm>
        </p:spPr>
        <p:txBody>
          <a:bodyPr/>
          <a:lstStyle/>
          <a:p>
            <a:pPr marL="0" indent="0">
              <a:buNone/>
            </a:pPr>
            <a:r>
              <a:rPr lang="en-US" b="1" dirty="0"/>
              <a:t>Reading Material</a:t>
            </a:r>
          </a:p>
          <a:p>
            <a:r>
              <a:rPr lang="en-US" b="1" dirty="0">
                <a:hlinkClick r:id="rId2"/>
              </a:rPr>
              <a:t>https://bootcamp.uxdesign.cc/</a:t>
            </a:r>
            <a:r>
              <a:rPr lang="en-US" dirty="0">
                <a:hlinkClick r:id="rId2"/>
              </a:rPr>
              <a:t>user-flow-and-task-flow-explained-bf229332a16d</a:t>
            </a:r>
            <a:r>
              <a:rPr lang="en-US" b="1" dirty="0"/>
              <a:t> </a:t>
            </a:r>
          </a:p>
          <a:p>
            <a:endParaRPr lang="en-NP" dirty="0"/>
          </a:p>
        </p:txBody>
      </p:sp>
    </p:spTree>
    <p:extLst>
      <p:ext uri="{BB962C8B-B14F-4D97-AF65-F5344CB8AC3E}">
        <p14:creationId xmlns:p14="http://schemas.microsoft.com/office/powerpoint/2010/main" val="700346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6A1E2-8771-4965-3C08-E220E322A940}"/>
              </a:ext>
            </a:extLst>
          </p:cNvPr>
          <p:cNvSpPr>
            <a:spLocks noGrp="1"/>
          </p:cNvSpPr>
          <p:nvPr>
            <p:ph type="title"/>
          </p:nvPr>
        </p:nvSpPr>
        <p:spPr/>
        <p:txBody>
          <a:bodyPr/>
          <a:lstStyle/>
          <a:p>
            <a:r>
              <a:rPr lang="en-NP" dirty="0"/>
              <a:t> wire frames</a:t>
            </a:r>
          </a:p>
        </p:txBody>
      </p:sp>
      <p:sp>
        <p:nvSpPr>
          <p:cNvPr id="3" name="Content Placeholder 2">
            <a:extLst>
              <a:ext uri="{FF2B5EF4-FFF2-40B4-BE49-F238E27FC236}">
                <a16:creationId xmlns:a16="http://schemas.microsoft.com/office/drawing/2014/main" id="{56864EEA-8A7B-B2E3-2F3C-039A5D78D893}"/>
              </a:ext>
            </a:extLst>
          </p:cNvPr>
          <p:cNvSpPr>
            <a:spLocks noGrp="1"/>
          </p:cNvSpPr>
          <p:nvPr>
            <p:ph idx="1"/>
          </p:nvPr>
        </p:nvSpPr>
        <p:spPr>
          <a:xfrm>
            <a:off x="1251678" y="1632204"/>
            <a:ext cx="10178322" cy="3593591"/>
          </a:xfrm>
        </p:spPr>
        <p:txBody>
          <a:bodyPr>
            <a:noAutofit/>
          </a:bodyPr>
          <a:lstStyle/>
          <a:p>
            <a:pPr marL="0" indent="0">
              <a:buNone/>
            </a:pPr>
            <a:r>
              <a:rPr lang="en-US" dirty="0"/>
              <a:t>Skeletal outlines or blueprints of a website, application, or digital product.</a:t>
            </a:r>
            <a:endParaRPr lang="en-NP" dirty="0"/>
          </a:p>
          <a:p>
            <a:r>
              <a:rPr lang="en-NP" b="1" dirty="0"/>
              <a:t>Visualizing Structure: </a:t>
            </a:r>
            <a:r>
              <a:rPr lang="en-US" dirty="0"/>
              <a:t>Wireframes provide a visual representation of the layout and structure of a digital product, allowing designers and stakeholders to see how different elements will be organized on the screen.</a:t>
            </a:r>
            <a:endParaRPr lang="en-NP" dirty="0"/>
          </a:p>
          <a:p>
            <a:r>
              <a:rPr lang="en-NP" b="1" dirty="0"/>
              <a:t>Clarifying Functionality: </a:t>
            </a:r>
            <a:r>
              <a:rPr lang="en-US" dirty="0"/>
              <a:t>By outlining the basic functionality of each page or screen, wireframes help clarify how users will interact with the interface and what actions they can perform.</a:t>
            </a:r>
            <a:endParaRPr lang="en-NP" dirty="0"/>
          </a:p>
          <a:p>
            <a:r>
              <a:rPr lang="en-NP" b="1" dirty="0"/>
              <a:t>Iterative Design Process: </a:t>
            </a:r>
            <a:r>
              <a:rPr lang="en-US" dirty="0"/>
              <a:t>Wireframes facilitate an iterative design process by allowing designers to quickly explore and iterate on different layout options and user flows without investing time in detailed visual design.</a:t>
            </a:r>
            <a:endParaRPr lang="en-NP" dirty="0"/>
          </a:p>
        </p:txBody>
      </p:sp>
    </p:spTree>
    <p:extLst>
      <p:ext uri="{BB962C8B-B14F-4D97-AF65-F5344CB8AC3E}">
        <p14:creationId xmlns:p14="http://schemas.microsoft.com/office/powerpoint/2010/main" val="3131750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6A1E2-8771-4965-3C08-E220E322A940}"/>
              </a:ext>
            </a:extLst>
          </p:cNvPr>
          <p:cNvSpPr>
            <a:spLocks noGrp="1"/>
          </p:cNvSpPr>
          <p:nvPr>
            <p:ph type="title"/>
          </p:nvPr>
        </p:nvSpPr>
        <p:spPr/>
        <p:txBody>
          <a:bodyPr/>
          <a:lstStyle/>
          <a:p>
            <a:r>
              <a:rPr lang="en-NP" dirty="0"/>
              <a:t> wire frames (contd..)</a:t>
            </a:r>
          </a:p>
        </p:txBody>
      </p:sp>
      <p:sp>
        <p:nvSpPr>
          <p:cNvPr id="3" name="Content Placeholder 2">
            <a:extLst>
              <a:ext uri="{FF2B5EF4-FFF2-40B4-BE49-F238E27FC236}">
                <a16:creationId xmlns:a16="http://schemas.microsoft.com/office/drawing/2014/main" id="{56864EEA-8A7B-B2E3-2F3C-039A5D78D893}"/>
              </a:ext>
            </a:extLst>
          </p:cNvPr>
          <p:cNvSpPr>
            <a:spLocks noGrp="1"/>
          </p:cNvSpPr>
          <p:nvPr>
            <p:ph idx="1"/>
          </p:nvPr>
        </p:nvSpPr>
        <p:spPr>
          <a:xfrm>
            <a:off x="1251678" y="1632204"/>
            <a:ext cx="10178322" cy="3593591"/>
          </a:xfrm>
        </p:spPr>
        <p:txBody>
          <a:bodyPr>
            <a:noAutofit/>
          </a:bodyPr>
          <a:lstStyle/>
          <a:p>
            <a:r>
              <a:rPr lang="en-NP" b="1" dirty="0"/>
              <a:t>Identifying Requirements: </a:t>
            </a:r>
            <a:r>
              <a:rPr lang="en-US" dirty="0"/>
              <a:t>Creating wireframes helps identify the functional requirements of the interface, including the placement of navigation elements, calls to action, and content sections.</a:t>
            </a:r>
            <a:endParaRPr lang="en-NP" dirty="0"/>
          </a:p>
          <a:p>
            <a:r>
              <a:rPr lang="en-NP" b="1" dirty="0"/>
              <a:t>User Feedback: </a:t>
            </a:r>
            <a:r>
              <a:rPr lang="en-US" dirty="0"/>
              <a:t>Wireframes can be used to gather feedback from stakeholders and potential users early in the design process.</a:t>
            </a:r>
            <a:endParaRPr lang="en-NP" dirty="0"/>
          </a:p>
          <a:p>
            <a:r>
              <a:rPr lang="en-NP" b="1" dirty="0"/>
              <a:t>Facilitating Communication: </a:t>
            </a:r>
            <a:r>
              <a:rPr lang="en-US" dirty="0"/>
              <a:t>Wireframes serve as a communication tool between designers, developers, and stakeholders, helping to ensure that everyone is aligned on the overall design direction and objectives.</a:t>
            </a:r>
            <a:endParaRPr lang="en-NP" dirty="0"/>
          </a:p>
          <a:p>
            <a:r>
              <a:rPr lang="en-NP" b="1" dirty="0"/>
              <a:t>Saving Time and Resources: </a:t>
            </a:r>
            <a:r>
              <a:rPr lang="en-US" dirty="0"/>
              <a:t>Wireframes allow designers to focus on the structure and functionality of the interface without getting bogged down in detailed visual design. This saves time and resources during the initial stages of the design process.</a:t>
            </a:r>
            <a:endParaRPr lang="en-NP" dirty="0"/>
          </a:p>
        </p:txBody>
      </p:sp>
    </p:spTree>
    <p:extLst>
      <p:ext uri="{BB962C8B-B14F-4D97-AF65-F5344CB8AC3E}">
        <p14:creationId xmlns:p14="http://schemas.microsoft.com/office/powerpoint/2010/main" val="327929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6A1E2-8771-4965-3C08-E220E322A940}"/>
              </a:ext>
            </a:extLst>
          </p:cNvPr>
          <p:cNvSpPr>
            <a:spLocks noGrp="1"/>
          </p:cNvSpPr>
          <p:nvPr>
            <p:ph type="title"/>
          </p:nvPr>
        </p:nvSpPr>
        <p:spPr/>
        <p:txBody>
          <a:bodyPr/>
          <a:lstStyle/>
          <a:p>
            <a:r>
              <a:rPr lang="en-NP" dirty="0"/>
              <a:t> wire frames (Contd…)</a:t>
            </a:r>
          </a:p>
        </p:txBody>
      </p:sp>
      <p:sp>
        <p:nvSpPr>
          <p:cNvPr id="3" name="Content Placeholder 2">
            <a:extLst>
              <a:ext uri="{FF2B5EF4-FFF2-40B4-BE49-F238E27FC236}">
                <a16:creationId xmlns:a16="http://schemas.microsoft.com/office/drawing/2014/main" id="{56864EEA-8A7B-B2E3-2F3C-039A5D78D893}"/>
              </a:ext>
            </a:extLst>
          </p:cNvPr>
          <p:cNvSpPr>
            <a:spLocks noGrp="1"/>
          </p:cNvSpPr>
          <p:nvPr>
            <p:ph idx="1"/>
          </p:nvPr>
        </p:nvSpPr>
        <p:spPr>
          <a:xfrm>
            <a:off x="1251678" y="1632204"/>
            <a:ext cx="10178322" cy="3593591"/>
          </a:xfrm>
        </p:spPr>
        <p:txBody>
          <a:bodyPr>
            <a:normAutofit/>
          </a:bodyPr>
          <a:lstStyle/>
          <a:p>
            <a:r>
              <a:rPr lang="en-US" dirty="0"/>
              <a:t>Schematics or blueprints that is used to communicate about the design</a:t>
            </a:r>
          </a:p>
          <a:p>
            <a:r>
              <a:rPr lang="en-US" dirty="0"/>
              <a:t>Help go through quick changes and revisions and saves a lot of time and money</a:t>
            </a:r>
          </a:p>
          <a:p>
            <a:r>
              <a:rPr lang="en-US" dirty="0"/>
              <a:t>Two phases of wireframe design</a:t>
            </a:r>
          </a:p>
          <a:p>
            <a:r>
              <a:rPr lang="en-US" dirty="0"/>
              <a:t>Ideation Phase</a:t>
            </a:r>
          </a:p>
          <a:p>
            <a:r>
              <a:rPr lang="en-US" dirty="0"/>
              <a:t>Where you just go through ideas and try to find different ways to solve an issue</a:t>
            </a:r>
          </a:p>
          <a:p>
            <a:r>
              <a:rPr lang="en-US" dirty="0"/>
              <a:t>Validation Phase</a:t>
            </a:r>
          </a:p>
          <a:p>
            <a:r>
              <a:rPr lang="en-US" dirty="0"/>
              <a:t>Where you check if your proposed idea will be successful</a:t>
            </a:r>
          </a:p>
        </p:txBody>
      </p:sp>
    </p:spTree>
    <p:extLst>
      <p:ext uri="{BB962C8B-B14F-4D97-AF65-F5344CB8AC3E}">
        <p14:creationId xmlns:p14="http://schemas.microsoft.com/office/powerpoint/2010/main" val="1573604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B900B-C7CB-D522-EC98-08363197EA57}"/>
              </a:ext>
            </a:extLst>
          </p:cNvPr>
          <p:cNvSpPr>
            <a:spLocks noGrp="1"/>
          </p:cNvSpPr>
          <p:nvPr>
            <p:ph type="title"/>
          </p:nvPr>
        </p:nvSpPr>
        <p:spPr/>
        <p:txBody>
          <a:bodyPr/>
          <a:lstStyle/>
          <a:p>
            <a:r>
              <a:rPr lang="en-NP" dirty="0"/>
              <a:t>About</a:t>
            </a:r>
          </a:p>
        </p:txBody>
      </p:sp>
      <p:sp>
        <p:nvSpPr>
          <p:cNvPr id="3" name="Content Placeholder 2">
            <a:extLst>
              <a:ext uri="{FF2B5EF4-FFF2-40B4-BE49-F238E27FC236}">
                <a16:creationId xmlns:a16="http://schemas.microsoft.com/office/drawing/2014/main" id="{DDEF7864-E384-9800-32D7-385922A54A4F}"/>
              </a:ext>
            </a:extLst>
          </p:cNvPr>
          <p:cNvSpPr>
            <a:spLocks noGrp="1"/>
          </p:cNvSpPr>
          <p:nvPr>
            <p:ph idx="1"/>
          </p:nvPr>
        </p:nvSpPr>
        <p:spPr>
          <a:xfrm>
            <a:off x="1251678" y="1632204"/>
            <a:ext cx="10178322" cy="3593591"/>
          </a:xfrm>
        </p:spPr>
        <p:txBody>
          <a:bodyPr/>
          <a:lstStyle/>
          <a:p>
            <a:r>
              <a:rPr lang="en-NP" dirty="0"/>
              <a:t>Moodboard </a:t>
            </a:r>
          </a:p>
          <a:p>
            <a:r>
              <a:rPr lang="en-NP" dirty="0"/>
              <a:t>User persona </a:t>
            </a:r>
          </a:p>
          <a:p>
            <a:r>
              <a:rPr lang="en-NP" dirty="0"/>
              <a:t>User flow </a:t>
            </a:r>
          </a:p>
          <a:p>
            <a:r>
              <a:rPr lang="en-NP" dirty="0"/>
              <a:t>Task flow </a:t>
            </a:r>
          </a:p>
          <a:p>
            <a:r>
              <a:rPr lang="en-NP" dirty="0"/>
              <a:t>Wireframes </a:t>
            </a:r>
          </a:p>
          <a:p>
            <a:r>
              <a:rPr lang="en-NP" dirty="0"/>
              <a:t>Wireflows</a:t>
            </a:r>
          </a:p>
          <a:p>
            <a:pPr marL="0" indent="0">
              <a:buNone/>
            </a:pPr>
            <a:endParaRPr lang="en-NP" dirty="0"/>
          </a:p>
        </p:txBody>
      </p:sp>
    </p:spTree>
    <p:extLst>
      <p:ext uri="{BB962C8B-B14F-4D97-AF65-F5344CB8AC3E}">
        <p14:creationId xmlns:p14="http://schemas.microsoft.com/office/powerpoint/2010/main" val="1022155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6A1E2-8771-4965-3C08-E220E322A940}"/>
              </a:ext>
            </a:extLst>
          </p:cNvPr>
          <p:cNvSpPr>
            <a:spLocks noGrp="1"/>
          </p:cNvSpPr>
          <p:nvPr>
            <p:ph type="title"/>
          </p:nvPr>
        </p:nvSpPr>
        <p:spPr/>
        <p:txBody>
          <a:bodyPr/>
          <a:lstStyle/>
          <a:p>
            <a:r>
              <a:rPr lang="en-NP" dirty="0"/>
              <a:t> wire frames (Contd…)</a:t>
            </a:r>
          </a:p>
        </p:txBody>
      </p:sp>
      <p:pic>
        <p:nvPicPr>
          <p:cNvPr id="8194" name="Picture 2">
            <a:extLst>
              <a:ext uri="{FF2B5EF4-FFF2-40B4-BE49-F238E27FC236}">
                <a16:creationId xmlns:a16="http://schemas.microsoft.com/office/drawing/2014/main" id="{20259FB4-3E29-BEC5-4888-229B3C3C33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162" t="27333" r="10336"/>
          <a:stretch/>
        </p:blipFill>
        <p:spPr bwMode="auto">
          <a:xfrm>
            <a:off x="1766047" y="1282845"/>
            <a:ext cx="8659906" cy="4983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310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6A1E2-8771-4965-3C08-E220E322A940}"/>
              </a:ext>
            </a:extLst>
          </p:cNvPr>
          <p:cNvSpPr>
            <a:spLocks noGrp="1"/>
          </p:cNvSpPr>
          <p:nvPr>
            <p:ph type="title"/>
          </p:nvPr>
        </p:nvSpPr>
        <p:spPr/>
        <p:txBody>
          <a:bodyPr/>
          <a:lstStyle/>
          <a:p>
            <a:r>
              <a:rPr lang="en-NP" dirty="0"/>
              <a:t> wire frames (Contd…)</a:t>
            </a:r>
          </a:p>
        </p:txBody>
      </p:sp>
      <p:sp>
        <p:nvSpPr>
          <p:cNvPr id="3" name="Content Placeholder 2">
            <a:extLst>
              <a:ext uri="{FF2B5EF4-FFF2-40B4-BE49-F238E27FC236}">
                <a16:creationId xmlns:a16="http://schemas.microsoft.com/office/drawing/2014/main" id="{56864EEA-8A7B-B2E3-2F3C-039A5D78D893}"/>
              </a:ext>
            </a:extLst>
          </p:cNvPr>
          <p:cNvSpPr>
            <a:spLocks noGrp="1"/>
          </p:cNvSpPr>
          <p:nvPr>
            <p:ph idx="1"/>
          </p:nvPr>
        </p:nvSpPr>
        <p:spPr>
          <a:xfrm>
            <a:off x="1251678" y="1632204"/>
            <a:ext cx="10178322" cy="3593591"/>
          </a:xfrm>
        </p:spPr>
        <p:txBody>
          <a:bodyPr>
            <a:normAutofit/>
          </a:bodyPr>
          <a:lstStyle/>
          <a:p>
            <a:pPr marL="0" indent="0">
              <a:buNone/>
            </a:pPr>
            <a:r>
              <a:rPr lang="en-US" b="1" dirty="0"/>
              <a:t>Reading Material</a:t>
            </a:r>
          </a:p>
          <a:p>
            <a:r>
              <a:rPr lang="en-US" dirty="0">
                <a:hlinkClick r:id="rId2"/>
              </a:rPr>
              <a:t>https://balsamiq.com/learn/articles/what-are-wireframes/</a:t>
            </a:r>
            <a:r>
              <a:rPr lang="en-US" dirty="0"/>
              <a:t> </a:t>
            </a:r>
          </a:p>
          <a:p>
            <a:r>
              <a:rPr lang="en-US" dirty="0">
                <a:hlinkClick r:id="rId3"/>
              </a:rPr>
              <a:t>https://www.interaction-design.org/literature/topics/wireframing</a:t>
            </a:r>
            <a:r>
              <a:rPr lang="en-US" dirty="0"/>
              <a:t> </a:t>
            </a:r>
          </a:p>
          <a:p>
            <a:r>
              <a:rPr lang="en-US" dirty="0">
                <a:hlinkClick r:id="rId4"/>
              </a:rPr>
              <a:t>https://balsamiq.com/learn/articles/wireframing-phases-ideation-validation/</a:t>
            </a:r>
            <a:r>
              <a:rPr lang="en-US" dirty="0"/>
              <a:t> </a:t>
            </a:r>
          </a:p>
          <a:p>
            <a:endParaRPr lang="en-NP" dirty="0"/>
          </a:p>
        </p:txBody>
      </p:sp>
    </p:spTree>
    <p:extLst>
      <p:ext uri="{BB962C8B-B14F-4D97-AF65-F5344CB8AC3E}">
        <p14:creationId xmlns:p14="http://schemas.microsoft.com/office/powerpoint/2010/main" val="3365721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6A1E2-8771-4965-3C08-E220E322A940}"/>
              </a:ext>
            </a:extLst>
          </p:cNvPr>
          <p:cNvSpPr>
            <a:spLocks noGrp="1"/>
          </p:cNvSpPr>
          <p:nvPr>
            <p:ph type="title"/>
          </p:nvPr>
        </p:nvSpPr>
        <p:spPr/>
        <p:txBody>
          <a:bodyPr/>
          <a:lstStyle/>
          <a:p>
            <a:r>
              <a:rPr lang="en-US" dirty="0"/>
              <a:t>W</a:t>
            </a:r>
            <a:r>
              <a:rPr lang="en-NP" dirty="0"/>
              <a:t>ire flows </a:t>
            </a:r>
          </a:p>
        </p:txBody>
      </p:sp>
      <p:sp>
        <p:nvSpPr>
          <p:cNvPr id="3" name="Content Placeholder 2">
            <a:extLst>
              <a:ext uri="{FF2B5EF4-FFF2-40B4-BE49-F238E27FC236}">
                <a16:creationId xmlns:a16="http://schemas.microsoft.com/office/drawing/2014/main" id="{56864EEA-8A7B-B2E3-2F3C-039A5D78D893}"/>
              </a:ext>
            </a:extLst>
          </p:cNvPr>
          <p:cNvSpPr>
            <a:spLocks noGrp="1"/>
          </p:cNvSpPr>
          <p:nvPr>
            <p:ph idx="1"/>
          </p:nvPr>
        </p:nvSpPr>
        <p:spPr>
          <a:xfrm>
            <a:off x="1251678" y="1632204"/>
            <a:ext cx="10178322" cy="3593591"/>
          </a:xfrm>
        </p:spPr>
        <p:txBody>
          <a:bodyPr>
            <a:noAutofit/>
          </a:bodyPr>
          <a:lstStyle/>
          <a:p>
            <a:pPr marL="0" indent="0">
              <a:buNone/>
            </a:pPr>
            <a:r>
              <a:rPr lang="en-US" dirty="0"/>
              <a:t>combine the concepts of wireframes and user flows, providing a visual representation of both the layout and structure of a digital product as well as the sequential steps users take to accomplish specific tasks or goals within that product.</a:t>
            </a:r>
            <a:endParaRPr lang="en-NP" dirty="0"/>
          </a:p>
          <a:p>
            <a:r>
              <a:rPr lang="en-NP" b="1" dirty="0"/>
              <a:t>Integration of Structure and Flow: </a:t>
            </a:r>
            <a:r>
              <a:rPr lang="en-US" dirty="0"/>
              <a:t>structural layout of wireframes with the sequential flow of user tasks, providing a comprehensive view of both aspects of the user experience in a single document.</a:t>
            </a:r>
            <a:endParaRPr lang="en-NP" dirty="0"/>
          </a:p>
          <a:p>
            <a:r>
              <a:rPr lang="en-NP" b="1" dirty="0"/>
              <a:t>Holistic Understanding:</a:t>
            </a:r>
            <a:r>
              <a:rPr lang="en-US" b="1" dirty="0"/>
              <a:t> </a:t>
            </a:r>
            <a:r>
              <a:rPr lang="en-US" dirty="0"/>
              <a:t>By combining wireframes with user flows, </a:t>
            </a:r>
            <a:r>
              <a:rPr lang="en-US" dirty="0" err="1"/>
              <a:t>wireflows</a:t>
            </a:r>
            <a:r>
              <a:rPr lang="en-US" dirty="0"/>
              <a:t> offer a holistic understanding of how the interface is organized and how users navigate through it to achieve their goals. </a:t>
            </a:r>
            <a:endParaRPr lang="en-NP" dirty="0"/>
          </a:p>
        </p:txBody>
      </p:sp>
    </p:spTree>
    <p:extLst>
      <p:ext uri="{BB962C8B-B14F-4D97-AF65-F5344CB8AC3E}">
        <p14:creationId xmlns:p14="http://schemas.microsoft.com/office/powerpoint/2010/main" val="2123499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6A1E2-8771-4965-3C08-E220E322A940}"/>
              </a:ext>
            </a:extLst>
          </p:cNvPr>
          <p:cNvSpPr>
            <a:spLocks noGrp="1"/>
          </p:cNvSpPr>
          <p:nvPr>
            <p:ph type="title"/>
          </p:nvPr>
        </p:nvSpPr>
        <p:spPr/>
        <p:txBody>
          <a:bodyPr/>
          <a:lstStyle/>
          <a:p>
            <a:r>
              <a:rPr lang="en-US" dirty="0"/>
              <a:t>W</a:t>
            </a:r>
            <a:r>
              <a:rPr lang="en-NP" dirty="0"/>
              <a:t>ire flows (Contd…)</a:t>
            </a:r>
          </a:p>
        </p:txBody>
      </p:sp>
      <p:sp>
        <p:nvSpPr>
          <p:cNvPr id="3" name="Content Placeholder 2">
            <a:extLst>
              <a:ext uri="{FF2B5EF4-FFF2-40B4-BE49-F238E27FC236}">
                <a16:creationId xmlns:a16="http://schemas.microsoft.com/office/drawing/2014/main" id="{56864EEA-8A7B-B2E3-2F3C-039A5D78D893}"/>
              </a:ext>
            </a:extLst>
          </p:cNvPr>
          <p:cNvSpPr>
            <a:spLocks noGrp="1"/>
          </p:cNvSpPr>
          <p:nvPr>
            <p:ph idx="1"/>
          </p:nvPr>
        </p:nvSpPr>
        <p:spPr>
          <a:xfrm>
            <a:off x="1251678" y="1632204"/>
            <a:ext cx="10178322" cy="3593591"/>
          </a:xfrm>
        </p:spPr>
        <p:txBody>
          <a:bodyPr>
            <a:noAutofit/>
          </a:bodyPr>
          <a:lstStyle/>
          <a:p>
            <a:r>
              <a:rPr lang="en-NP" b="1" dirty="0"/>
              <a:t>Identifying Design-Flow Alignment: </a:t>
            </a:r>
            <a:r>
              <a:rPr lang="en-US" dirty="0"/>
              <a:t>ensure alignment between the design layout and the user flow, ensuring that the interface structure supports the intended user interactions and goals.</a:t>
            </a:r>
            <a:endParaRPr lang="en-NP" dirty="0"/>
          </a:p>
          <a:p>
            <a:r>
              <a:rPr lang="en-NP" b="1" dirty="0"/>
              <a:t>Validating User Flows: </a:t>
            </a:r>
            <a:r>
              <a:rPr lang="en-US" dirty="0"/>
              <a:t>used to validate user flows through usability testing and feedback sessions with stakeholders and users.</a:t>
            </a:r>
            <a:endParaRPr lang="en-NP" dirty="0"/>
          </a:p>
          <a:p>
            <a:r>
              <a:rPr lang="en-NP" b="1" dirty="0"/>
              <a:t>Supporting Collaboration: </a:t>
            </a:r>
            <a:r>
              <a:rPr lang="en-US" dirty="0"/>
              <a:t>encourage collaboration between different teams involved in the design and development process by providing a shared visual reference that integrates both structural and flow aspects of the interface.</a:t>
            </a:r>
            <a:endParaRPr lang="en-NP" dirty="0"/>
          </a:p>
          <a:p>
            <a:r>
              <a:rPr lang="en-NP" b="1" dirty="0"/>
              <a:t>Enhancing Documentation:  </a:t>
            </a:r>
            <a:r>
              <a:rPr lang="en-US" dirty="0"/>
              <a:t>enhance design documentation by providing a visual representation of both the interface layout and user interactions, making it easier to communicate design decisions and requirements.</a:t>
            </a:r>
            <a:endParaRPr lang="en-NP" dirty="0"/>
          </a:p>
        </p:txBody>
      </p:sp>
    </p:spTree>
    <p:extLst>
      <p:ext uri="{BB962C8B-B14F-4D97-AF65-F5344CB8AC3E}">
        <p14:creationId xmlns:p14="http://schemas.microsoft.com/office/powerpoint/2010/main" val="368171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6A1E2-8771-4965-3C08-E220E322A940}"/>
              </a:ext>
            </a:extLst>
          </p:cNvPr>
          <p:cNvSpPr>
            <a:spLocks noGrp="1"/>
          </p:cNvSpPr>
          <p:nvPr>
            <p:ph type="title"/>
          </p:nvPr>
        </p:nvSpPr>
        <p:spPr/>
        <p:txBody>
          <a:bodyPr/>
          <a:lstStyle/>
          <a:p>
            <a:r>
              <a:rPr lang="en-US" dirty="0"/>
              <a:t>W</a:t>
            </a:r>
            <a:r>
              <a:rPr lang="en-NP" dirty="0"/>
              <a:t>ire flows (Contd…) </a:t>
            </a:r>
          </a:p>
        </p:txBody>
      </p:sp>
      <p:sp>
        <p:nvSpPr>
          <p:cNvPr id="3" name="Content Placeholder 2">
            <a:extLst>
              <a:ext uri="{FF2B5EF4-FFF2-40B4-BE49-F238E27FC236}">
                <a16:creationId xmlns:a16="http://schemas.microsoft.com/office/drawing/2014/main" id="{56864EEA-8A7B-B2E3-2F3C-039A5D78D893}"/>
              </a:ext>
            </a:extLst>
          </p:cNvPr>
          <p:cNvSpPr>
            <a:spLocks noGrp="1"/>
          </p:cNvSpPr>
          <p:nvPr>
            <p:ph idx="1"/>
          </p:nvPr>
        </p:nvSpPr>
        <p:spPr>
          <a:xfrm>
            <a:off x="1251678" y="1632204"/>
            <a:ext cx="10178322" cy="3593591"/>
          </a:xfrm>
        </p:spPr>
        <p:txBody>
          <a:bodyPr/>
          <a:lstStyle/>
          <a:p>
            <a:r>
              <a:rPr lang="en-US" dirty="0"/>
              <a:t>A combination of wireframes and flowcharts</a:t>
            </a:r>
          </a:p>
          <a:p>
            <a:r>
              <a:rPr lang="en-US" dirty="0"/>
              <a:t>Document dynamic changes in screens</a:t>
            </a:r>
          </a:p>
          <a:p>
            <a:r>
              <a:rPr lang="en-US" dirty="0"/>
              <a:t>Helps define interactions and adds more clarity to wireframes</a:t>
            </a:r>
          </a:p>
          <a:p>
            <a:endParaRPr lang="en-NP" dirty="0"/>
          </a:p>
        </p:txBody>
      </p:sp>
    </p:spTree>
    <p:extLst>
      <p:ext uri="{BB962C8B-B14F-4D97-AF65-F5344CB8AC3E}">
        <p14:creationId xmlns:p14="http://schemas.microsoft.com/office/powerpoint/2010/main" val="1929407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6A1E2-8771-4965-3C08-E220E322A940}"/>
              </a:ext>
            </a:extLst>
          </p:cNvPr>
          <p:cNvSpPr>
            <a:spLocks noGrp="1"/>
          </p:cNvSpPr>
          <p:nvPr>
            <p:ph type="title"/>
          </p:nvPr>
        </p:nvSpPr>
        <p:spPr/>
        <p:txBody>
          <a:bodyPr/>
          <a:lstStyle/>
          <a:p>
            <a:r>
              <a:rPr lang="en-US" dirty="0"/>
              <a:t>W</a:t>
            </a:r>
            <a:r>
              <a:rPr lang="en-NP" dirty="0"/>
              <a:t>ire flows (Example)</a:t>
            </a:r>
          </a:p>
        </p:txBody>
      </p:sp>
      <p:pic>
        <p:nvPicPr>
          <p:cNvPr id="1026" name="Picture 2">
            <a:extLst>
              <a:ext uri="{FF2B5EF4-FFF2-40B4-BE49-F238E27FC236}">
                <a16:creationId xmlns:a16="http://schemas.microsoft.com/office/drawing/2014/main" id="{EA08397B-BE41-311E-B3C9-F88417AD3A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7491" y="1257300"/>
            <a:ext cx="8646695" cy="560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229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6A1E2-8771-4965-3C08-E220E322A940}"/>
              </a:ext>
            </a:extLst>
          </p:cNvPr>
          <p:cNvSpPr>
            <a:spLocks noGrp="1"/>
          </p:cNvSpPr>
          <p:nvPr>
            <p:ph type="title"/>
          </p:nvPr>
        </p:nvSpPr>
        <p:spPr/>
        <p:txBody>
          <a:bodyPr/>
          <a:lstStyle/>
          <a:p>
            <a:r>
              <a:rPr lang="en-US" dirty="0"/>
              <a:t>W</a:t>
            </a:r>
            <a:r>
              <a:rPr lang="en-NP" dirty="0"/>
              <a:t>ire flows (Contd…) </a:t>
            </a:r>
          </a:p>
        </p:txBody>
      </p:sp>
      <p:sp>
        <p:nvSpPr>
          <p:cNvPr id="5" name="Content Placeholder 2">
            <a:extLst>
              <a:ext uri="{FF2B5EF4-FFF2-40B4-BE49-F238E27FC236}">
                <a16:creationId xmlns:a16="http://schemas.microsoft.com/office/drawing/2014/main" id="{7725BDA7-E3FA-0D7E-0AB1-23E6B928D11E}"/>
              </a:ext>
            </a:extLst>
          </p:cNvPr>
          <p:cNvSpPr>
            <a:spLocks noGrp="1"/>
          </p:cNvSpPr>
          <p:nvPr>
            <p:ph idx="1"/>
          </p:nvPr>
        </p:nvSpPr>
        <p:spPr>
          <a:xfrm>
            <a:off x="1251678" y="1632204"/>
            <a:ext cx="10178322" cy="3593591"/>
          </a:xfrm>
        </p:spPr>
        <p:txBody>
          <a:bodyPr/>
          <a:lstStyle/>
          <a:p>
            <a:pPr marL="0" indent="0">
              <a:buNone/>
            </a:pPr>
            <a:r>
              <a:rPr lang="en-US" b="1" dirty="0"/>
              <a:t>Reading material</a:t>
            </a:r>
            <a:endParaRPr lang="en-US" dirty="0">
              <a:hlinkClick r:id="rId2"/>
            </a:endParaRPr>
          </a:p>
          <a:p>
            <a:r>
              <a:rPr lang="en-US" dirty="0">
                <a:hlinkClick r:id="rId2"/>
              </a:rPr>
              <a:t>https://www.nngroup.com/articles/wireflows/</a:t>
            </a:r>
            <a:r>
              <a:rPr lang="en-US" dirty="0"/>
              <a:t> </a:t>
            </a:r>
          </a:p>
          <a:p>
            <a:r>
              <a:rPr lang="en-US" dirty="0">
                <a:hlinkClick r:id="rId3"/>
              </a:rPr>
              <a:t>https://balsamiq.com/learn/articles/wireflows/#:~:text=A%20wireflow%20is%20a%20hybrid,take%20while%20using%20your%20product</a:t>
            </a:r>
            <a:r>
              <a:rPr lang="en-US" dirty="0"/>
              <a:t> </a:t>
            </a:r>
          </a:p>
          <a:p>
            <a:r>
              <a:rPr lang="en-US" dirty="0">
                <a:hlinkClick r:id="rId4"/>
              </a:rPr>
              <a:t>https://circle.visual-paradigm.com/docs/user-experience-design/wireflow/what-is-a-wireflow/</a:t>
            </a:r>
            <a:r>
              <a:rPr lang="en-US" dirty="0"/>
              <a:t> </a:t>
            </a:r>
            <a:endParaRPr lang="en-NP" dirty="0"/>
          </a:p>
        </p:txBody>
      </p:sp>
    </p:spTree>
    <p:extLst>
      <p:ext uri="{BB962C8B-B14F-4D97-AF65-F5344CB8AC3E}">
        <p14:creationId xmlns:p14="http://schemas.microsoft.com/office/powerpoint/2010/main" val="2983670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A12C8-C799-C4E6-FD01-13D41A730D70}"/>
              </a:ext>
            </a:extLst>
          </p:cNvPr>
          <p:cNvSpPr>
            <a:spLocks noGrp="1"/>
          </p:cNvSpPr>
          <p:nvPr>
            <p:ph type="title"/>
          </p:nvPr>
        </p:nvSpPr>
        <p:spPr>
          <a:xfrm>
            <a:off x="3740878" y="2877242"/>
            <a:ext cx="4310922" cy="1103515"/>
          </a:xfrm>
        </p:spPr>
        <p:txBody>
          <a:bodyPr>
            <a:normAutofit/>
          </a:bodyPr>
          <a:lstStyle/>
          <a:p>
            <a:pPr algn="ctr"/>
            <a:r>
              <a:rPr lang="en-NP" dirty="0"/>
              <a:t>Thank you </a:t>
            </a:r>
            <a:r>
              <a:rPr lang="en-NP" dirty="0">
                <a:sym typeface="Wingdings" pitchFamily="2" charset="2"/>
              </a:rPr>
              <a:t> </a:t>
            </a:r>
            <a:endParaRPr lang="en-NP" dirty="0"/>
          </a:p>
        </p:txBody>
      </p:sp>
    </p:spTree>
    <p:extLst>
      <p:ext uri="{BB962C8B-B14F-4D97-AF65-F5344CB8AC3E}">
        <p14:creationId xmlns:p14="http://schemas.microsoft.com/office/powerpoint/2010/main" val="714218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6A1E2-8771-4965-3C08-E220E322A940}"/>
              </a:ext>
            </a:extLst>
          </p:cNvPr>
          <p:cNvSpPr>
            <a:spLocks noGrp="1"/>
          </p:cNvSpPr>
          <p:nvPr>
            <p:ph type="title"/>
          </p:nvPr>
        </p:nvSpPr>
        <p:spPr/>
        <p:txBody>
          <a:bodyPr/>
          <a:lstStyle/>
          <a:p>
            <a:r>
              <a:rPr lang="en-NP" dirty="0"/>
              <a:t>Moodboard </a:t>
            </a:r>
          </a:p>
        </p:txBody>
      </p:sp>
      <p:sp>
        <p:nvSpPr>
          <p:cNvPr id="3" name="Content Placeholder 2">
            <a:extLst>
              <a:ext uri="{FF2B5EF4-FFF2-40B4-BE49-F238E27FC236}">
                <a16:creationId xmlns:a16="http://schemas.microsoft.com/office/drawing/2014/main" id="{56864EEA-8A7B-B2E3-2F3C-039A5D78D893}"/>
              </a:ext>
            </a:extLst>
          </p:cNvPr>
          <p:cNvSpPr>
            <a:spLocks noGrp="1"/>
          </p:cNvSpPr>
          <p:nvPr>
            <p:ph idx="1"/>
          </p:nvPr>
        </p:nvSpPr>
        <p:spPr>
          <a:xfrm>
            <a:off x="1251678" y="1414424"/>
            <a:ext cx="8324122" cy="3952950"/>
          </a:xfrm>
        </p:spPr>
        <p:txBody>
          <a:bodyPr/>
          <a:lstStyle/>
          <a:p>
            <a:r>
              <a:rPr lang="en-NP" dirty="0"/>
              <a:t>Visuals tools used in various </a:t>
            </a:r>
            <a:r>
              <a:rPr lang="en-NP" b="1" dirty="0"/>
              <a:t>creative field.</a:t>
            </a:r>
          </a:p>
          <a:p>
            <a:r>
              <a:rPr lang="en-NP" dirty="0"/>
              <a:t>Contains Images, Texture, Color, </a:t>
            </a:r>
            <a:r>
              <a:rPr lang="en-NP" b="1" dirty="0"/>
              <a:t>Typography </a:t>
            </a:r>
            <a:r>
              <a:rPr lang="en-NP" dirty="0"/>
              <a:t>and other visual elements that communicate ideas or mood.</a:t>
            </a:r>
            <a:endParaRPr lang="en-NP" b="1" dirty="0"/>
          </a:p>
        </p:txBody>
      </p:sp>
      <p:pic>
        <p:nvPicPr>
          <p:cNvPr id="4" name="Picture 3">
            <a:extLst>
              <a:ext uri="{FF2B5EF4-FFF2-40B4-BE49-F238E27FC236}">
                <a16:creationId xmlns:a16="http://schemas.microsoft.com/office/drawing/2014/main" id="{63E8B1F1-CFEB-6D3F-2B81-8B9BDAAB207A}"/>
              </a:ext>
            </a:extLst>
          </p:cNvPr>
          <p:cNvPicPr>
            <a:picLocks noChangeAspect="1"/>
          </p:cNvPicPr>
          <p:nvPr/>
        </p:nvPicPr>
        <p:blipFill>
          <a:blip r:embed="rId2"/>
          <a:stretch>
            <a:fillRect/>
          </a:stretch>
        </p:blipFill>
        <p:spPr>
          <a:xfrm>
            <a:off x="4746271" y="2723822"/>
            <a:ext cx="6683729" cy="3751792"/>
          </a:xfrm>
          <a:prstGeom prst="rect">
            <a:avLst/>
          </a:prstGeom>
        </p:spPr>
      </p:pic>
    </p:spTree>
    <p:extLst>
      <p:ext uri="{BB962C8B-B14F-4D97-AF65-F5344CB8AC3E}">
        <p14:creationId xmlns:p14="http://schemas.microsoft.com/office/powerpoint/2010/main" val="2572472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6A1E2-8771-4965-3C08-E220E322A940}"/>
              </a:ext>
            </a:extLst>
          </p:cNvPr>
          <p:cNvSpPr>
            <a:spLocks noGrp="1"/>
          </p:cNvSpPr>
          <p:nvPr>
            <p:ph type="title"/>
          </p:nvPr>
        </p:nvSpPr>
        <p:spPr/>
        <p:txBody>
          <a:bodyPr/>
          <a:lstStyle/>
          <a:p>
            <a:r>
              <a:rPr lang="en-NP" dirty="0"/>
              <a:t>Moodboard (Contd…) </a:t>
            </a:r>
          </a:p>
        </p:txBody>
      </p:sp>
      <p:sp>
        <p:nvSpPr>
          <p:cNvPr id="3" name="Content Placeholder 2">
            <a:extLst>
              <a:ext uri="{FF2B5EF4-FFF2-40B4-BE49-F238E27FC236}">
                <a16:creationId xmlns:a16="http://schemas.microsoft.com/office/drawing/2014/main" id="{56864EEA-8A7B-B2E3-2F3C-039A5D78D893}"/>
              </a:ext>
            </a:extLst>
          </p:cNvPr>
          <p:cNvSpPr>
            <a:spLocks noGrp="1"/>
          </p:cNvSpPr>
          <p:nvPr>
            <p:ph idx="1"/>
          </p:nvPr>
        </p:nvSpPr>
        <p:spPr>
          <a:xfrm>
            <a:off x="1251678" y="1632204"/>
            <a:ext cx="10178322" cy="3593591"/>
          </a:xfrm>
        </p:spPr>
        <p:txBody>
          <a:bodyPr/>
          <a:lstStyle/>
          <a:p>
            <a:r>
              <a:rPr lang="en-NP" dirty="0"/>
              <a:t>Visuals tools used in various </a:t>
            </a:r>
            <a:r>
              <a:rPr lang="en-NP" b="1" dirty="0"/>
              <a:t>creative field </a:t>
            </a:r>
            <a:r>
              <a:rPr lang="en-NP" dirty="0"/>
              <a:t>(Graphic design, fashion design, interior design and more).</a:t>
            </a:r>
          </a:p>
          <a:p>
            <a:r>
              <a:rPr lang="en-NP" dirty="0"/>
              <a:t>Contains Images, Texture, Color, </a:t>
            </a:r>
            <a:r>
              <a:rPr lang="en-NP" b="1" dirty="0"/>
              <a:t>Typography ( </a:t>
            </a:r>
            <a:r>
              <a:rPr lang="en-US" dirty="0"/>
              <a:t>use to arrange typefaces in a user interface to ensure text is legible, readable, and scalable.</a:t>
            </a:r>
            <a:r>
              <a:rPr lang="en-NP" dirty="0"/>
              <a:t> </a:t>
            </a:r>
            <a:r>
              <a:rPr lang="en-NP" b="1" dirty="0"/>
              <a:t>) </a:t>
            </a:r>
            <a:r>
              <a:rPr lang="en-NP" dirty="0"/>
              <a:t>and other visual elements that communicate ideas or mood.</a:t>
            </a:r>
            <a:endParaRPr lang="en-NP" b="1" dirty="0"/>
          </a:p>
        </p:txBody>
      </p:sp>
    </p:spTree>
    <p:extLst>
      <p:ext uri="{BB962C8B-B14F-4D97-AF65-F5344CB8AC3E}">
        <p14:creationId xmlns:p14="http://schemas.microsoft.com/office/powerpoint/2010/main" val="1842579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6A1E2-8771-4965-3C08-E220E322A940}"/>
              </a:ext>
            </a:extLst>
          </p:cNvPr>
          <p:cNvSpPr>
            <a:spLocks noGrp="1"/>
          </p:cNvSpPr>
          <p:nvPr>
            <p:ph type="title"/>
          </p:nvPr>
        </p:nvSpPr>
        <p:spPr/>
        <p:txBody>
          <a:bodyPr/>
          <a:lstStyle/>
          <a:p>
            <a:r>
              <a:rPr lang="en-NP" dirty="0"/>
              <a:t>Moodboard (Contd…)</a:t>
            </a:r>
          </a:p>
        </p:txBody>
      </p:sp>
      <p:sp>
        <p:nvSpPr>
          <p:cNvPr id="3" name="Content Placeholder 2">
            <a:extLst>
              <a:ext uri="{FF2B5EF4-FFF2-40B4-BE49-F238E27FC236}">
                <a16:creationId xmlns:a16="http://schemas.microsoft.com/office/drawing/2014/main" id="{56864EEA-8A7B-B2E3-2F3C-039A5D78D893}"/>
              </a:ext>
            </a:extLst>
          </p:cNvPr>
          <p:cNvSpPr>
            <a:spLocks noGrp="1"/>
          </p:cNvSpPr>
          <p:nvPr>
            <p:ph idx="1"/>
          </p:nvPr>
        </p:nvSpPr>
        <p:spPr>
          <a:xfrm>
            <a:off x="1251678" y="1632204"/>
            <a:ext cx="10178322" cy="3593591"/>
          </a:xfrm>
        </p:spPr>
        <p:txBody>
          <a:bodyPr/>
          <a:lstStyle/>
          <a:p>
            <a:r>
              <a:rPr lang="en-NP" b="1" dirty="0"/>
              <a:t>Visual Representation: </a:t>
            </a:r>
            <a:r>
              <a:rPr lang="en-NP" dirty="0"/>
              <a:t>representation of ideas to understand proposed style or direction.</a:t>
            </a:r>
            <a:endParaRPr lang="en-NP" b="1" dirty="0"/>
          </a:p>
          <a:p>
            <a:r>
              <a:rPr lang="en-NP" b="1" dirty="0"/>
              <a:t>Inspiration &amp; Exploration: </a:t>
            </a:r>
            <a:r>
              <a:rPr lang="en-NP" dirty="0"/>
              <a:t>Designers can brainstorm ideas &amp; experiment.</a:t>
            </a:r>
            <a:endParaRPr lang="en-NP" b="1" dirty="0"/>
          </a:p>
          <a:p>
            <a:r>
              <a:rPr lang="en-NP" b="1" dirty="0"/>
              <a:t>Client Communication: </a:t>
            </a:r>
            <a:r>
              <a:rPr lang="en-NP" dirty="0"/>
              <a:t>Useful for communicating ideas to clients or collaborators.</a:t>
            </a:r>
            <a:endParaRPr lang="en-NP" b="1" dirty="0"/>
          </a:p>
          <a:p>
            <a:r>
              <a:rPr lang="en-NP" b="1" dirty="0"/>
              <a:t>Consistency: </a:t>
            </a:r>
            <a:r>
              <a:rPr lang="en-NP" dirty="0"/>
              <a:t>Maintain consistency throughout the project.</a:t>
            </a:r>
            <a:endParaRPr lang="en-NP" b="1" dirty="0"/>
          </a:p>
          <a:p>
            <a:r>
              <a:rPr lang="en-NP" b="1" dirty="0"/>
              <a:t>Decision making: </a:t>
            </a:r>
            <a:r>
              <a:rPr lang="en-NP" dirty="0"/>
              <a:t>Assists in decision making by allowing stakehodlers to compare different design directions.</a:t>
            </a:r>
            <a:endParaRPr lang="en-NP" b="1" dirty="0"/>
          </a:p>
          <a:p>
            <a:r>
              <a:rPr lang="en-NP" b="1" dirty="0"/>
              <a:t>Alignment: </a:t>
            </a:r>
            <a:r>
              <a:rPr lang="en-NP" dirty="0"/>
              <a:t>Insecure alignment between clients or team members.</a:t>
            </a:r>
            <a:endParaRPr lang="en-NP" b="1" dirty="0"/>
          </a:p>
        </p:txBody>
      </p:sp>
    </p:spTree>
    <p:extLst>
      <p:ext uri="{BB962C8B-B14F-4D97-AF65-F5344CB8AC3E}">
        <p14:creationId xmlns:p14="http://schemas.microsoft.com/office/powerpoint/2010/main" val="1493539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6A1E2-8771-4965-3C08-E220E322A940}"/>
              </a:ext>
            </a:extLst>
          </p:cNvPr>
          <p:cNvSpPr>
            <a:spLocks noGrp="1"/>
          </p:cNvSpPr>
          <p:nvPr>
            <p:ph type="title"/>
          </p:nvPr>
        </p:nvSpPr>
        <p:spPr/>
        <p:txBody>
          <a:bodyPr/>
          <a:lstStyle/>
          <a:p>
            <a:r>
              <a:rPr lang="en-NP" dirty="0"/>
              <a:t>Moodboard (Contd…) </a:t>
            </a:r>
          </a:p>
        </p:txBody>
      </p:sp>
      <p:sp>
        <p:nvSpPr>
          <p:cNvPr id="3" name="Content Placeholder 2">
            <a:extLst>
              <a:ext uri="{FF2B5EF4-FFF2-40B4-BE49-F238E27FC236}">
                <a16:creationId xmlns:a16="http://schemas.microsoft.com/office/drawing/2014/main" id="{56864EEA-8A7B-B2E3-2F3C-039A5D78D893}"/>
              </a:ext>
            </a:extLst>
          </p:cNvPr>
          <p:cNvSpPr>
            <a:spLocks noGrp="1"/>
          </p:cNvSpPr>
          <p:nvPr>
            <p:ph idx="1"/>
          </p:nvPr>
        </p:nvSpPr>
        <p:spPr>
          <a:xfrm>
            <a:off x="1251678" y="1632204"/>
            <a:ext cx="10178322" cy="3593591"/>
          </a:xfrm>
        </p:spPr>
        <p:txBody>
          <a:bodyPr/>
          <a:lstStyle/>
          <a:p>
            <a:r>
              <a:rPr lang="en-US" sz="1800" b="0" i="0" u="sng" strike="noStrike" dirty="0">
                <a:solidFill>
                  <a:srgbClr val="1155CC"/>
                </a:solidFill>
                <a:effectLst/>
                <a:latin typeface="Arial" panose="020B0604020202020204" pitchFamily="34" charset="0"/>
                <a:hlinkClick r:id="rId2"/>
              </a:rPr>
              <a:t>https://milanote.com/guide/create-better-moodboards</a:t>
            </a:r>
            <a:endParaRPr lang="en-NP" b="1" dirty="0"/>
          </a:p>
        </p:txBody>
      </p:sp>
    </p:spTree>
    <p:extLst>
      <p:ext uri="{BB962C8B-B14F-4D97-AF65-F5344CB8AC3E}">
        <p14:creationId xmlns:p14="http://schemas.microsoft.com/office/powerpoint/2010/main" val="3597972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6A1E2-8771-4965-3C08-E220E322A940}"/>
              </a:ext>
            </a:extLst>
          </p:cNvPr>
          <p:cNvSpPr>
            <a:spLocks noGrp="1"/>
          </p:cNvSpPr>
          <p:nvPr>
            <p:ph type="title"/>
          </p:nvPr>
        </p:nvSpPr>
        <p:spPr/>
        <p:txBody>
          <a:bodyPr/>
          <a:lstStyle/>
          <a:p>
            <a:r>
              <a:rPr lang="en-NP" dirty="0"/>
              <a:t> User persona</a:t>
            </a:r>
          </a:p>
        </p:txBody>
      </p:sp>
      <p:sp>
        <p:nvSpPr>
          <p:cNvPr id="3" name="Content Placeholder 2">
            <a:extLst>
              <a:ext uri="{FF2B5EF4-FFF2-40B4-BE49-F238E27FC236}">
                <a16:creationId xmlns:a16="http://schemas.microsoft.com/office/drawing/2014/main" id="{56864EEA-8A7B-B2E3-2F3C-039A5D78D893}"/>
              </a:ext>
            </a:extLst>
          </p:cNvPr>
          <p:cNvSpPr>
            <a:spLocks noGrp="1"/>
          </p:cNvSpPr>
          <p:nvPr>
            <p:ph idx="1"/>
          </p:nvPr>
        </p:nvSpPr>
        <p:spPr>
          <a:xfrm>
            <a:off x="1251678" y="1632204"/>
            <a:ext cx="10178322" cy="3593591"/>
          </a:xfrm>
        </p:spPr>
        <p:txBody>
          <a:bodyPr>
            <a:normAutofit fontScale="92500" lnSpcReduction="10000"/>
          </a:bodyPr>
          <a:lstStyle/>
          <a:p>
            <a:pPr marL="0" indent="0">
              <a:buNone/>
            </a:pPr>
            <a:r>
              <a:rPr lang="en-NP" dirty="0"/>
              <a:t>Fictional Character which you create based upon your research</a:t>
            </a:r>
          </a:p>
          <a:p>
            <a:r>
              <a:rPr lang="en-NP" b="1" dirty="0"/>
              <a:t>Understanding the Audience: </a:t>
            </a:r>
            <a:r>
              <a:rPr lang="en-US" dirty="0"/>
              <a:t>understanding the demographics, behaviors, and needs of your target audience.</a:t>
            </a:r>
            <a:endParaRPr lang="en-NP" dirty="0"/>
          </a:p>
          <a:p>
            <a:r>
              <a:rPr lang="en-NP" b="1" dirty="0"/>
              <a:t>Guiding the design process: </a:t>
            </a:r>
            <a:r>
              <a:rPr lang="en-US" dirty="0"/>
              <a:t>provide designers and developers with a clear understanding of who they are designing for</a:t>
            </a:r>
            <a:endParaRPr lang="en-NP" dirty="0"/>
          </a:p>
          <a:p>
            <a:r>
              <a:rPr lang="en-NP" b="1" dirty="0"/>
              <a:t>Enchance user experience: </a:t>
            </a:r>
            <a:r>
              <a:rPr lang="en-US" dirty="0"/>
              <a:t>tailor the user experience to cater to their preferences, behaviors, and pain points</a:t>
            </a:r>
            <a:endParaRPr lang="en-NP" dirty="0"/>
          </a:p>
          <a:p>
            <a:r>
              <a:rPr lang="en-NP" b="1" dirty="0"/>
              <a:t>Prioritizing Features:  </a:t>
            </a:r>
            <a:r>
              <a:rPr lang="en-US" dirty="0"/>
              <a:t>prioritize features/ functionalities based on the needs and preferences of the target audience.</a:t>
            </a:r>
            <a:endParaRPr lang="en-NP" dirty="0"/>
          </a:p>
          <a:p>
            <a:r>
              <a:rPr lang="en-NP" b="1" dirty="0"/>
              <a:t>Iterative Improvement: </a:t>
            </a:r>
            <a:r>
              <a:rPr lang="en-US" dirty="0"/>
              <a:t>updated and refined based on user feedback and data analytics</a:t>
            </a:r>
            <a:r>
              <a:rPr lang="en-US" b="1" dirty="0"/>
              <a:t>. </a:t>
            </a:r>
          </a:p>
        </p:txBody>
      </p:sp>
    </p:spTree>
    <p:extLst>
      <p:ext uri="{BB962C8B-B14F-4D97-AF65-F5344CB8AC3E}">
        <p14:creationId xmlns:p14="http://schemas.microsoft.com/office/powerpoint/2010/main" val="1219783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6A1E2-8771-4965-3C08-E220E322A940}"/>
              </a:ext>
            </a:extLst>
          </p:cNvPr>
          <p:cNvSpPr>
            <a:spLocks noGrp="1"/>
          </p:cNvSpPr>
          <p:nvPr>
            <p:ph type="title"/>
          </p:nvPr>
        </p:nvSpPr>
        <p:spPr/>
        <p:txBody>
          <a:bodyPr/>
          <a:lstStyle/>
          <a:p>
            <a:r>
              <a:rPr lang="en-NP" dirty="0"/>
              <a:t> User persona</a:t>
            </a:r>
          </a:p>
        </p:txBody>
      </p:sp>
      <p:sp>
        <p:nvSpPr>
          <p:cNvPr id="3" name="Content Placeholder 2">
            <a:extLst>
              <a:ext uri="{FF2B5EF4-FFF2-40B4-BE49-F238E27FC236}">
                <a16:creationId xmlns:a16="http://schemas.microsoft.com/office/drawing/2014/main" id="{56864EEA-8A7B-B2E3-2F3C-039A5D78D893}"/>
              </a:ext>
            </a:extLst>
          </p:cNvPr>
          <p:cNvSpPr>
            <a:spLocks noGrp="1"/>
          </p:cNvSpPr>
          <p:nvPr>
            <p:ph idx="1"/>
          </p:nvPr>
        </p:nvSpPr>
        <p:spPr>
          <a:xfrm>
            <a:off x="1251678" y="1632204"/>
            <a:ext cx="4514122" cy="3593591"/>
          </a:xfrm>
        </p:spPr>
        <p:txBody>
          <a:bodyPr>
            <a:normAutofit/>
          </a:bodyPr>
          <a:lstStyle/>
          <a:p>
            <a:pPr marL="0" indent="0">
              <a:buNone/>
            </a:pPr>
            <a:r>
              <a:rPr lang="en-US" b="1" dirty="0"/>
              <a:t>Example: </a:t>
            </a:r>
            <a:r>
              <a:rPr lang="en-US" b="1" dirty="0">
                <a:hlinkClick r:id="rId2"/>
              </a:rPr>
              <a:t>https://qubstudio.com/blog/4-examples-of-ux-personas/</a:t>
            </a:r>
            <a:r>
              <a:rPr lang="en-US" b="1" dirty="0"/>
              <a:t> </a:t>
            </a:r>
          </a:p>
        </p:txBody>
      </p:sp>
      <p:pic>
        <p:nvPicPr>
          <p:cNvPr id="4" name="Picture 3">
            <a:extLst>
              <a:ext uri="{FF2B5EF4-FFF2-40B4-BE49-F238E27FC236}">
                <a16:creationId xmlns:a16="http://schemas.microsoft.com/office/drawing/2014/main" id="{D6DA4827-5EC4-08E2-19E6-9B4271338A4D}"/>
              </a:ext>
            </a:extLst>
          </p:cNvPr>
          <p:cNvPicPr>
            <a:picLocks noChangeAspect="1"/>
          </p:cNvPicPr>
          <p:nvPr/>
        </p:nvPicPr>
        <p:blipFill>
          <a:blip r:embed="rId3"/>
          <a:stretch>
            <a:fillRect/>
          </a:stretch>
        </p:blipFill>
        <p:spPr>
          <a:xfrm>
            <a:off x="6337300" y="95051"/>
            <a:ext cx="4149212" cy="6612515"/>
          </a:xfrm>
          <a:prstGeom prst="rect">
            <a:avLst/>
          </a:prstGeom>
        </p:spPr>
      </p:pic>
    </p:spTree>
    <p:extLst>
      <p:ext uri="{BB962C8B-B14F-4D97-AF65-F5344CB8AC3E}">
        <p14:creationId xmlns:p14="http://schemas.microsoft.com/office/powerpoint/2010/main" val="2500708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6A1E2-8771-4965-3C08-E220E322A940}"/>
              </a:ext>
            </a:extLst>
          </p:cNvPr>
          <p:cNvSpPr>
            <a:spLocks noGrp="1"/>
          </p:cNvSpPr>
          <p:nvPr>
            <p:ph type="title"/>
          </p:nvPr>
        </p:nvSpPr>
        <p:spPr/>
        <p:txBody>
          <a:bodyPr/>
          <a:lstStyle/>
          <a:p>
            <a:r>
              <a:rPr lang="en-NP" dirty="0"/>
              <a:t> User persona (Contd…)</a:t>
            </a:r>
          </a:p>
        </p:txBody>
      </p:sp>
      <p:sp>
        <p:nvSpPr>
          <p:cNvPr id="3" name="Content Placeholder 2">
            <a:extLst>
              <a:ext uri="{FF2B5EF4-FFF2-40B4-BE49-F238E27FC236}">
                <a16:creationId xmlns:a16="http://schemas.microsoft.com/office/drawing/2014/main" id="{56864EEA-8A7B-B2E3-2F3C-039A5D78D893}"/>
              </a:ext>
            </a:extLst>
          </p:cNvPr>
          <p:cNvSpPr>
            <a:spLocks noGrp="1"/>
          </p:cNvSpPr>
          <p:nvPr>
            <p:ph idx="1"/>
          </p:nvPr>
        </p:nvSpPr>
        <p:spPr>
          <a:xfrm>
            <a:off x="1251678" y="1632204"/>
            <a:ext cx="10178322" cy="3593591"/>
          </a:xfrm>
        </p:spPr>
        <p:txBody>
          <a:bodyPr>
            <a:normAutofit/>
          </a:bodyPr>
          <a:lstStyle/>
          <a:p>
            <a:pPr marL="0" indent="0">
              <a:buNone/>
            </a:pPr>
            <a:r>
              <a:rPr lang="en-US" b="1" dirty="0"/>
              <a:t>Reading material</a:t>
            </a:r>
          </a:p>
          <a:p>
            <a:pPr marL="0" indent="0">
              <a:buNone/>
            </a:pPr>
            <a:r>
              <a:rPr lang="en-US" b="0" i="0" dirty="0">
                <a:solidFill>
                  <a:srgbClr val="000000"/>
                </a:solidFill>
                <a:effectLst/>
                <a:hlinkClick r:id="rId2"/>
              </a:rPr>
              <a:t>https://www.interaction-design.org/literature/article/personas-why-and-how-you-should-use-them</a:t>
            </a:r>
            <a:r>
              <a:rPr lang="en-US" b="0" i="0" dirty="0">
                <a:solidFill>
                  <a:srgbClr val="000000"/>
                </a:solidFill>
                <a:effectLst/>
              </a:rPr>
              <a:t> </a:t>
            </a:r>
            <a:endParaRPr lang="en-US" b="1" dirty="0"/>
          </a:p>
          <a:p>
            <a:pPr marL="0" indent="0">
              <a:buNone/>
            </a:pPr>
            <a:r>
              <a:rPr lang="en-US" b="0" i="0" dirty="0">
                <a:solidFill>
                  <a:srgbClr val="000000"/>
                </a:solidFill>
                <a:effectLst/>
                <a:hlinkClick r:id="rId3"/>
              </a:rPr>
              <a:t>https://www.nngroup.com/articles/personas-study-guide/</a:t>
            </a:r>
            <a:endParaRPr lang="en-US" b="0" i="0" dirty="0">
              <a:solidFill>
                <a:srgbClr val="000000"/>
              </a:solidFill>
              <a:effectLst/>
            </a:endParaRPr>
          </a:p>
          <a:p>
            <a:pPr marL="0" indent="0">
              <a:buNone/>
            </a:pPr>
            <a:r>
              <a:rPr lang="en-US" b="0" i="0" dirty="0">
                <a:solidFill>
                  <a:srgbClr val="000000"/>
                </a:solidFill>
                <a:effectLst/>
                <a:hlinkClick r:id="rId4"/>
              </a:rPr>
              <a:t>https://blog.adobe.com/en/publish/2017/09/29/putting-personas-to-work-in-ux-design-what-they-are-and-why-theyre-important</a:t>
            </a:r>
            <a:r>
              <a:rPr lang="en-US" b="0" i="0" dirty="0">
                <a:solidFill>
                  <a:srgbClr val="000000"/>
                </a:solidFill>
                <a:effectLst/>
              </a:rPr>
              <a:t> </a:t>
            </a:r>
            <a:endParaRPr lang="en-US" b="1" dirty="0"/>
          </a:p>
          <a:p>
            <a:pPr marL="0" indent="0">
              <a:buNone/>
            </a:pPr>
            <a:endParaRPr lang="en-US" dirty="0"/>
          </a:p>
        </p:txBody>
      </p:sp>
    </p:spTree>
    <p:extLst>
      <p:ext uri="{BB962C8B-B14F-4D97-AF65-F5344CB8AC3E}">
        <p14:creationId xmlns:p14="http://schemas.microsoft.com/office/powerpoint/2010/main" val="4071862433"/>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396</TotalTime>
  <Words>1404</Words>
  <Application>Microsoft Macintosh PowerPoint</Application>
  <PresentationFormat>Widescreen</PresentationFormat>
  <Paragraphs>106</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Gill Sans MT</vt:lpstr>
      <vt:lpstr>Impact</vt:lpstr>
      <vt:lpstr>Badge</vt:lpstr>
      <vt:lpstr>Early steps in design process </vt:lpstr>
      <vt:lpstr>About</vt:lpstr>
      <vt:lpstr>Moodboard </vt:lpstr>
      <vt:lpstr>Moodboard (Contd…) </vt:lpstr>
      <vt:lpstr>Moodboard (Contd…)</vt:lpstr>
      <vt:lpstr>Moodboard (Contd…) </vt:lpstr>
      <vt:lpstr> User persona</vt:lpstr>
      <vt:lpstr> User persona</vt:lpstr>
      <vt:lpstr> User persona (Contd…)</vt:lpstr>
      <vt:lpstr> user flow</vt:lpstr>
      <vt:lpstr> user flow (CONTD..)</vt:lpstr>
      <vt:lpstr> user flow (CONTD..)</vt:lpstr>
      <vt:lpstr> user flow (Contd…)</vt:lpstr>
      <vt:lpstr> task flow</vt:lpstr>
      <vt:lpstr> task flow (Contd…)</vt:lpstr>
      <vt:lpstr> task flow (Contd…)</vt:lpstr>
      <vt:lpstr> wire frames</vt:lpstr>
      <vt:lpstr> wire frames (contd..)</vt:lpstr>
      <vt:lpstr> wire frames (Contd…)</vt:lpstr>
      <vt:lpstr> wire frames (Contd…)</vt:lpstr>
      <vt:lpstr> wire frames (Contd…)</vt:lpstr>
      <vt:lpstr>Wire flows </vt:lpstr>
      <vt:lpstr>Wire flows (Contd…)</vt:lpstr>
      <vt:lpstr>Wire flows (Contd…) </vt:lpstr>
      <vt:lpstr>Wire flows (Example)</vt:lpstr>
      <vt:lpstr>Wire flows (Contd…) </vt:lpstr>
      <vt:lpstr>Thank you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dc:title>
  <dc:creator>Anish Maharjan</dc:creator>
  <cp:lastModifiedBy>Anish Maharjan</cp:lastModifiedBy>
  <cp:revision>11</cp:revision>
  <dcterms:created xsi:type="dcterms:W3CDTF">2024-03-03T13:15:22Z</dcterms:created>
  <dcterms:modified xsi:type="dcterms:W3CDTF">2024-03-06T03:53:09Z</dcterms:modified>
</cp:coreProperties>
</file>