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12192000"/>
  <p:notesSz cx="6858000" cy="9144000"/>
  <p:embeddedFontLst>
    <p:embeddedFont>
      <p:font typeface="Quattrocento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91A2B3-8FFB-434C-B8B7-C38C15D156B5}">
  <a:tblStyle styleId="{E891A2B3-8FFB-434C-B8B7-C38C15D156B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QuattrocentoSans-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QuattrocentoSans-italic.fntdata"/><Relationship Id="rId21" Type="http://schemas.openxmlformats.org/officeDocument/2006/relationships/slide" Target="slides/slide15.xml"/><Relationship Id="rId43" Type="http://schemas.openxmlformats.org/officeDocument/2006/relationships/font" Target="fonts/QuattrocentoSans-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Quattrocento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9: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3" name="Google Shape;19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1"/>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11"/>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11"/>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12"/>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6" name="Shape 36"/>
        <p:cNvGrpSpPr/>
        <p:nvPr/>
      </p:nvGrpSpPr>
      <p:grpSpPr>
        <a:xfrm>
          <a:off x="0" y="0"/>
          <a:ext cx="0" cy="0"/>
          <a:chOff x="0" y="0"/>
          <a:chExt cx="0" cy="0"/>
        </a:xfrm>
      </p:grpSpPr>
      <p:sp>
        <p:nvSpPr>
          <p:cNvPr id="37" name="Google Shape;37;p6"/>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6"/>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2" name="Shape 42"/>
        <p:cNvGrpSpPr/>
        <p:nvPr/>
      </p:nvGrpSpPr>
      <p:grpSpPr>
        <a:xfrm>
          <a:off x="0" y="0"/>
          <a:ext cx="0" cy="0"/>
          <a:chOff x="0" y="0"/>
          <a:chExt cx="0" cy="0"/>
        </a:xfrm>
      </p:grpSpPr>
      <p:sp>
        <p:nvSpPr>
          <p:cNvPr id="43" name="Google Shape;43;p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7"/>
          <p:cNvSpPr txBox="1"/>
          <p:nvPr>
            <p:ph idx="1" type="body"/>
          </p:nvPr>
        </p:nvSpPr>
        <p:spPr>
          <a:xfrm rot="5400000">
            <a:off x="3833019" y="-1623219"/>
            <a:ext cx="4525962"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8" name="Shape 48"/>
        <p:cNvGrpSpPr/>
        <p:nvPr/>
      </p:nvGrpSpPr>
      <p:grpSpPr>
        <a:xfrm>
          <a:off x="0" y="0"/>
          <a:ext cx="0" cy="0"/>
          <a:chOff x="0" y="0"/>
          <a:chExt cx="0" cy="0"/>
        </a:xfrm>
      </p:grpSpPr>
      <p:sp>
        <p:nvSpPr>
          <p:cNvPr id="49" name="Google Shape;49;p8"/>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8"/>
          <p:cNvSpPr/>
          <p:nvPr>
            <p:ph idx="2" type="pic"/>
          </p:nvPr>
        </p:nvSpPr>
        <p:spPr>
          <a:xfrm>
            <a:off x="2389717" y="612775"/>
            <a:ext cx="7315200" cy="4114800"/>
          </a:xfrm>
          <a:prstGeom prst="rect">
            <a:avLst/>
          </a:prstGeom>
          <a:noFill/>
          <a:ln>
            <a:noFill/>
          </a:ln>
        </p:spPr>
      </p:sp>
      <p:sp>
        <p:nvSpPr>
          <p:cNvPr id="51" name="Google Shape;51;p8"/>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2" name="Google Shape;52;p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9"/>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8" name="Google Shape;58;p9"/>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9" name="Google Shape;59;p9"/>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0"/>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10"/>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10"/>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10"/>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10"/>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3"/>
          <p:cNvSpPr txBox="1"/>
          <p:nvPr>
            <p:ph type="ctrTitle"/>
          </p:nvPr>
        </p:nvSpPr>
        <p:spPr>
          <a:xfrm>
            <a:off x="5543550" y="2514600"/>
            <a:ext cx="3733800" cy="9175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400"/>
              <a:buFont typeface="Quattrocento Sans"/>
              <a:buNone/>
            </a:pPr>
            <a:r>
              <a:rPr b="1" i="0" lang="en-US" sz="4400" u="none">
                <a:solidFill>
                  <a:schemeClr val="accent1"/>
                </a:solidFill>
                <a:latin typeface="Quattrocento Sans"/>
                <a:ea typeface="Quattrocento Sans"/>
                <a:cs typeface="Quattrocento Sans"/>
                <a:sym typeface="Quattrocento Sans"/>
              </a:rPr>
              <a:t>FUNCTIONS</a:t>
            </a:r>
            <a:endParaRPr/>
          </a:p>
        </p:txBody>
      </p:sp>
      <p:sp>
        <p:nvSpPr>
          <p:cNvPr id="89" name="Google Shape;89;p13"/>
          <p:cNvSpPr txBox="1"/>
          <p:nvPr>
            <p:ph idx="1" type="subTitle"/>
          </p:nvPr>
        </p:nvSpPr>
        <p:spPr>
          <a:xfrm>
            <a:off x="2895600" y="5410200"/>
            <a:ext cx="6400800" cy="609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98989"/>
              </a:buClr>
              <a:buSzPts val="2400"/>
              <a:buNone/>
            </a:pPr>
            <a:r>
              <a:rPr b="0" i="0" lang="en-US" sz="2400" u="none">
                <a:solidFill>
                  <a:srgbClr val="898989"/>
                </a:solidFill>
                <a:latin typeface="Quattrocento Sans"/>
                <a:ea typeface="Quattrocento Sans"/>
                <a:cs typeface="Quattrocento Sans"/>
                <a:sym typeface="Quattrocento Sans"/>
              </a:rPr>
              <a:t>Ashish Acharya</a:t>
            </a:r>
            <a:endParaRPr/>
          </a:p>
        </p:txBody>
      </p:sp>
      <p:sp>
        <p:nvSpPr>
          <p:cNvPr id="90" name="Google Shape;90;p13"/>
          <p:cNvSpPr txBox="1"/>
          <p:nvPr/>
        </p:nvSpPr>
        <p:spPr>
          <a:xfrm flipH="1">
            <a:off x="4038600" y="1773237"/>
            <a:ext cx="1524000" cy="24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5000"/>
              <a:buFont typeface="Quattrocento Sans"/>
              <a:buNone/>
            </a:pPr>
            <a:r>
              <a:rPr b="1" i="0" lang="en-US" sz="15000" u="none" cap="none" strike="noStrike">
                <a:solidFill>
                  <a:schemeClr val="dk1"/>
                </a:solidFill>
                <a:latin typeface="Quattrocento Sans"/>
                <a:ea typeface="Quattrocento Sans"/>
                <a:cs typeface="Quattrocento Sans"/>
                <a:sym typeface="Quattrocento Sans"/>
              </a:rPr>
              <a:t>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609600" y="838200"/>
            <a:ext cx="22860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000"/>
              <a:buFont typeface="Quattrocento Sans"/>
              <a:buNone/>
            </a:pPr>
            <a:r>
              <a:rPr b="1" i="0" lang="en-US" sz="4000" u="none">
                <a:solidFill>
                  <a:schemeClr val="accent1"/>
                </a:solidFill>
                <a:latin typeface="Quattrocento Sans"/>
                <a:ea typeface="Quattrocento Sans"/>
                <a:cs typeface="Quattrocento Sans"/>
                <a:sym typeface="Quattrocento Sans"/>
              </a:rPr>
              <a:t>return</a:t>
            </a:r>
            <a:endParaRPr/>
          </a:p>
        </p:txBody>
      </p:sp>
      <p:sp>
        <p:nvSpPr>
          <p:cNvPr id="142" name="Google Shape;142;p22"/>
          <p:cNvSpPr txBox="1"/>
          <p:nvPr>
            <p:ph idx="1" type="body"/>
          </p:nvPr>
        </p:nvSpPr>
        <p:spPr>
          <a:xfrm>
            <a:off x="609600" y="1600200"/>
            <a:ext cx="10972800"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2200"/>
              <a:buFont typeface="Arial"/>
              <a:buChar char="•"/>
            </a:pPr>
            <a:r>
              <a:rPr b="1" i="0" lang="en-US" sz="2200" u="none">
                <a:solidFill>
                  <a:schemeClr val="dk1"/>
                </a:solidFill>
                <a:latin typeface="Quattrocento Sans"/>
                <a:ea typeface="Quattrocento Sans"/>
                <a:cs typeface="Quattrocento Sans"/>
                <a:sym typeface="Quattrocento Sans"/>
              </a:rPr>
              <a:t>return</a:t>
            </a:r>
            <a:r>
              <a:rPr b="0" i="0" lang="en-US" sz="2200" u="none">
                <a:solidFill>
                  <a:schemeClr val="dk1"/>
                </a:solidFill>
                <a:latin typeface="Quattrocento Sans"/>
                <a:ea typeface="Quattrocento Sans"/>
                <a:cs typeface="Quattrocento Sans"/>
                <a:sym typeface="Quattrocento Sans"/>
              </a:rPr>
              <a:t> serves two purposes:</a:t>
            </a:r>
            <a:endParaRPr/>
          </a:p>
          <a:p>
            <a:pPr indent="-285750" lvl="1" marL="742950" marR="0" rtl="0" algn="l">
              <a:lnSpc>
                <a:spcPct val="150000"/>
              </a:lnSpc>
              <a:spcBef>
                <a:spcPts val="440"/>
              </a:spcBef>
              <a:spcAft>
                <a:spcPts val="0"/>
              </a:spcAft>
              <a:buClr>
                <a:schemeClr val="dk1"/>
              </a:buClr>
              <a:buSzPts val="2200"/>
              <a:buFont typeface="Arial"/>
              <a:buChar char="–"/>
            </a:pPr>
            <a:r>
              <a:rPr b="0" i="0" lang="en-US" sz="2200" u="none" cap="none" strike="noStrike">
                <a:solidFill>
                  <a:schemeClr val="dk1"/>
                </a:solidFill>
                <a:latin typeface="Quattrocento Sans"/>
                <a:ea typeface="Quattrocento Sans"/>
                <a:cs typeface="Quattrocento Sans"/>
                <a:sym typeface="Quattrocento Sans"/>
              </a:rPr>
              <a:t>It tells the computer the value to return as the result</a:t>
            </a:r>
            <a:endParaRPr/>
          </a:p>
          <a:p>
            <a:pPr indent="-285750" lvl="1" marL="742950" marR="0" rtl="0" algn="l">
              <a:lnSpc>
                <a:spcPct val="150000"/>
              </a:lnSpc>
              <a:spcBef>
                <a:spcPts val="440"/>
              </a:spcBef>
              <a:spcAft>
                <a:spcPts val="0"/>
              </a:spcAft>
              <a:buClr>
                <a:schemeClr val="dk1"/>
              </a:buClr>
              <a:buSzPts val="2200"/>
              <a:buFont typeface="Arial"/>
              <a:buChar char="–"/>
            </a:pPr>
            <a:r>
              <a:rPr b="0" i="0" lang="en-US" sz="2200" u="none" cap="none" strike="noStrike">
                <a:solidFill>
                  <a:schemeClr val="dk1"/>
                </a:solidFill>
                <a:latin typeface="Quattrocento Sans"/>
                <a:ea typeface="Quattrocento Sans"/>
                <a:cs typeface="Quattrocento Sans"/>
                <a:sym typeface="Quattrocento Sans"/>
              </a:rPr>
              <a:t>It tells the computer to leave the function immediately and return the calling function (or the main program).</a:t>
            </a:r>
            <a:endParaRPr/>
          </a:p>
          <a:p>
            <a:pPr indent="-342900" lvl="0" marL="342900" marR="0" rtl="0" algn="l">
              <a:lnSpc>
                <a:spcPct val="150000"/>
              </a:lnSpc>
              <a:spcBef>
                <a:spcPts val="440"/>
              </a:spcBef>
              <a:spcAft>
                <a:spcPts val="0"/>
              </a:spcAft>
              <a:buClr>
                <a:schemeClr val="dk1"/>
              </a:buClr>
              <a:buSzPts val="2200"/>
              <a:buFont typeface="Arial"/>
              <a:buChar char="•"/>
            </a:pPr>
            <a:r>
              <a:rPr b="1" i="0" lang="en-US" sz="2200" u="none">
                <a:solidFill>
                  <a:schemeClr val="dk1"/>
                </a:solidFill>
                <a:latin typeface="Quattrocento Sans"/>
                <a:ea typeface="Quattrocento Sans"/>
                <a:cs typeface="Quattrocento Sans"/>
                <a:sym typeface="Quattrocento Sans"/>
              </a:rPr>
              <a:t>Void</a:t>
            </a:r>
            <a:r>
              <a:rPr b="0" i="0" lang="en-US" sz="2200" u="none">
                <a:solidFill>
                  <a:schemeClr val="dk1"/>
                </a:solidFill>
                <a:latin typeface="Quattrocento Sans"/>
                <a:ea typeface="Quattrocento Sans"/>
                <a:cs typeface="Quattrocento Sans"/>
                <a:sym typeface="Quattrocento Sans"/>
              </a:rPr>
              <a:t> return: </a:t>
            </a:r>
            <a:endParaRPr/>
          </a:p>
          <a:p>
            <a:pPr indent="-285750" lvl="1" marL="742950" marR="0" rtl="0" algn="l">
              <a:lnSpc>
                <a:spcPct val="150000"/>
              </a:lnSpc>
              <a:spcBef>
                <a:spcPts val="440"/>
              </a:spcBef>
              <a:spcAft>
                <a:spcPts val="0"/>
              </a:spcAft>
              <a:buClr>
                <a:schemeClr val="dk1"/>
              </a:buClr>
              <a:buSzPts val="2200"/>
              <a:buFont typeface="Arial"/>
              <a:buChar char="–"/>
            </a:pPr>
            <a:r>
              <a:rPr b="0" i="0" lang="en-US" sz="2200" u="none" cap="none" strike="noStrike">
                <a:solidFill>
                  <a:schemeClr val="dk1"/>
                </a:solidFill>
                <a:latin typeface="Quattrocento Sans"/>
                <a:ea typeface="Quattrocento Sans"/>
                <a:cs typeface="Quattrocento Sans"/>
                <a:sym typeface="Quattrocento Sans"/>
              </a:rPr>
              <a:t>Ex: void printit ( int x );</a:t>
            </a:r>
            <a:endParaRPr/>
          </a:p>
          <a:p>
            <a:pPr indent="-285750" lvl="1" marL="742950" marR="0" rtl="0" algn="l">
              <a:lnSpc>
                <a:spcPct val="150000"/>
              </a:lnSpc>
              <a:spcBef>
                <a:spcPts val="440"/>
              </a:spcBef>
              <a:spcAft>
                <a:spcPts val="0"/>
              </a:spcAft>
              <a:buClr>
                <a:schemeClr val="dk1"/>
              </a:buClr>
              <a:buSzPts val="2200"/>
              <a:buFont typeface="Arial"/>
              <a:buChar char="–"/>
            </a:pPr>
            <a:r>
              <a:rPr b="0" i="0" lang="en-US" sz="2200" u="none" cap="none" strike="noStrike">
                <a:solidFill>
                  <a:schemeClr val="dk1"/>
                </a:solidFill>
                <a:latin typeface="Quattrocento Sans"/>
                <a:ea typeface="Quattrocento Sans"/>
                <a:cs typeface="Quattrocento Sans"/>
                <a:sym typeface="Quattrocento Sans"/>
              </a:rPr>
              <a:t>You can still return to leave, but without a value</a:t>
            </a:r>
            <a:endParaRPr/>
          </a:p>
          <a:p>
            <a:pPr indent="-203200" lvl="0" marL="3429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609600" y="274637"/>
            <a:ext cx="3276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400"/>
              <a:buFont typeface="Calibri"/>
              <a:buNone/>
            </a:pPr>
            <a:r>
              <a:rPr b="1" i="0" lang="en-US" sz="4400" u="none">
                <a:solidFill>
                  <a:schemeClr val="accent1"/>
                </a:solidFill>
                <a:latin typeface="Calibri"/>
                <a:ea typeface="Calibri"/>
                <a:cs typeface="Calibri"/>
                <a:sym typeface="Calibri"/>
              </a:rPr>
              <a:t>PROTOTYPES</a:t>
            </a:r>
            <a:endParaRPr/>
          </a:p>
        </p:txBody>
      </p:sp>
      <p:sp>
        <p:nvSpPr>
          <p:cNvPr id="148" name="Google Shape;148;p23"/>
          <p:cNvSpPr txBox="1"/>
          <p:nvPr>
            <p:ph idx="1" type="body"/>
          </p:nvPr>
        </p:nvSpPr>
        <p:spPr>
          <a:xfrm>
            <a:off x="762000" y="1676400"/>
            <a:ext cx="10668000" cy="2209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Quattrocento Sans"/>
                <a:ea typeface="Quattrocento Sans"/>
                <a:cs typeface="Quattrocento Sans"/>
                <a:sym typeface="Quattrocento Sans"/>
              </a:rPr>
              <a:t>A function prototype is simply the declaration of a function that specifies function's name, parameters and return type. It doesn't contain function body.</a:t>
            </a:r>
            <a:endParaRPr/>
          </a:p>
          <a:p>
            <a:pPr indent="0" lvl="0" marL="0" marR="0" rtl="0" algn="l">
              <a:lnSpc>
                <a:spcPct val="100000"/>
              </a:lnSpc>
              <a:spcBef>
                <a:spcPts val="480"/>
              </a:spcBef>
              <a:spcAft>
                <a:spcPts val="0"/>
              </a:spcAft>
              <a:buClr>
                <a:schemeClr val="dk1"/>
              </a:buClr>
              <a:buSzPts val="2400"/>
              <a:buFont typeface="Arial"/>
              <a:buNone/>
            </a:pPr>
            <a:r>
              <a:t/>
            </a:r>
            <a:endParaRPr b="0" i="0" sz="2400" u="none">
              <a:solidFill>
                <a:schemeClr val="dk2"/>
              </a:solidFill>
              <a:latin typeface="Quattrocento Sans"/>
              <a:ea typeface="Quattrocento Sans"/>
              <a:cs typeface="Quattrocento Sans"/>
              <a:sym typeface="Quattrocento Sans"/>
            </a:endParaRPr>
          </a:p>
          <a:p>
            <a:pPr indent="0" lvl="0" marL="0" marR="0" rtl="0" algn="l">
              <a:lnSpc>
                <a:spcPct val="100000"/>
              </a:lnSpc>
              <a:spcBef>
                <a:spcPts val="480"/>
              </a:spcBef>
              <a:spcAft>
                <a:spcPts val="0"/>
              </a:spcAft>
              <a:buClr>
                <a:schemeClr val="dk2"/>
              </a:buClr>
              <a:buSzPts val="2400"/>
              <a:buFont typeface="Arial"/>
              <a:buNone/>
            </a:pPr>
            <a:r>
              <a:rPr b="0" i="0" lang="en-US" sz="2400" u="none">
                <a:solidFill>
                  <a:schemeClr val="dk2"/>
                </a:solidFill>
                <a:latin typeface="Quattrocento Sans"/>
                <a:ea typeface="Quattrocento Sans"/>
                <a:cs typeface="Quattrocento Sans"/>
                <a:sym typeface="Quattrocento Sans"/>
              </a:rPr>
              <a:t>A function prototype gives information to the compiler that the function may later be used in the program.</a:t>
            </a:r>
            <a:endParaRPr b="0" i="0" sz="3200" u="none">
              <a:solidFill>
                <a:schemeClr val="dk1"/>
              </a:solidFill>
              <a:latin typeface="Calibri"/>
              <a:ea typeface="Calibri"/>
              <a:cs typeface="Calibri"/>
              <a:sym typeface="Calibri"/>
            </a:endParaRPr>
          </a:p>
          <a:p>
            <a:pPr indent="0" lvl="0" marL="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idx="1" type="body"/>
          </p:nvPr>
        </p:nvSpPr>
        <p:spPr>
          <a:xfrm>
            <a:off x="533400" y="1219200"/>
            <a:ext cx="10972800" cy="4800600"/>
          </a:xfrm>
          <a:prstGeom prst="rect">
            <a:avLst/>
          </a:prstGeom>
          <a:noFill/>
          <a:ln>
            <a:noFill/>
          </a:ln>
        </p:spPr>
        <p:txBody>
          <a:bodyPr anchorCtr="0" anchor="t" bIns="45700" lIns="91425" spcFirstLastPara="1" rIns="91425" wrap="square" tIns="45700">
            <a:normAutofit/>
          </a:bodyPr>
          <a:lstStyle/>
          <a:p>
            <a:pPr indent="0" lvl="1" marL="457200" marR="0" rtl="0" algn="l">
              <a:lnSpc>
                <a:spcPct val="100000"/>
              </a:lnSpc>
              <a:spcBef>
                <a:spcPts val="0"/>
              </a:spcBef>
              <a:spcAft>
                <a:spcPts val="0"/>
              </a:spcAft>
              <a:buClr>
                <a:schemeClr val="accent2"/>
              </a:buClr>
              <a:buSzPts val="2800"/>
              <a:buFont typeface="Arial"/>
              <a:buNone/>
            </a:pPr>
            <a:r>
              <a:rPr b="0" i="1" lang="en-US" sz="2800" u="none" cap="none" strike="noStrike">
                <a:solidFill>
                  <a:schemeClr val="accent2"/>
                </a:solidFill>
                <a:latin typeface="Quattrocento Sans"/>
                <a:ea typeface="Quattrocento Sans"/>
                <a:cs typeface="Quattrocento Sans"/>
                <a:sym typeface="Quattrocento Sans"/>
              </a:rPr>
              <a:t>returnType  functionName(type1 argument1, type2 argument2, ...);</a:t>
            </a:r>
            <a:endParaRPr/>
          </a:p>
          <a:p>
            <a:pPr indent="0" lvl="1" marL="4572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Quattrocento Sans"/>
              <a:ea typeface="Quattrocento Sans"/>
              <a:cs typeface="Quattrocento Sans"/>
              <a:sym typeface="Quattrocento Sans"/>
            </a:endParaRPr>
          </a:p>
          <a:p>
            <a:pPr indent="0" lvl="1" marL="457200" marR="0" rtl="0" algn="l">
              <a:lnSpc>
                <a:spcPct val="150000"/>
              </a:lnSpc>
              <a:spcBef>
                <a:spcPts val="440"/>
              </a:spcBef>
              <a:spcAft>
                <a:spcPts val="0"/>
              </a:spcAft>
              <a:buClr>
                <a:schemeClr val="dk2"/>
              </a:buClr>
              <a:buSzPts val="2200"/>
              <a:buFont typeface="Arial"/>
              <a:buNone/>
            </a:pPr>
            <a:r>
              <a:rPr b="0" i="0" lang="en-US" sz="2200" u="none" cap="none" strike="noStrike">
                <a:solidFill>
                  <a:schemeClr val="dk2"/>
                </a:solidFill>
                <a:latin typeface="Quattrocento Sans"/>
                <a:ea typeface="Quattrocento Sans"/>
                <a:cs typeface="Quattrocento Sans"/>
                <a:sym typeface="Quattrocento Sans"/>
              </a:rPr>
              <a:t>In the above example, </a:t>
            </a:r>
            <a:endParaRPr b="0" i="0" sz="2200" u="none" cap="none" strike="noStrike">
              <a:solidFill>
                <a:schemeClr val="dk2"/>
              </a:solidFill>
              <a:latin typeface="Quattrocento Sans"/>
              <a:ea typeface="Quattrocento Sans"/>
              <a:cs typeface="Quattrocento Sans"/>
              <a:sym typeface="Quattrocento Sans"/>
            </a:endParaRPr>
          </a:p>
          <a:p>
            <a:pPr indent="0" lvl="1" marL="457200" marR="0" rtl="0" algn="l">
              <a:lnSpc>
                <a:spcPct val="150000"/>
              </a:lnSpc>
              <a:spcBef>
                <a:spcPts val="440"/>
              </a:spcBef>
              <a:spcAft>
                <a:spcPts val="0"/>
              </a:spcAft>
              <a:buClr>
                <a:schemeClr val="dk2"/>
              </a:buClr>
              <a:buSzPts val="2200"/>
              <a:buFont typeface="Arial"/>
              <a:buNone/>
            </a:pPr>
            <a:r>
              <a:rPr b="1" i="0" lang="en-US" sz="2200" u="none" cap="none" strike="noStrike">
                <a:solidFill>
                  <a:schemeClr val="dk2"/>
                </a:solidFill>
                <a:latin typeface="Quattrocento Sans"/>
                <a:ea typeface="Quattrocento Sans"/>
                <a:cs typeface="Quattrocento Sans"/>
                <a:sym typeface="Quattrocento Sans"/>
              </a:rPr>
              <a:t>int</a:t>
            </a:r>
            <a:r>
              <a:rPr b="0" i="0" lang="en-US" sz="2200" u="none" cap="none" strike="noStrike">
                <a:solidFill>
                  <a:schemeClr val="dk2"/>
                </a:solidFill>
                <a:latin typeface="Quattrocento Sans"/>
                <a:ea typeface="Quattrocento Sans"/>
                <a:cs typeface="Quattrocento Sans"/>
                <a:sym typeface="Quattrocento Sans"/>
              </a:rPr>
              <a:t> </a:t>
            </a:r>
            <a:r>
              <a:rPr b="1" i="0" lang="en-US" sz="2200" u="none" cap="none" strike="noStrike">
                <a:solidFill>
                  <a:schemeClr val="dk2"/>
                </a:solidFill>
                <a:latin typeface="Quattrocento Sans"/>
                <a:ea typeface="Quattrocento Sans"/>
                <a:cs typeface="Quattrocento Sans"/>
                <a:sym typeface="Quattrocento Sans"/>
              </a:rPr>
              <a:t>addNumbers(int a, int b); </a:t>
            </a:r>
            <a:r>
              <a:rPr b="0" i="0" lang="en-US" sz="2200" u="none" cap="none" strike="noStrike">
                <a:solidFill>
                  <a:schemeClr val="dk2"/>
                </a:solidFill>
                <a:latin typeface="Quattrocento Sans"/>
                <a:ea typeface="Quattrocento Sans"/>
                <a:cs typeface="Quattrocento Sans"/>
                <a:sym typeface="Quattrocento Sans"/>
              </a:rPr>
              <a:t>is the function prototype which provides the following information to the compiler:</a:t>
            </a:r>
            <a:endParaRPr/>
          </a:p>
          <a:p>
            <a:pPr indent="-139700" lvl="1" marL="457200" marR="0" rtl="0" algn="l">
              <a:lnSpc>
                <a:spcPct val="15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name of the function is </a:t>
            </a:r>
            <a:r>
              <a:rPr b="1" i="0" lang="en-US" sz="2200" u="none" cap="none" strike="noStrike">
                <a:solidFill>
                  <a:schemeClr val="dk2"/>
                </a:solidFill>
                <a:latin typeface="Quattrocento Sans"/>
                <a:ea typeface="Quattrocento Sans"/>
                <a:cs typeface="Quattrocento Sans"/>
                <a:sym typeface="Quattrocento Sans"/>
              </a:rPr>
              <a:t>addNumbers()</a:t>
            </a:r>
            <a:endParaRPr/>
          </a:p>
          <a:p>
            <a:pPr indent="-139700" lvl="1" marL="457200" marR="0" rtl="0" algn="l">
              <a:lnSpc>
                <a:spcPct val="15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return type of the function is </a:t>
            </a:r>
            <a:r>
              <a:rPr b="1" i="0" lang="en-US" sz="2200" u="none" cap="none" strike="noStrike">
                <a:solidFill>
                  <a:schemeClr val="dk2"/>
                </a:solidFill>
                <a:latin typeface="Quattrocento Sans"/>
                <a:ea typeface="Quattrocento Sans"/>
                <a:cs typeface="Quattrocento Sans"/>
                <a:sym typeface="Quattrocento Sans"/>
              </a:rPr>
              <a:t>int</a:t>
            </a:r>
            <a:endParaRPr/>
          </a:p>
          <a:p>
            <a:pPr indent="-139700" lvl="1" marL="457200" marR="0" rtl="0" algn="l">
              <a:lnSpc>
                <a:spcPct val="150000"/>
              </a:lnSpc>
              <a:spcBef>
                <a:spcPts val="440"/>
              </a:spcBef>
              <a:spcAft>
                <a:spcPts val="0"/>
              </a:spcAft>
              <a:buClr>
                <a:schemeClr val="dk2"/>
              </a:buClr>
              <a:buSzPts val="2200"/>
              <a:buFont typeface="Arial"/>
              <a:buChar char="–"/>
            </a:pPr>
            <a:r>
              <a:rPr b="1" i="0" lang="en-US" sz="2200" u="none" cap="none" strike="noStrike">
                <a:solidFill>
                  <a:schemeClr val="dk2"/>
                </a:solidFill>
                <a:latin typeface="Quattrocento Sans"/>
                <a:ea typeface="Quattrocento Sans"/>
                <a:cs typeface="Quattrocento Sans"/>
                <a:sym typeface="Quattrocento Sans"/>
              </a:rPr>
              <a:t>two</a:t>
            </a:r>
            <a:r>
              <a:rPr b="0" i="0" lang="en-US" sz="2200" u="none" cap="none" strike="noStrike">
                <a:solidFill>
                  <a:schemeClr val="dk2"/>
                </a:solidFill>
                <a:latin typeface="Quattrocento Sans"/>
                <a:ea typeface="Quattrocento Sans"/>
                <a:cs typeface="Quattrocento Sans"/>
                <a:sym typeface="Quattrocento Sans"/>
              </a:rPr>
              <a:t> arguments of type int are passed to the function</a:t>
            </a:r>
            <a:endParaRPr b="0" i="0" sz="2200" u="none" cap="none" strike="noStrike">
              <a:solidFill>
                <a:schemeClr val="dk2"/>
              </a:solidFill>
              <a:latin typeface="Quattrocento Sans"/>
              <a:ea typeface="Quattrocento Sans"/>
              <a:cs typeface="Quattrocento Sans"/>
              <a:sym typeface="Quattrocento Sans"/>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154" name="Google Shape;154;p24"/>
          <p:cNvSpPr txBox="1"/>
          <p:nvPr>
            <p:ph type="title"/>
          </p:nvPr>
        </p:nvSpPr>
        <p:spPr>
          <a:xfrm>
            <a:off x="609600" y="274637"/>
            <a:ext cx="3276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400"/>
              <a:buFont typeface="Calibri"/>
              <a:buNone/>
            </a:pPr>
            <a:r>
              <a:rPr b="1" i="0" lang="en-US" sz="4400" u="none">
                <a:solidFill>
                  <a:schemeClr val="accent1"/>
                </a:solidFill>
                <a:latin typeface="Calibri"/>
                <a:ea typeface="Calibri"/>
                <a:cs typeface="Calibri"/>
                <a:sym typeface="Calibri"/>
              </a:rPr>
              <a:t>PROTOTYPES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609600" y="274637"/>
            <a:ext cx="77724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400"/>
              <a:buFont typeface="Calibri"/>
              <a:buNone/>
            </a:pPr>
            <a:r>
              <a:rPr b="1" i="0" lang="en-US" sz="4400" u="none">
                <a:solidFill>
                  <a:schemeClr val="accent1"/>
                </a:solidFill>
                <a:latin typeface="Calibri"/>
                <a:ea typeface="Calibri"/>
                <a:cs typeface="Calibri"/>
                <a:sym typeface="Calibri"/>
              </a:rPr>
              <a:t>Passing arguments to a function</a:t>
            </a:r>
            <a:endParaRPr/>
          </a:p>
        </p:txBody>
      </p:sp>
      <p:sp>
        <p:nvSpPr>
          <p:cNvPr id="160" name="Google Shape;160;p25"/>
          <p:cNvSpPr txBox="1"/>
          <p:nvPr>
            <p:ph idx="1" type="body"/>
          </p:nvPr>
        </p:nvSpPr>
        <p:spPr>
          <a:xfrm>
            <a:off x="457200" y="1409700"/>
            <a:ext cx="4572000" cy="4495800"/>
          </a:xfrm>
          <a:prstGeom prst="rect">
            <a:avLst/>
          </a:prstGeom>
          <a:noFill/>
          <a:ln>
            <a:noFill/>
          </a:ln>
        </p:spPr>
        <p:txBody>
          <a:bodyPr anchorCtr="0" anchor="t" bIns="45700" lIns="91425" spcFirstLastPara="1" rIns="91425" wrap="square" tIns="45700">
            <a:noAutofit/>
          </a:bodyPr>
          <a:lstStyle/>
          <a:p>
            <a:pPr indent="0" lvl="1" marL="457200" marR="0" rtl="0" algn="l">
              <a:lnSpc>
                <a:spcPct val="100000"/>
              </a:lnSpc>
              <a:spcBef>
                <a:spcPts val="0"/>
              </a:spcBef>
              <a:spcAft>
                <a:spcPts val="0"/>
              </a:spcAft>
              <a:buClr>
                <a:schemeClr val="dk2"/>
              </a:buClr>
              <a:buSzPts val="2200"/>
              <a:buFont typeface="Arial"/>
              <a:buNone/>
            </a:pPr>
            <a:r>
              <a:rPr b="0" i="0" lang="en-US" sz="2200" u="none" cap="none" strike="noStrike">
                <a:solidFill>
                  <a:schemeClr val="dk2"/>
                </a:solidFill>
                <a:latin typeface="Quattrocento Sans"/>
                <a:ea typeface="Quattrocento Sans"/>
                <a:cs typeface="Quattrocento Sans"/>
                <a:sym typeface="Quattrocento Sans"/>
              </a:rPr>
              <a:t>In programming, argument refers to the variable passed to the function. In the above example, two variables </a:t>
            </a:r>
            <a:r>
              <a:rPr b="1" i="0" lang="en-US" sz="2200" u="none" cap="none" strike="noStrike">
                <a:solidFill>
                  <a:schemeClr val="dk2"/>
                </a:solidFill>
                <a:latin typeface="Quattrocento Sans"/>
                <a:ea typeface="Quattrocento Sans"/>
                <a:cs typeface="Quattrocento Sans"/>
                <a:sym typeface="Quattrocento Sans"/>
              </a:rPr>
              <a:t>n1</a:t>
            </a:r>
            <a:r>
              <a:rPr b="0" i="0" lang="en-US" sz="2200" u="none" cap="none" strike="noStrike">
                <a:solidFill>
                  <a:schemeClr val="dk2"/>
                </a:solidFill>
                <a:latin typeface="Quattrocento Sans"/>
                <a:ea typeface="Quattrocento Sans"/>
                <a:cs typeface="Quattrocento Sans"/>
                <a:sym typeface="Quattrocento Sans"/>
              </a:rPr>
              <a:t> and </a:t>
            </a:r>
            <a:r>
              <a:rPr b="1" i="0" lang="en-US" sz="2200" u="none" cap="none" strike="noStrike">
                <a:solidFill>
                  <a:schemeClr val="dk2"/>
                </a:solidFill>
                <a:latin typeface="Quattrocento Sans"/>
                <a:ea typeface="Quattrocento Sans"/>
                <a:cs typeface="Quattrocento Sans"/>
                <a:sym typeface="Quattrocento Sans"/>
              </a:rPr>
              <a:t>n2</a:t>
            </a:r>
            <a:r>
              <a:rPr b="0" i="0" lang="en-US" sz="2200" u="none" cap="none" strike="noStrike">
                <a:solidFill>
                  <a:schemeClr val="dk2"/>
                </a:solidFill>
                <a:latin typeface="Quattrocento Sans"/>
                <a:ea typeface="Quattrocento Sans"/>
                <a:cs typeface="Quattrocento Sans"/>
                <a:sym typeface="Quattrocento Sans"/>
              </a:rPr>
              <a:t> are passed during the function call.</a:t>
            </a:r>
            <a:endParaRPr/>
          </a:p>
          <a:p>
            <a:pPr indent="0" lvl="1" marL="4572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2"/>
              </a:solidFill>
              <a:latin typeface="Quattrocento Sans"/>
              <a:ea typeface="Quattrocento Sans"/>
              <a:cs typeface="Quattrocento Sans"/>
              <a:sym typeface="Quattrocento Sans"/>
            </a:endParaRPr>
          </a:p>
          <a:p>
            <a:pPr indent="0" lvl="1" marL="457200" marR="0" rtl="0" algn="l">
              <a:lnSpc>
                <a:spcPct val="100000"/>
              </a:lnSpc>
              <a:spcBef>
                <a:spcPts val="440"/>
              </a:spcBef>
              <a:spcAft>
                <a:spcPts val="0"/>
              </a:spcAft>
              <a:buClr>
                <a:schemeClr val="dk2"/>
              </a:buClr>
              <a:buSzPts val="2200"/>
              <a:buFont typeface="Arial"/>
              <a:buNone/>
            </a:pPr>
            <a:r>
              <a:rPr b="0" i="0" lang="en-US" sz="2200" u="none" cap="none" strike="noStrike">
                <a:solidFill>
                  <a:schemeClr val="dk2"/>
                </a:solidFill>
                <a:latin typeface="Quattrocento Sans"/>
                <a:ea typeface="Quattrocento Sans"/>
                <a:cs typeface="Quattrocento Sans"/>
                <a:sym typeface="Quattrocento Sans"/>
              </a:rPr>
              <a:t>The parameters </a:t>
            </a:r>
            <a:r>
              <a:rPr b="1" i="0" lang="en-US" sz="2200" u="none" cap="none" strike="noStrike">
                <a:solidFill>
                  <a:schemeClr val="dk2"/>
                </a:solidFill>
                <a:latin typeface="Quattrocento Sans"/>
                <a:ea typeface="Quattrocento Sans"/>
                <a:cs typeface="Quattrocento Sans"/>
                <a:sym typeface="Quattrocento Sans"/>
              </a:rPr>
              <a:t>a</a:t>
            </a:r>
            <a:r>
              <a:rPr b="0" i="0" lang="en-US" sz="2200" u="none" cap="none" strike="noStrike">
                <a:solidFill>
                  <a:schemeClr val="dk2"/>
                </a:solidFill>
                <a:latin typeface="Quattrocento Sans"/>
                <a:ea typeface="Quattrocento Sans"/>
                <a:cs typeface="Quattrocento Sans"/>
                <a:sym typeface="Quattrocento Sans"/>
              </a:rPr>
              <a:t> and </a:t>
            </a:r>
            <a:r>
              <a:rPr b="1" i="0" lang="en-US" sz="2200" u="none" cap="none" strike="noStrike">
                <a:solidFill>
                  <a:schemeClr val="dk2"/>
                </a:solidFill>
                <a:latin typeface="Quattrocento Sans"/>
                <a:ea typeface="Quattrocento Sans"/>
                <a:cs typeface="Quattrocento Sans"/>
                <a:sym typeface="Quattrocento Sans"/>
              </a:rPr>
              <a:t>b</a:t>
            </a:r>
            <a:r>
              <a:rPr b="0" i="0" lang="en-US" sz="2200" u="none" cap="none" strike="noStrike">
                <a:solidFill>
                  <a:schemeClr val="dk2"/>
                </a:solidFill>
                <a:latin typeface="Quattrocento Sans"/>
                <a:ea typeface="Quattrocento Sans"/>
                <a:cs typeface="Quattrocento Sans"/>
                <a:sym typeface="Quattrocento Sans"/>
              </a:rPr>
              <a:t> accepts the passed arguments in the function definition. These arguments are called formal parameters of the function.</a:t>
            </a:r>
            <a:endParaRPr/>
          </a:p>
        </p:txBody>
      </p:sp>
      <p:pic>
        <p:nvPicPr>
          <p:cNvPr descr="Passing arguments to a function" id="161" name="Google Shape;161;p25"/>
          <p:cNvPicPr preferRelativeResize="0"/>
          <p:nvPr/>
        </p:nvPicPr>
        <p:blipFill rotWithShape="1">
          <a:blip r:embed="rId3">
            <a:alphaModFix/>
          </a:blip>
          <a:srcRect b="0" l="22152" r="11384" t="0"/>
          <a:stretch/>
        </p:blipFill>
        <p:spPr>
          <a:xfrm>
            <a:off x="6477000" y="1066800"/>
            <a:ext cx="4451350" cy="541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609600" y="274637"/>
            <a:ext cx="441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400"/>
              <a:buFont typeface="Calibri"/>
              <a:buNone/>
            </a:pPr>
            <a:r>
              <a:rPr b="1" i="0" lang="en-US" sz="4400" u="none">
                <a:solidFill>
                  <a:schemeClr val="accent1"/>
                </a:solidFill>
                <a:latin typeface="Calibri"/>
                <a:ea typeface="Calibri"/>
                <a:cs typeface="Calibri"/>
                <a:sym typeface="Calibri"/>
              </a:rPr>
              <a:t>Return Statement</a:t>
            </a:r>
            <a:endParaRPr/>
          </a:p>
        </p:txBody>
      </p:sp>
      <p:sp>
        <p:nvSpPr>
          <p:cNvPr id="167" name="Google Shape;167;p26"/>
          <p:cNvSpPr txBox="1"/>
          <p:nvPr>
            <p:ph idx="1" type="body"/>
          </p:nvPr>
        </p:nvSpPr>
        <p:spPr>
          <a:xfrm>
            <a:off x="762000" y="1409700"/>
            <a:ext cx="4495800" cy="4762500"/>
          </a:xfrm>
          <a:prstGeom prst="rect">
            <a:avLst/>
          </a:prstGeom>
          <a:noFill/>
          <a:ln>
            <a:noFill/>
          </a:ln>
        </p:spPr>
        <p:txBody>
          <a:bodyPr anchorCtr="0" anchor="t" bIns="45700" lIns="91425" spcFirstLastPara="1" rIns="91425" wrap="square" tIns="45700">
            <a:noAutofit/>
          </a:bodyPr>
          <a:lstStyle/>
          <a:p>
            <a:pPr indent="0" lvl="1" marL="114300" marR="0" rtl="0" algn="l">
              <a:lnSpc>
                <a:spcPct val="100000"/>
              </a:lnSpc>
              <a:spcBef>
                <a:spcPts val="0"/>
              </a:spcBef>
              <a:spcAft>
                <a:spcPts val="0"/>
              </a:spcAft>
              <a:buClr>
                <a:schemeClr val="dk2"/>
              </a:buClr>
              <a:buSzPts val="2200"/>
              <a:buFont typeface="Arial"/>
              <a:buNone/>
            </a:pPr>
            <a:r>
              <a:rPr b="0" i="0" lang="en-US" sz="2200" u="none" cap="none" strike="noStrike">
                <a:solidFill>
                  <a:schemeClr val="dk2"/>
                </a:solidFill>
                <a:latin typeface="Quattrocento Sans"/>
                <a:ea typeface="Quattrocento Sans"/>
                <a:cs typeface="Quattrocento Sans"/>
                <a:sym typeface="Quattrocento Sans"/>
              </a:rPr>
              <a:t>The return statement terminates the execution of a function and returns a value to the calling function. The program control is transferred to the calling function after the return statement.</a:t>
            </a:r>
            <a:endParaRPr/>
          </a:p>
          <a:p>
            <a:pPr indent="0" lvl="1" marL="1143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2"/>
              </a:solidFill>
              <a:latin typeface="Quattrocento Sans"/>
              <a:ea typeface="Quattrocento Sans"/>
              <a:cs typeface="Quattrocento Sans"/>
              <a:sym typeface="Quattrocento Sans"/>
            </a:endParaRPr>
          </a:p>
          <a:p>
            <a:pPr indent="0" lvl="1" marL="114300" marR="0" rtl="0" algn="l">
              <a:lnSpc>
                <a:spcPct val="100000"/>
              </a:lnSpc>
              <a:spcBef>
                <a:spcPts val="440"/>
              </a:spcBef>
              <a:spcAft>
                <a:spcPts val="0"/>
              </a:spcAft>
              <a:buClr>
                <a:schemeClr val="dk2"/>
              </a:buClr>
              <a:buSzPts val="2200"/>
              <a:buFont typeface="Arial"/>
              <a:buNone/>
            </a:pPr>
            <a:r>
              <a:rPr b="0" i="0" lang="en-US" sz="2200" u="none" cap="none" strike="noStrike">
                <a:solidFill>
                  <a:schemeClr val="dk2"/>
                </a:solidFill>
                <a:latin typeface="Quattrocento Sans"/>
                <a:ea typeface="Quattrocento Sans"/>
                <a:cs typeface="Quattrocento Sans"/>
                <a:sym typeface="Quattrocento Sans"/>
              </a:rPr>
              <a:t>In the above example, the value of the </a:t>
            </a:r>
            <a:r>
              <a:rPr b="1" i="0" lang="en-US" sz="2200" u="none" cap="none" strike="noStrike">
                <a:solidFill>
                  <a:schemeClr val="dk2"/>
                </a:solidFill>
                <a:latin typeface="Quattrocento Sans"/>
                <a:ea typeface="Quattrocento Sans"/>
                <a:cs typeface="Quattrocento Sans"/>
                <a:sym typeface="Quattrocento Sans"/>
              </a:rPr>
              <a:t>result</a:t>
            </a:r>
            <a:r>
              <a:rPr b="0" i="0" lang="en-US" sz="2200" u="none" cap="none" strike="noStrike">
                <a:solidFill>
                  <a:schemeClr val="dk2"/>
                </a:solidFill>
                <a:latin typeface="Quattrocento Sans"/>
                <a:ea typeface="Quattrocento Sans"/>
                <a:cs typeface="Quattrocento Sans"/>
                <a:sym typeface="Quattrocento Sans"/>
              </a:rPr>
              <a:t> variable is returned to the main function. The </a:t>
            </a:r>
            <a:r>
              <a:rPr b="1" i="0" lang="en-US" sz="2200" u="none" cap="none" strike="noStrike">
                <a:solidFill>
                  <a:schemeClr val="dk2"/>
                </a:solidFill>
                <a:latin typeface="Quattrocento Sans"/>
                <a:ea typeface="Quattrocento Sans"/>
                <a:cs typeface="Quattrocento Sans"/>
                <a:sym typeface="Quattrocento Sans"/>
              </a:rPr>
              <a:t>sum</a:t>
            </a:r>
            <a:r>
              <a:rPr b="0" i="0" lang="en-US" sz="2200" u="none" cap="none" strike="noStrike">
                <a:solidFill>
                  <a:schemeClr val="dk2"/>
                </a:solidFill>
                <a:latin typeface="Quattrocento Sans"/>
                <a:ea typeface="Quattrocento Sans"/>
                <a:cs typeface="Quattrocento Sans"/>
                <a:sym typeface="Quattrocento Sans"/>
              </a:rPr>
              <a:t> variable in the </a:t>
            </a:r>
            <a:r>
              <a:rPr b="1" i="0" lang="en-US" sz="2200" u="none" cap="none" strike="noStrike">
                <a:solidFill>
                  <a:schemeClr val="dk2"/>
                </a:solidFill>
                <a:latin typeface="Quattrocento Sans"/>
                <a:ea typeface="Quattrocento Sans"/>
                <a:cs typeface="Quattrocento Sans"/>
                <a:sym typeface="Quattrocento Sans"/>
              </a:rPr>
              <a:t>main() </a:t>
            </a:r>
            <a:r>
              <a:rPr b="0" i="0" lang="en-US" sz="2200" u="none" cap="none" strike="noStrike">
                <a:solidFill>
                  <a:schemeClr val="dk2"/>
                </a:solidFill>
                <a:latin typeface="Quattrocento Sans"/>
                <a:ea typeface="Quattrocento Sans"/>
                <a:cs typeface="Quattrocento Sans"/>
                <a:sym typeface="Quattrocento Sans"/>
              </a:rPr>
              <a:t>function is assigned this value.</a:t>
            </a:r>
            <a:endParaRPr/>
          </a:p>
        </p:txBody>
      </p:sp>
      <p:pic>
        <p:nvPicPr>
          <p:cNvPr descr="Return statement of a function" id="168" name="Google Shape;168;p26"/>
          <p:cNvPicPr preferRelativeResize="0"/>
          <p:nvPr/>
        </p:nvPicPr>
        <p:blipFill rotWithShape="1">
          <a:blip r:embed="rId3">
            <a:alphaModFix/>
          </a:blip>
          <a:srcRect b="2939" l="13537" r="10154" t="1470"/>
          <a:stretch/>
        </p:blipFill>
        <p:spPr>
          <a:xfrm>
            <a:off x="6324600" y="1181100"/>
            <a:ext cx="4724400" cy="495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609600" y="274637"/>
            <a:ext cx="96012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400"/>
              <a:buFont typeface="Quattrocento Sans"/>
              <a:buNone/>
            </a:pPr>
            <a:r>
              <a:rPr b="1" i="0" lang="en-US" sz="4400" u="none">
                <a:solidFill>
                  <a:schemeClr val="accent1"/>
                </a:solidFill>
                <a:latin typeface="Quattrocento Sans"/>
                <a:ea typeface="Quattrocento Sans"/>
                <a:cs typeface="Quattrocento Sans"/>
                <a:sym typeface="Quattrocento Sans"/>
              </a:rPr>
              <a:t>WHERE DO THE VARIABLES LIVE ?</a:t>
            </a:r>
            <a:endParaRPr/>
          </a:p>
        </p:txBody>
      </p:sp>
      <p:sp>
        <p:nvSpPr>
          <p:cNvPr id="174" name="Google Shape;174;p27"/>
          <p:cNvSpPr txBox="1"/>
          <p:nvPr>
            <p:ph idx="1" type="body"/>
          </p:nvPr>
        </p:nvSpPr>
        <p:spPr>
          <a:xfrm>
            <a:off x="990600" y="1371600"/>
            <a:ext cx="105918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200"/>
              <a:buFont typeface="Arial"/>
              <a:buChar char="•"/>
            </a:pPr>
            <a:r>
              <a:rPr b="0" i="0" lang="en-US" sz="2200" u="none">
                <a:solidFill>
                  <a:schemeClr val="dk2"/>
                </a:solidFill>
                <a:latin typeface="Quattrocento Sans"/>
                <a:ea typeface="Quattrocento Sans"/>
                <a:cs typeface="Quattrocento Sans"/>
                <a:sym typeface="Quattrocento Sans"/>
              </a:rPr>
              <a:t>On Stack: (lives and dies with function)</a:t>
            </a:r>
            <a:endParaRPr/>
          </a:p>
          <a:p>
            <a:pPr indent="-285750" lvl="1" marL="74295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Local – created in the function – automatic – on stack</a:t>
            </a:r>
            <a:endParaRPr/>
          </a:p>
          <a:p>
            <a:pPr indent="-285750" lvl="1" marL="74295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Argument – same as local</a:t>
            </a:r>
            <a:endParaRPr/>
          </a:p>
          <a:p>
            <a:pPr indent="-342900" lvl="0" marL="342900" marR="0" rtl="0" algn="l">
              <a:lnSpc>
                <a:spcPct val="100000"/>
              </a:lnSpc>
              <a:spcBef>
                <a:spcPts val="440"/>
              </a:spcBef>
              <a:spcAft>
                <a:spcPts val="0"/>
              </a:spcAft>
              <a:buClr>
                <a:schemeClr val="dk2"/>
              </a:buClr>
              <a:buSzPts val="2200"/>
              <a:buFont typeface="Arial"/>
              <a:buChar char="•"/>
            </a:pPr>
            <a:r>
              <a:rPr b="0" i="0" lang="en-US" sz="2200" u="none">
                <a:solidFill>
                  <a:schemeClr val="dk2"/>
                </a:solidFill>
                <a:latin typeface="Quattrocento Sans"/>
                <a:ea typeface="Quattrocento Sans"/>
                <a:cs typeface="Quattrocento Sans"/>
                <a:sym typeface="Quattrocento Sans"/>
              </a:rPr>
              <a:t>On Heap: (lives with program life)</a:t>
            </a:r>
            <a:endParaRPr/>
          </a:p>
          <a:p>
            <a:pPr indent="-285750" lvl="1" marL="74295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Use keyword static </a:t>
            </a:r>
            <a:endParaRPr/>
          </a:p>
          <a:p>
            <a:pPr indent="-228600" lvl="2" marL="114300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static int x = 1;</a:t>
            </a:r>
            <a:endParaRPr/>
          </a:p>
          <a:p>
            <a:pPr indent="-228600" lvl="2" marL="114300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When you return to the function it will retain old value</a:t>
            </a:r>
            <a:endParaRPr/>
          </a:p>
          <a:p>
            <a:pPr indent="-285750" lvl="1" marL="74295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Global </a:t>
            </a:r>
            <a:endParaRPr/>
          </a:p>
          <a:p>
            <a:pPr indent="-228600" lvl="2" marL="114300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declare outside a function block</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609600" y="274637"/>
            <a:ext cx="7086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400"/>
              <a:buFont typeface="Quattrocento Sans"/>
              <a:buNone/>
            </a:pPr>
            <a:r>
              <a:rPr b="1" i="0" lang="en-US" sz="4400" u="none">
                <a:solidFill>
                  <a:schemeClr val="accent1"/>
                </a:solidFill>
                <a:latin typeface="Quattrocento Sans"/>
                <a:ea typeface="Quattrocento Sans"/>
                <a:cs typeface="Quattrocento Sans"/>
                <a:sym typeface="Quattrocento Sans"/>
              </a:rPr>
              <a:t>FUNCTION CALL STACK</a:t>
            </a:r>
            <a:endParaRPr/>
          </a:p>
        </p:txBody>
      </p:sp>
      <p:sp>
        <p:nvSpPr>
          <p:cNvPr id="180" name="Google Shape;180;p28"/>
          <p:cNvSpPr txBox="1"/>
          <p:nvPr>
            <p:ph idx="1" type="body"/>
          </p:nvPr>
        </p:nvSpPr>
        <p:spPr>
          <a:xfrm>
            <a:off x="609600" y="1295400"/>
            <a:ext cx="10972800" cy="426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200"/>
              <a:buFont typeface="Arial"/>
              <a:buChar char="•"/>
            </a:pPr>
            <a:r>
              <a:rPr b="0" i="0" lang="en-US" sz="2200" u="none">
                <a:solidFill>
                  <a:schemeClr val="dk2"/>
                </a:solidFill>
                <a:latin typeface="Quattrocento Sans"/>
                <a:ea typeface="Quattrocento Sans"/>
                <a:cs typeface="Quattrocento Sans"/>
                <a:sym typeface="Quattrocento Sans"/>
              </a:rPr>
              <a:t>Pile like one of dishes </a:t>
            </a:r>
            <a:endParaRPr/>
          </a:p>
          <a:p>
            <a:pPr indent="-285750" lvl="1" marL="74295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Access from the top</a:t>
            </a:r>
            <a:endParaRPr/>
          </a:p>
          <a:p>
            <a:pPr indent="-285750" lvl="1" marL="74295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Call a function – push it on the stack</a:t>
            </a:r>
            <a:endParaRPr/>
          </a:p>
          <a:p>
            <a:pPr indent="-285750" lvl="1" marL="74295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Execute function</a:t>
            </a:r>
            <a:endParaRPr/>
          </a:p>
          <a:p>
            <a:pPr indent="-228600" lvl="2" marL="114300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Push on other functions from within function</a:t>
            </a:r>
            <a:endParaRPr/>
          </a:p>
          <a:p>
            <a:pPr indent="-228600" lvl="2" marL="114300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Variables created in the stack</a:t>
            </a:r>
            <a:endParaRPr/>
          </a:p>
          <a:p>
            <a:pPr indent="-285750" lvl="1" marL="74295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Finish executing a function – pop it off the stack</a:t>
            </a:r>
            <a:endParaRPr/>
          </a:p>
          <a:p>
            <a:pPr indent="-285750" lvl="1" marL="74295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supports the creation, maintenance and destruction of each called function’s automatic variables (local variables, parameters)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descr="chtp7_05_Page_39" id="185" name="Google Shape;185;p29"/>
          <p:cNvPicPr preferRelativeResize="0"/>
          <p:nvPr/>
        </p:nvPicPr>
        <p:blipFill rotWithShape="1">
          <a:blip r:embed="rId3">
            <a:alphaModFix/>
          </a:blip>
          <a:srcRect b="25278" l="9167" r="27498" t="4718"/>
          <a:stretch/>
        </p:blipFill>
        <p:spPr>
          <a:xfrm>
            <a:off x="2057400" y="381000"/>
            <a:ext cx="8305800" cy="55737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chtp7_05_Page_40" id="190" name="Google Shape;190;p30"/>
          <p:cNvPicPr preferRelativeResize="0"/>
          <p:nvPr/>
        </p:nvPicPr>
        <p:blipFill rotWithShape="1">
          <a:blip r:embed="rId3">
            <a:alphaModFix/>
          </a:blip>
          <a:srcRect b="15039" l="5833" r="33332" t="5348"/>
          <a:stretch/>
        </p:blipFill>
        <p:spPr>
          <a:xfrm>
            <a:off x="1981200" y="304800"/>
            <a:ext cx="7543800" cy="5994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609600" y="274637"/>
            <a:ext cx="107442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400"/>
              <a:buFont typeface="Quattrocento Sans"/>
              <a:buNone/>
            </a:pPr>
            <a:r>
              <a:rPr b="1" i="0" lang="en-US" sz="4400" u="none">
                <a:solidFill>
                  <a:schemeClr val="accent1"/>
                </a:solidFill>
                <a:latin typeface="Quattrocento Sans"/>
                <a:ea typeface="Quattrocento Sans"/>
                <a:cs typeface="Quattrocento Sans"/>
                <a:sym typeface="Quattrocento Sans"/>
              </a:rPr>
              <a:t>WHAT ARE REFERENCE PARAMETERS ?</a:t>
            </a:r>
            <a:endParaRPr/>
          </a:p>
        </p:txBody>
      </p:sp>
      <p:sp>
        <p:nvSpPr>
          <p:cNvPr id="196" name="Google Shape;196;p31"/>
          <p:cNvSpPr txBox="1"/>
          <p:nvPr>
            <p:ph idx="4294967295" type="body"/>
          </p:nvPr>
        </p:nvSpPr>
        <p:spPr>
          <a:xfrm>
            <a:off x="609600" y="1371600"/>
            <a:ext cx="10972800" cy="205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200"/>
              <a:buFont typeface="Arial"/>
              <a:buChar char="•"/>
            </a:pPr>
            <a:r>
              <a:rPr b="0" i="0" lang="en-US" sz="2200" u="none">
                <a:solidFill>
                  <a:schemeClr val="dk2"/>
                </a:solidFill>
                <a:latin typeface="Quattrocento Sans"/>
                <a:ea typeface="Quattrocento Sans"/>
                <a:cs typeface="Quattrocento Sans"/>
                <a:sym typeface="Quattrocento Sans"/>
              </a:rPr>
              <a:t>Reference parameters do not copy the value of the parameter.</a:t>
            </a:r>
            <a:endParaRPr/>
          </a:p>
          <a:p>
            <a:pPr indent="-342900" lvl="0" marL="342900" marR="0" rtl="0" algn="l">
              <a:lnSpc>
                <a:spcPct val="100000"/>
              </a:lnSpc>
              <a:spcBef>
                <a:spcPts val="440"/>
              </a:spcBef>
              <a:spcAft>
                <a:spcPts val="0"/>
              </a:spcAft>
              <a:buClr>
                <a:schemeClr val="dk2"/>
              </a:buClr>
              <a:buSzPts val="2200"/>
              <a:buFont typeface="Arial"/>
              <a:buChar char="•"/>
            </a:pPr>
            <a:r>
              <a:rPr b="0" i="0" lang="en-US" sz="2200" u="none">
                <a:solidFill>
                  <a:schemeClr val="dk2"/>
                </a:solidFill>
                <a:latin typeface="Quattrocento Sans"/>
                <a:ea typeface="Quattrocento Sans"/>
                <a:cs typeface="Quattrocento Sans"/>
                <a:sym typeface="Quattrocento Sans"/>
              </a:rPr>
              <a:t>Instead, they give the function being called a copy of the address at which the data is stored.  This way, the function works with the original data.</a:t>
            </a:r>
            <a:endParaRPr/>
          </a:p>
          <a:p>
            <a:pPr indent="-342900" lvl="0" marL="342900" marR="0" rtl="0" algn="l">
              <a:lnSpc>
                <a:spcPct val="100000"/>
              </a:lnSpc>
              <a:spcBef>
                <a:spcPts val="440"/>
              </a:spcBef>
              <a:spcAft>
                <a:spcPts val="0"/>
              </a:spcAft>
              <a:buClr>
                <a:schemeClr val="dk2"/>
              </a:buClr>
              <a:buSzPts val="2200"/>
              <a:buFont typeface="Arial"/>
              <a:buChar char="•"/>
            </a:pPr>
            <a:r>
              <a:rPr b="0" i="0" lang="en-US" sz="2200" u="none">
                <a:solidFill>
                  <a:schemeClr val="dk2"/>
                </a:solidFill>
                <a:latin typeface="Quattrocento Sans"/>
                <a:ea typeface="Quattrocento Sans"/>
                <a:cs typeface="Quattrocento Sans"/>
                <a:sym typeface="Quattrocento Sans"/>
              </a:rPr>
              <a:t>We call this </a:t>
            </a:r>
            <a:r>
              <a:rPr b="1" i="1" lang="en-US" sz="2200" u="sng">
                <a:solidFill>
                  <a:schemeClr val="dk2"/>
                </a:solidFill>
                <a:latin typeface="Quattrocento Sans"/>
                <a:ea typeface="Quattrocento Sans"/>
                <a:cs typeface="Quattrocento Sans"/>
                <a:sym typeface="Quattrocento Sans"/>
              </a:rPr>
              <a:t>passing by reference </a:t>
            </a:r>
            <a:r>
              <a:rPr b="0" i="0" lang="en-US" sz="2200" u="none">
                <a:solidFill>
                  <a:schemeClr val="dk2"/>
                </a:solidFill>
                <a:latin typeface="Quattrocento Sans"/>
                <a:ea typeface="Quattrocento Sans"/>
                <a:cs typeface="Quattrocento Sans"/>
                <a:sym typeface="Quattrocento Sans"/>
              </a:rPr>
              <a:t>because we are making references to the parameters.</a:t>
            </a:r>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609600" y="274637"/>
            <a:ext cx="42672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400"/>
              <a:buFont typeface="Quattrocento Sans"/>
              <a:buNone/>
            </a:pPr>
            <a:r>
              <a:rPr b="1" i="0" lang="en-US" sz="4400" u="none">
                <a:solidFill>
                  <a:schemeClr val="accent1"/>
                </a:solidFill>
                <a:latin typeface="Quattrocento Sans"/>
                <a:ea typeface="Quattrocento Sans"/>
                <a:cs typeface="Quattrocento Sans"/>
                <a:sym typeface="Quattrocento Sans"/>
              </a:rPr>
              <a:t>OBJECTIVES</a:t>
            </a:r>
            <a:endParaRPr/>
          </a:p>
        </p:txBody>
      </p:sp>
      <p:sp>
        <p:nvSpPr>
          <p:cNvPr id="96" name="Google Shape;96;p14"/>
          <p:cNvSpPr txBox="1"/>
          <p:nvPr>
            <p:ph idx="1" type="body"/>
          </p:nvPr>
        </p:nvSpPr>
        <p:spPr>
          <a:xfrm>
            <a:off x="1219200" y="1371600"/>
            <a:ext cx="91821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2"/>
              </a:buClr>
              <a:buSzPts val="2400"/>
              <a:buFont typeface="Arial"/>
              <a:buChar char="•"/>
            </a:pPr>
            <a:r>
              <a:rPr b="0" i="0" lang="en-US" sz="2400" u="none" cap="none" strike="noStrike">
                <a:solidFill>
                  <a:schemeClr val="dk2"/>
                </a:solidFill>
                <a:latin typeface="Quattrocento Sans"/>
                <a:ea typeface="Quattrocento Sans"/>
                <a:cs typeface="Quattrocento Sans"/>
                <a:sym typeface="Quattrocento Sans"/>
              </a:rPr>
              <a:t>Create functions</a:t>
            </a:r>
            <a:endParaRPr/>
          </a:p>
          <a:p>
            <a:pPr indent="-342900" lvl="0" marL="342900" marR="0" rtl="0" algn="l">
              <a:lnSpc>
                <a:spcPct val="150000"/>
              </a:lnSpc>
              <a:spcBef>
                <a:spcPts val="480"/>
              </a:spcBef>
              <a:spcAft>
                <a:spcPts val="0"/>
              </a:spcAft>
              <a:buClr>
                <a:schemeClr val="dk2"/>
              </a:buClr>
              <a:buSzPts val="2400"/>
              <a:buFont typeface="Arial"/>
              <a:buChar char="•"/>
            </a:pPr>
            <a:r>
              <a:rPr b="0" i="0" lang="en-US" sz="2400" u="none" cap="none" strike="noStrike">
                <a:solidFill>
                  <a:schemeClr val="dk2"/>
                </a:solidFill>
                <a:latin typeface="Quattrocento Sans"/>
                <a:ea typeface="Quattrocento Sans"/>
                <a:cs typeface="Quattrocento Sans"/>
                <a:sym typeface="Quattrocento Sans"/>
              </a:rPr>
              <a:t>Function prototypes</a:t>
            </a:r>
            <a:endParaRPr/>
          </a:p>
          <a:p>
            <a:pPr indent="-342900" lvl="0" marL="342900" marR="0" rtl="0" algn="l">
              <a:lnSpc>
                <a:spcPct val="150000"/>
              </a:lnSpc>
              <a:spcBef>
                <a:spcPts val="480"/>
              </a:spcBef>
              <a:spcAft>
                <a:spcPts val="0"/>
              </a:spcAft>
              <a:buClr>
                <a:schemeClr val="dk2"/>
              </a:buClr>
              <a:buSzPts val="2400"/>
              <a:buFont typeface="Arial"/>
              <a:buChar char="•"/>
            </a:pPr>
            <a:r>
              <a:rPr b="0" i="0" lang="en-US" sz="2400" u="none" cap="none" strike="noStrike">
                <a:solidFill>
                  <a:schemeClr val="dk2"/>
                </a:solidFill>
                <a:latin typeface="Quattrocento Sans"/>
                <a:ea typeface="Quattrocento Sans"/>
                <a:cs typeface="Quattrocento Sans"/>
                <a:sym typeface="Quattrocento Sans"/>
              </a:rPr>
              <a:t>Parameters</a:t>
            </a:r>
            <a:endParaRPr/>
          </a:p>
          <a:p>
            <a:pPr indent="-285750" lvl="1" marL="742950" marR="0" rtl="0" algn="l">
              <a:lnSpc>
                <a:spcPct val="150000"/>
              </a:lnSpc>
              <a:spcBef>
                <a:spcPts val="480"/>
              </a:spcBef>
              <a:spcAft>
                <a:spcPts val="0"/>
              </a:spcAft>
              <a:buClr>
                <a:schemeClr val="dk2"/>
              </a:buClr>
              <a:buSzPts val="2400"/>
              <a:buFont typeface="Arial"/>
              <a:buChar char="–"/>
            </a:pPr>
            <a:r>
              <a:rPr b="0" i="0" lang="en-US" sz="2400" u="none" cap="none" strike="noStrike">
                <a:solidFill>
                  <a:schemeClr val="dk2"/>
                </a:solidFill>
                <a:latin typeface="Quattrocento Sans"/>
                <a:ea typeface="Quattrocento Sans"/>
                <a:cs typeface="Quattrocento Sans"/>
                <a:sym typeface="Quattrocento Sans"/>
              </a:rPr>
              <a:t>Pass by value or reference</a:t>
            </a:r>
            <a:endParaRPr/>
          </a:p>
          <a:p>
            <a:pPr indent="-285750" lvl="1" marL="742950" marR="0" rtl="0" algn="l">
              <a:lnSpc>
                <a:spcPct val="150000"/>
              </a:lnSpc>
              <a:spcBef>
                <a:spcPts val="480"/>
              </a:spcBef>
              <a:spcAft>
                <a:spcPts val="0"/>
              </a:spcAft>
              <a:buClr>
                <a:schemeClr val="dk2"/>
              </a:buClr>
              <a:buSzPts val="2400"/>
              <a:buFont typeface="Arial"/>
              <a:buChar char="–"/>
            </a:pPr>
            <a:r>
              <a:rPr b="0" i="0" lang="en-US" sz="2400" u="none" cap="none" strike="noStrike">
                <a:solidFill>
                  <a:schemeClr val="dk2"/>
                </a:solidFill>
                <a:latin typeface="Quattrocento Sans"/>
                <a:ea typeface="Quattrocento Sans"/>
                <a:cs typeface="Quattrocento Sans"/>
                <a:sym typeface="Quattrocento Sans"/>
              </a:rPr>
              <a:t>Sending a reference</a:t>
            </a:r>
            <a:endParaRPr/>
          </a:p>
          <a:p>
            <a:pPr indent="-342900" lvl="0" marL="342900" marR="0" rtl="0" algn="l">
              <a:lnSpc>
                <a:spcPct val="150000"/>
              </a:lnSpc>
              <a:spcBef>
                <a:spcPts val="480"/>
              </a:spcBef>
              <a:spcAft>
                <a:spcPts val="0"/>
              </a:spcAft>
              <a:buClr>
                <a:schemeClr val="dk2"/>
              </a:buClr>
              <a:buSzPts val="2400"/>
              <a:buFont typeface="Arial"/>
              <a:buChar char="•"/>
            </a:pPr>
            <a:r>
              <a:rPr b="0" i="0" lang="en-US" sz="2400" u="none" cap="none" strike="noStrike">
                <a:solidFill>
                  <a:schemeClr val="dk2"/>
                </a:solidFill>
                <a:latin typeface="Quattrocento Sans"/>
                <a:ea typeface="Quattrocento Sans"/>
                <a:cs typeface="Quattrocento Sans"/>
                <a:sym typeface="Quattrocento Sans"/>
              </a:rPr>
              <a:t>Return values</a:t>
            </a:r>
            <a:endParaRPr/>
          </a:p>
          <a:p>
            <a:pPr indent="-342900" lvl="0" marL="342900" marR="0" rtl="0" algn="l">
              <a:lnSpc>
                <a:spcPct val="150000"/>
              </a:lnSpc>
              <a:spcBef>
                <a:spcPts val="480"/>
              </a:spcBef>
              <a:spcAft>
                <a:spcPts val="0"/>
              </a:spcAft>
              <a:buClr>
                <a:schemeClr val="dk2"/>
              </a:buClr>
              <a:buSzPts val="2400"/>
              <a:buFont typeface="Arial"/>
              <a:buChar char="•"/>
            </a:pPr>
            <a:r>
              <a:rPr b="0" i="0" lang="en-US" sz="2400" u="none" cap="none" strike="noStrike">
                <a:solidFill>
                  <a:schemeClr val="dk2"/>
                </a:solidFill>
                <a:latin typeface="Quattrocento Sans"/>
                <a:ea typeface="Quattrocento Sans"/>
                <a:cs typeface="Quattrocento Sans"/>
                <a:sym typeface="Quattrocento Sans"/>
              </a:rPr>
              <a:t>Math functions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609600" y="274637"/>
            <a:ext cx="103632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accent1"/>
              </a:buClr>
              <a:buSzPts val="4000"/>
              <a:buFont typeface="Quattrocento Sans"/>
              <a:buNone/>
            </a:pPr>
            <a:r>
              <a:rPr b="0" i="0" lang="en-US" sz="4000" u="none">
                <a:solidFill>
                  <a:schemeClr val="accent1"/>
                </a:solidFill>
                <a:latin typeface="Quattrocento Sans"/>
                <a:ea typeface="Quattrocento Sans"/>
                <a:cs typeface="Quattrocento Sans"/>
                <a:sym typeface="Quattrocento Sans"/>
              </a:rPr>
              <a:t>WRITE </a:t>
            </a:r>
            <a:r>
              <a:rPr b="1" i="0" lang="en-US" sz="4000" u="none">
                <a:solidFill>
                  <a:schemeClr val="accent1"/>
                </a:solidFill>
                <a:latin typeface="Quattrocento Sans"/>
                <a:ea typeface="Quattrocento Sans"/>
                <a:cs typeface="Quattrocento Sans"/>
                <a:sym typeface="Quattrocento Sans"/>
              </a:rPr>
              <a:t>SQUAREINPLACE </a:t>
            </a:r>
            <a:r>
              <a:rPr b="0" i="0" lang="en-US" sz="4000" u="none">
                <a:solidFill>
                  <a:schemeClr val="accent1"/>
                </a:solidFill>
                <a:latin typeface="Quattrocento Sans"/>
                <a:ea typeface="Quattrocento Sans"/>
                <a:cs typeface="Quattrocento Sans"/>
                <a:sym typeface="Quattrocento Sans"/>
              </a:rPr>
              <a:t>WITH </a:t>
            </a:r>
            <a:r>
              <a:rPr b="1" i="0" lang="en-US" sz="4000" u="none">
                <a:solidFill>
                  <a:schemeClr val="accent1"/>
                </a:solidFill>
                <a:latin typeface="Quattrocento Sans"/>
                <a:ea typeface="Quattrocento Sans"/>
                <a:cs typeface="Quattrocento Sans"/>
                <a:sym typeface="Quattrocento Sans"/>
              </a:rPr>
              <a:t>REFERENCE</a:t>
            </a:r>
            <a:r>
              <a:rPr b="0" i="0" lang="en-US" sz="4000" u="none">
                <a:solidFill>
                  <a:schemeClr val="accent1"/>
                </a:solidFill>
                <a:latin typeface="Quattrocento Sans"/>
                <a:ea typeface="Quattrocento Sans"/>
                <a:cs typeface="Quattrocento Sans"/>
                <a:sym typeface="Quattrocento Sans"/>
              </a:rPr>
              <a:t> PARAMETER</a:t>
            </a:r>
            <a:endParaRPr/>
          </a:p>
        </p:txBody>
      </p:sp>
      <p:sp>
        <p:nvSpPr>
          <p:cNvPr id="202" name="Google Shape;202;p32"/>
          <p:cNvSpPr txBox="1"/>
          <p:nvPr>
            <p:ph idx="1" type="body"/>
          </p:nvPr>
        </p:nvSpPr>
        <p:spPr>
          <a:xfrm>
            <a:off x="609600" y="1600200"/>
            <a:ext cx="11125200" cy="4876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2"/>
              </a:buClr>
              <a:buSzPts val="3200"/>
              <a:buFont typeface="Arial"/>
              <a:buChar char="•"/>
            </a:pPr>
            <a:r>
              <a:rPr b="0" i="0" lang="en-US" sz="3200" u="none">
                <a:solidFill>
                  <a:schemeClr val="dk2"/>
                </a:solidFill>
                <a:latin typeface="Quattrocento Sans"/>
                <a:ea typeface="Quattrocento Sans"/>
                <a:cs typeface="Quattrocento Sans"/>
                <a:sym typeface="Quattrocento Sans"/>
              </a:rPr>
              <a:t>Tell the main program about the change in y by placing  (</a:t>
            </a:r>
            <a:r>
              <a:rPr b="1" i="0" lang="en-US" sz="2800" u="none">
                <a:solidFill>
                  <a:schemeClr val="dk2"/>
                </a:solidFill>
                <a:latin typeface="Quattrocento Sans"/>
                <a:ea typeface="Quattrocento Sans"/>
                <a:cs typeface="Quattrocento Sans"/>
                <a:sym typeface="Quattrocento Sans"/>
              </a:rPr>
              <a:t>*</a:t>
            </a:r>
            <a:r>
              <a:rPr b="0" i="0" lang="en-US" sz="3200" u="none">
                <a:solidFill>
                  <a:schemeClr val="dk2"/>
                </a:solidFill>
                <a:latin typeface="Quattrocento Sans"/>
                <a:ea typeface="Quattrocento Sans"/>
                <a:cs typeface="Quattrocento Sans"/>
                <a:sym typeface="Quattrocento Sans"/>
              </a:rPr>
              <a:t>) between the data type and variable name:</a:t>
            </a:r>
            <a:endParaRPr/>
          </a:p>
          <a:p>
            <a:pPr indent="0" lvl="1" marL="400050" marR="0" rtl="0" algn="l">
              <a:lnSpc>
                <a:spcPct val="90000"/>
              </a:lnSpc>
              <a:spcBef>
                <a:spcPts val="480"/>
              </a:spcBef>
              <a:spcAft>
                <a:spcPts val="0"/>
              </a:spcAft>
              <a:buClr>
                <a:schemeClr val="dk2"/>
              </a:buClr>
              <a:buSzPts val="2400"/>
              <a:buFont typeface="Arial"/>
              <a:buNone/>
            </a:pPr>
            <a:r>
              <a:rPr b="1" i="0" lang="en-US" sz="2400" u="none" cap="none" strike="noStrike">
                <a:solidFill>
                  <a:schemeClr val="dk2"/>
                </a:solidFill>
                <a:latin typeface="Quattrocento Sans"/>
                <a:ea typeface="Quattrocento Sans"/>
                <a:cs typeface="Quattrocento Sans"/>
                <a:sym typeface="Quattrocento Sans"/>
              </a:rPr>
              <a:t>int squareInPlace (int *y)</a:t>
            </a:r>
            <a:endParaRPr/>
          </a:p>
          <a:p>
            <a:pPr indent="0" lvl="1" marL="400050" marR="0" rtl="0" algn="l">
              <a:lnSpc>
                <a:spcPct val="90000"/>
              </a:lnSpc>
              <a:spcBef>
                <a:spcPts val="480"/>
              </a:spcBef>
              <a:spcAft>
                <a:spcPts val="0"/>
              </a:spcAft>
              <a:buClr>
                <a:schemeClr val="dk2"/>
              </a:buClr>
              <a:buSzPts val="2400"/>
              <a:buFont typeface="Arial"/>
              <a:buNone/>
            </a:pPr>
            <a:r>
              <a:rPr b="1" i="0" lang="en-US" sz="2400" u="none" cap="none" strike="noStrike">
                <a:solidFill>
                  <a:schemeClr val="dk2"/>
                </a:solidFill>
                <a:latin typeface="Quattrocento Sans"/>
                <a:ea typeface="Quattrocento Sans"/>
                <a:cs typeface="Quattrocento Sans"/>
                <a:sym typeface="Quattrocento Sans"/>
              </a:rPr>
              <a:t>{ *y = *y * *y;</a:t>
            </a:r>
            <a:endParaRPr/>
          </a:p>
          <a:p>
            <a:pPr indent="0" lvl="1" marL="400050" marR="0" rtl="0" algn="l">
              <a:lnSpc>
                <a:spcPct val="90000"/>
              </a:lnSpc>
              <a:spcBef>
                <a:spcPts val="480"/>
              </a:spcBef>
              <a:spcAft>
                <a:spcPts val="0"/>
              </a:spcAft>
              <a:buClr>
                <a:schemeClr val="dk2"/>
              </a:buClr>
              <a:buSzPts val="2400"/>
              <a:buFont typeface="Arial"/>
              <a:buNone/>
            </a:pPr>
            <a:r>
              <a:rPr b="1" i="0" lang="en-US" sz="2400" u="none" cap="none" strike="noStrike">
                <a:solidFill>
                  <a:schemeClr val="dk2"/>
                </a:solidFill>
                <a:latin typeface="Quattrocento Sans"/>
                <a:ea typeface="Quattrocento Sans"/>
                <a:cs typeface="Quattrocento Sans"/>
                <a:sym typeface="Quattrocento Sans"/>
              </a:rPr>
              <a:t>  return 0;}</a:t>
            </a:r>
            <a:endParaRPr/>
          </a:p>
          <a:p>
            <a:pPr indent="-342900" lvl="0" marL="342900" marR="0" rtl="0" algn="l">
              <a:lnSpc>
                <a:spcPct val="90000"/>
              </a:lnSpc>
              <a:spcBef>
                <a:spcPts val="640"/>
              </a:spcBef>
              <a:spcAft>
                <a:spcPts val="0"/>
              </a:spcAft>
              <a:buClr>
                <a:schemeClr val="dk2"/>
              </a:buClr>
              <a:buSzPts val="3200"/>
              <a:buFont typeface="Arial"/>
              <a:buChar char="•"/>
            </a:pPr>
            <a:r>
              <a:rPr b="0" i="0" lang="en-US" sz="3200" u="none">
                <a:solidFill>
                  <a:schemeClr val="dk2"/>
                </a:solidFill>
                <a:latin typeface="Quattrocento Sans"/>
                <a:ea typeface="Quattrocento Sans"/>
                <a:cs typeface="Quattrocento Sans"/>
                <a:sym typeface="Quattrocento Sans"/>
              </a:rPr>
              <a:t>Send an address instead of the variable contents using (&amp;) before variable name:</a:t>
            </a:r>
            <a:endParaRPr/>
          </a:p>
          <a:p>
            <a:pPr indent="-342900" lvl="0" marL="342900" marR="0" rtl="0" algn="l">
              <a:lnSpc>
                <a:spcPct val="90000"/>
              </a:lnSpc>
              <a:spcBef>
                <a:spcPts val="640"/>
              </a:spcBef>
              <a:spcAft>
                <a:spcPts val="0"/>
              </a:spcAft>
              <a:buClr>
                <a:schemeClr val="dk2"/>
              </a:buClr>
              <a:buSzPts val="3200"/>
              <a:buFont typeface="Arial"/>
              <a:buNone/>
            </a:pPr>
            <a:r>
              <a:rPr b="0" i="0" lang="en-US" sz="3200" u="none">
                <a:solidFill>
                  <a:schemeClr val="dk2"/>
                </a:solidFill>
                <a:latin typeface="Quattrocento Sans"/>
                <a:ea typeface="Quattrocento Sans"/>
                <a:cs typeface="Quattrocento Sans"/>
                <a:sym typeface="Quattrocento Sans"/>
              </a:rPr>
              <a:t>       </a:t>
            </a:r>
            <a:r>
              <a:rPr b="0" i="0" lang="en-US" sz="2600" u="none">
                <a:solidFill>
                  <a:schemeClr val="dk2"/>
                </a:solidFill>
                <a:latin typeface="Quattrocento Sans"/>
                <a:ea typeface="Quattrocento Sans"/>
                <a:cs typeface="Quattrocento Sans"/>
                <a:sym typeface="Quattrocento Sans"/>
              </a:rPr>
              <a:t>int number = 6;</a:t>
            </a:r>
            <a:endParaRPr/>
          </a:p>
          <a:p>
            <a:pPr indent="-342900" lvl="0" marL="342900" marR="0" rtl="0" algn="l">
              <a:lnSpc>
                <a:spcPct val="90000"/>
              </a:lnSpc>
              <a:spcBef>
                <a:spcPts val="520"/>
              </a:spcBef>
              <a:spcAft>
                <a:spcPts val="0"/>
              </a:spcAft>
              <a:buClr>
                <a:schemeClr val="dk2"/>
              </a:buClr>
              <a:buSzPts val="2600"/>
              <a:buFont typeface="Arial"/>
              <a:buNone/>
            </a:pPr>
            <a:r>
              <a:rPr b="0" i="0" lang="en-US" sz="2600" u="none">
                <a:solidFill>
                  <a:schemeClr val="dk2"/>
                </a:solidFill>
                <a:latin typeface="Quattrocento Sans"/>
                <a:ea typeface="Quattrocento Sans"/>
                <a:cs typeface="Quattrocento Sans"/>
                <a:sym typeface="Quattrocento Sans"/>
              </a:rPr>
              <a:t>        squareInPlace (&amp;number);</a:t>
            </a:r>
            <a:endParaRPr/>
          </a:p>
          <a:p>
            <a:pPr indent="-342900" lvl="0" marL="342900" marR="0" rtl="0" algn="l">
              <a:lnSpc>
                <a:spcPct val="90000"/>
              </a:lnSpc>
              <a:spcBef>
                <a:spcPts val="520"/>
              </a:spcBef>
              <a:spcAft>
                <a:spcPts val="0"/>
              </a:spcAft>
              <a:buClr>
                <a:schemeClr val="dk2"/>
              </a:buClr>
              <a:buSzPts val="2600"/>
              <a:buFont typeface="Arial"/>
              <a:buNone/>
            </a:pPr>
            <a:r>
              <a:rPr b="0" i="0" lang="en-US" sz="2600" u="none">
                <a:solidFill>
                  <a:schemeClr val="dk2"/>
                </a:solidFill>
                <a:latin typeface="Quattrocento Sans"/>
                <a:ea typeface="Quattrocento Sans"/>
                <a:cs typeface="Quattrocento Sans"/>
                <a:sym typeface="Quattrocento Sans"/>
              </a:rPr>
              <a:t>        printf(“%d”, number);</a:t>
            </a:r>
            <a:endParaRPr/>
          </a:p>
          <a:p>
            <a:pPr indent="0" lvl="1" marL="400050" marR="0" rtl="0" algn="l">
              <a:lnSpc>
                <a:spcPct val="90000"/>
              </a:lnSpc>
              <a:spcBef>
                <a:spcPts val="480"/>
              </a:spcBef>
              <a:spcAft>
                <a:spcPts val="0"/>
              </a:spcAft>
              <a:buClr>
                <a:schemeClr val="dk1"/>
              </a:buClr>
              <a:buSzPts val="2400"/>
              <a:buFont typeface="Arial"/>
              <a:buNone/>
            </a:pPr>
            <a:r>
              <a:t/>
            </a:r>
            <a:endParaRPr b="1" i="0" sz="2400" u="none" cap="none" strike="noStrike">
              <a:solidFill>
                <a:schemeClr val="dk1"/>
              </a:solidFill>
              <a:latin typeface="Courier New"/>
              <a:ea typeface="Courier New"/>
              <a:cs typeface="Courier New"/>
              <a:sym typeface="Courier New"/>
            </a:endParaRPr>
          </a:p>
          <a:p>
            <a:pPr indent="-190500" lvl="0" marL="342900" marR="0" rtl="0" algn="l">
              <a:spcBef>
                <a:spcPts val="480"/>
              </a:spcBef>
              <a:spcAft>
                <a:spcPts val="0"/>
              </a:spcAft>
              <a:buClr>
                <a:schemeClr val="dk1"/>
              </a:buClr>
              <a:buSzPts val="2400"/>
              <a:buFont typeface="Arial"/>
              <a:buNone/>
            </a:pPr>
            <a:r>
              <a:t/>
            </a:r>
            <a:endParaRPr b="1" i="0" sz="24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609600" y="274637"/>
            <a:ext cx="8763000" cy="6778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000"/>
              <a:buFont typeface="Quattrocento Sans"/>
              <a:buNone/>
            </a:pPr>
            <a:r>
              <a:rPr b="1" i="0" lang="en-US" sz="4000" u="none">
                <a:solidFill>
                  <a:schemeClr val="accent1"/>
                </a:solidFill>
                <a:latin typeface="Quattrocento Sans"/>
                <a:ea typeface="Quattrocento Sans"/>
                <a:cs typeface="Quattrocento Sans"/>
                <a:sym typeface="Quattrocento Sans"/>
              </a:rPr>
              <a:t>PASSING REFERENCE PARAMETERS</a:t>
            </a:r>
            <a:endParaRPr/>
          </a:p>
        </p:txBody>
      </p:sp>
      <p:sp>
        <p:nvSpPr>
          <p:cNvPr id="208" name="Google Shape;208;p33"/>
          <p:cNvSpPr txBox="1"/>
          <p:nvPr/>
        </p:nvSpPr>
        <p:spPr>
          <a:xfrm>
            <a:off x="2209800" y="1524000"/>
            <a:ext cx="2362200" cy="45720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09" name="Google Shape;209;p33"/>
          <p:cNvSpPr txBox="1"/>
          <p:nvPr/>
        </p:nvSpPr>
        <p:spPr>
          <a:xfrm>
            <a:off x="3505200" y="1890712"/>
            <a:ext cx="857250" cy="8382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Quattrocento Sans"/>
                <a:ea typeface="Quattrocento Sans"/>
                <a:cs typeface="Quattrocento Sans"/>
                <a:sym typeface="Quattrocento Sans"/>
              </a:rPr>
              <a:t>4.0</a:t>
            </a:r>
            <a:endParaRPr/>
          </a:p>
        </p:txBody>
      </p:sp>
      <p:sp>
        <p:nvSpPr>
          <p:cNvPr id="210" name="Google Shape;210;p33"/>
          <p:cNvSpPr txBox="1"/>
          <p:nvPr/>
        </p:nvSpPr>
        <p:spPr>
          <a:xfrm>
            <a:off x="2424112" y="2085975"/>
            <a:ext cx="107315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Quattrocento Sans"/>
              <a:buNone/>
            </a:pPr>
            <a:r>
              <a:rPr b="0" i="0" lang="en-US" sz="2000" u="none">
                <a:solidFill>
                  <a:schemeClr val="dk1"/>
                </a:solidFill>
                <a:latin typeface="Quattrocento Sans"/>
                <a:ea typeface="Quattrocento Sans"/>
                <a:cs typeface="Quattrocento Sans"/>
                <a:sym typeface="Quattrocento Sans"/>
              </a:rPr>
              <a:t>number</a:t>
            </a:r>
            <a:endParaRPr/>
          </a:p>
        </p:txBody>
      </p:sp>
      <p:sp>
        <p:nvSpPr>
          <p:cNvPr id="211" name="Google Shape;211;p33"/>
          <p:cNvSpPr txBox="1"/>
          <p:nvPr/>
        </p:nvSpPr>
        <p:spPr>
          <a:xfrm>
            <a:off x="5638800" y="1524000"/>
            <a:ext cx="2362200" cy="45720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12" name="Google Shape;212;p33"/>
          <p:cNvSpPr txBox="1"/>
          <p:nvPr/>
        </p:nvSpPr>
        <p:spPr>
          <a:xfrm>
            <a:off x="5943600" y="1905000"/>
            <a:ext cx="742950" cy="8382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p:txBody>
      </p:sp>
      <p:sp>
        <p:nvSpPr>
          <p:cNvPr id="213" name="Google Shape;213;p33"/>
          <p:cNvSpPr txBox="1"/>
          <p:nvPr/>
        </p:nvSpPr>
        <p:spPr>
          <a:xfrm>
            <a:off x="6764337" y="2085975"/>
            <a:ext cx="31273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Quattrocento Sans"/>
              <a:buNone/>
            </a:pPr>
            <a:r>
              <a:rPr b="0" i="0" lang="en-US" sz="2000" u="none">
                <a:solidFill>
                  <a:schemeClr val="dk1"/>
                </a:solidFill>
                <a:latin typeface="Quattrocento Sans"/>
                <a:ea typeface="Quattrocento Sans"/>
                <a:cs typeface="Quattrocento Sans"/>
                <a:sym typeface="Quattrocento Sans"/>
              </a:rPr>
              <a:t>y</a:t>
            </a:r>
            <a:endParaRPr/>
          </a:p>
        </p:txBody>
      </p:sp>
      <p:sp>
        <p:nvSpPr>
          <p:cNvPr id="214" name="Google Shape;214;p33"/>
          <p:cNvSpPr txBox="1"/>
          <p:nvPr/>
        </p:nvSpPr>
        <p:spPr>
          <a:xfrm>
            <a:off x="8458200" y="1524000"/>
            <a:ext cx="2895600" cy="28956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Quattrocento Sans"/>
              <a:buNone/>
            </a:pPr>
            <a:r>
              <a:rPr b="0" i="1" lang="en-US" sz="2400" u="none">
                <a:solidFill>
                  <a:schemeClr val="dk1"/>
                </a:solidFill>
                <a:latin typeface="Quattrocento Sans"/>
                <a:ea typeface="Quattrocento Sans"/>
                <a:cs typeface="Quattrocento Sans"/>
                <a:sym typeface="Quattrocento Sans"/>
              </a:rPr>
              <a:t>Any data intended for y in the function goes to the location of number in the main program</a:t>
            </a:r>
            <a:endParaRPr/>
          </a:p>
        </p:txBody>
      </p:sp>
      <p:cxnSp>
        <p:nvCxnSpPr>
          <p:cNvPr id="215" name="Google Shape;215;p33"/>
          <p:cNvCxnSpPr/>
          <p:nvPr/>
        </p:nvCxnSpPr>
        <p:spPr>
          <a:xfrm rot="10800000">
            <a:off x="4362450" y="2324100"/>
            <a:ext cx="1733550" cy="0"/>
          </a:xfrm>
          <a:prstGeom prst="straightConnector1">
            <a:avLst/>
          </a:prstGeom>
          <a:noFill/>
          <a:ln cap="flat" cmpd="sng" w="12700">
            <a:solidFill>
              <a:schemeClr val="dk1"/>
            </a:solidFill>
            <a:prstDash val="solid"/>
            <a:miter lim="800000"/>
            <a:headEnd len="med" w="med" type="none"/>
            <a:tailEnd len="med" w="med" type="triangle"/>
          </a:ln>
        </p:spPr>
      </p:cxnSp>
      <p:cxnSp>
        <p:nvCxnSpPr>
          <p:cNvPr id="216" name="Google Shape;216;p33"/>
          <p:cNvCxnSpPr/>
          <p:nvPr/>
        </p:nvCxnSpPr>
        <p:spPr>
          <a:xfrm>
            <a:off x="2438400" y="1752600"/>
            <a:ext cx="5181600" cy="0"/>
          </a:xfrm>
          <a:prstGeom prst="straightConnector1">
            <a:avLst/>
          </a:prstGeom>
          <a:noFill/>
          <a:ln cap="flat" cmpd="sng" w="9525">
            <a:solidFill>
              <a:schemeClr val="dk1"/>
            </a:solidFill>
            <a:prstDash val="solid"/>
            <a:miter lim="800000"/>
            <a:headEnd len="med" w="med" type="none"/>
            <a:tailEnd len="med" w="med" type="none"/>
          </a:ln>
        </p:spPr>
      </p:cxnSp>
      <p:cxnSp>
        <p:nvCxnSpPr>
          <p:cNvPr id="217" name="Google Shape;217;p33"/>
          <p:cNvCxnSpPr/>
          <p:nvPr/>
        </p:nvCxnSpPr>
        <p:spPr>
          <a:xfrm>
            <a:off x="2438400" y="2971800"/>
            <a:ext cx="5181600" cy="0"/>
          </a:xfrm>
          <a:prstGeom prst="straightConnector1">
            <a:avLst/>
          </a:prstGeom>
          <a:noFill/>
          <a:ln cap="flat" cmpd="sng" w="9525">
            <a:solidFill>
              <a:schemeClr val="dk1"/>
            </a:solidFill>
            <a:prstDash val="solid"/>
            <a:miter lim="800000"/>
            <a:headEnd len="med" w="med" type="none"/>
            <a:tailEnd len="med" w="med" type="none"/>
          </a:ln>
        </p:spPr>
      </p:cxnSp>
      <p:cxnSp>
        <p:nvCxnSpPr>
          <p:cNvPr id="218" name="Google Shape;218;p33"/>
          <p:cNvCxnSpPr/>
          <p:nvPr/>
        </p:nvCxnSpPr>
        <p:spPr>
          <a:xfrm>
            <a:off x="7620000" y="1752600"/>
            <a:ext cx="0" cy="1219200"/>
          </a:xfrm>
          <a:prstGeom prst="straightConnector1">
            <a:avLst/>
          </a:prstGeom>
          <a:noFill/>
          <a:ln cap="flat" cmpd="sng" w="9525">
            <a:solidFill>
              <a:schemeClr val="dk1"/>
            </a:solidFill>
            <a:prstDash val="solid"/>
            <a:miter lim="800000"/>
            <a:headEnd len="med" w="med" type="none"/>
            <a:tailEnd len="med" w="med" type="none"/>
          </a:ln>
        </p:spPr>
      </p:cxnSp>
      <p:cxnSp>
        <p:nvCxnSpPr>
          <p:cNvPr id="219" name="Google Shape;219;p33"/>
          <p:cNvCxnSpPr/>
          <p:nvPr/>
        </p:nvCxnSpPr>
        <p:spPr>
          <a:xfrm>
            <a:off x="2438400" y="1752600"/>
            <a:ext cx="0" cy="121920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accent1"/>
              </a:buClr>
              <a:buSzPts val="4000"/>
              <a:buFont typeface="Quattrocento Sans"/>
              <a:buNone/>
            </a:pPr>
            <a:r>
              <a:rPr b="1" i="0" lang="en-US" sz="4000" u="none">
                <a:solidFill>
                  <a:schemeClr val="accent1"/>
                </a:solidFill>
                <a:latin typeface="Quattrocento Sans"/>
                <a:ea typeface="Quattrocento Sans"/>
                <a:cs typeface="Quattrocento Sans"/>
                <a:sym typeface="Quattrocento Sans"/>
              </a:rPr>
              <a:t>WHEN TO USE VALUE AND REFERENCE PARAMETERS</a:t>
            </a:r>
            <a:endParaRPr/>
          </a:p>
        </p:txBody>
      </p:sp>
      <p:sp>
        <p:nvSpPr>
          <p:cNvPr id="225" name="Google Shape;225;p34"/>
          <p:cNvSpPr txBox="1"/>
          <p:nvPr>
            <p:ph idx="1" type="body"/>
          </p:nvPr>
        </p:nvSpPr>
        <p:spPr>
          <a:xfrm>
            <a:off x="609600" y="1676400"/>
            <a:ext cx="109728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2"/>
              </a:buClr>
              <a:buSzPts val="2200"/>
              <a:buFont typeface="Arial"/>
              <a:buChar char="•"/>
            </a:pPr>
            <a:r>
              <a:rPr b="0" i="0" lang="en-US" sz="2200" u="none">
                <a:solidFill>
                  <a:schemeClr val="dk2"/>
                </a:solidFill>
                <a:latin typeface="Quattrocento Sans"/>
                <a:ea typeface="Quattrocento Sans"/>
                <a:cs typeface="Quattrocento Sans"/>
                <a:sym typeface="Quattrocento Sans"/>
              </a:rPr>
              <a:t>We use value parameters when:</a:t>
            </a:r>
            <a:endParaRPr/>
          </a:p>
          <a:p>
            <a:pPr indent="-285750" lvl="1" marL="742950" marR="0" rtl="0" algn="l">
              <a:lnSpc>
                <a:spcPct val="15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We are not going to change the parameters’ value</a:t>
            </a:r>
            <a:endParaRPr/>
          </a:p>
          <a:p>
            <a:pPr indent="-285750" lvl="1" marL="742950" marR="0" rtl="0" algn="l">
              <a:lnSpc>
                <a:spcPct val="15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We may change it but the main program should not know about it</a:t>
            </a:r>
            <a:endParaRPr/>
          </a:p>
          <a:p>
            <a:pPr indent="-342900" lvl="0" marL="342900" marR="0" rtl="0" algn="l">
              <a:lnSpc>
                <a:spcPct val="150000"/>
              </a:lnSpc>
              <a:spcBef>
                <a:spcPts val="440"/>
              </a:spcBef>
              <a:spcAft>
                <a:spcPts val="0"/>
              </a:spcAft>
              <a:buClr>
                <a:schemeClr val="dk2"/>
              </a:buClr>
              <a:buSzPts val="2200"/>
              <a:buFont typeface="Arial"/>
              <a:buChar char="•"/>
            </a:pPr>
            <a:r>
              <a:rPr b="0" i="0" lang="en-US" sz="2200" u="none">
                <a:solidFill>
                  <a:schemeClr val="dk2"/>
                </a:solidFill>
                <a:latin typeface="Quattrocento Sans"/>
                <a:ea typeface="Quattrocento Sans"/>
                <a:cs typeface="Quattrocento Sans"/>
                <a:sym typeface="Quattrocento Sans"/>
              </a:rPr>
              <a:t>When we are simply printing the value</a:t>
            </a:r>
            <a:endParaRPr/>
          </a:p>
          <a:p>
            <a:pPr indent="-285750" lvl="1" marL="742950" marR="0" rtl="0" algn="l">
              <a:lnSpc>
                <a:spcPct val="15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We use reference parameters when:</a:t>
            </a:r>
            <a:endParaRPr/>
          </a:p>
          <a:p>
            <a:pPr indent="-228600" lvl="2" marL="1143000" marR="0" rtl="0" algn="l">
              <a:lnSpc>
                <a:spcPct val="150000"/>
              </a:lnSpc>
              <a:spcBef>
                <a:spcPts val="360"/>
              </a:spcBef>
              <a:spcAft>
                <a:spcPts val="0"/>
              </a:spcAft>
              <a:buClr>
                <a:schemeClr val="dk2"/>
              </a:buClr>
              <a:buSzPts val="1800"/>
              <a:buFont typeface="Arial"/>
              <a:buChar char="–"/>
            </a:pPr>
            <a:r>
              <a:rPr b="0" i="0" lang="en-US" sz="1800" u="none" cap="none" strike="noStrike">
                <a:solidFill>
                  <a:schemeClr val="dk2"/>
                </a:solidFill>
                <a:latin typeface="Quattrocento Sans"/>
                <a:ea typeface="Quattrocento Sans"/>
                <a:cs typeface="Quattrocento Sans"/>
                <a:sym typeface="Quattrocento Sans"/>
              </a:rPr>
              <a:t>We are going to change the parameter’s value and the main program MUST know about it.</a:t>
            </a:r>
            <a:endParaRPr/>
          </a:p>
          <a:p>
            <a:pPr indent="-228600" lvl="2" marL="1143000" marR="0" rtl="0" algn="l">
              <a:lnSpc>
                <a:spcPct val="150000"/>
              </a:lnSpc>
              <a:spcBef>
                <a:spcPts val="360"/>
              </a:spcBef>
              <a:spcAft>
                <a:spcPts val="0"/>
              </a:spcAft>
              <a:buClr>
                <a:schemeClr val="dk2"/>
              </a:buClr>
              <a:buSzPts val="1800"/>
              <a:buFont typeface="Arial"/>
              <a:buChar char="–"/>
            </a:pPr>
            <a:r>
              <a:rPr b="0" i="0" lang="en-US" sz="1800" u="none" cap="none" strike="noStrike">
                <a:solidFill>
                  <a:schemeClr val="dk2"/>
                </a:solidFill>
                <a:latin typeface="Quattrocento Sans"/>
                <a:ea typeface="Quattrocento Sans"/>
                <a:cs typeface="Quattrocento Sans"/>
                <a:sym typeface="Quattrocento Sans"/>
              </a:rPr>
              <a:t>We are reading in a new value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609600" y="274637"/>
            <a:ext cx="4114800" cy="9445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Quattrocento Sans"/>
              <a:buNone/>
            </a:pPr>
            <a:r>
              <a:rPr b="1" i="0" lang="en-US" sz="4400" u="none">
                <a:solidFill>
                  <a:schemeClr val="accent1"/>
                </a:solidFill>
                <a:latin typeface="Quattrocento Sans"/>
                <a:ea typeface="Quattrocento Sans"/>
                <a:cs typeface="Quattrocento Sans"/>
                <a:sym typeface="Quattrocento Sans"/>
              </a:rPr>
              <a:t>Call by value </a:t>
            </a:r>
            <a:endParaRPr/>
          </a:p>
        </p:txBody>
      </p:sp>
      <p:sp>
        <p:nvSpPr>
          <p:cNvPr id="231" name="Google Shape;231;p35"/>
          <p:cNvSpPr txBox="1"/>
          <p:nvPr>
            <p:ph idx="1" type="body"/>
          </p:nvPr>
        </p:nvSpPr>
        <p:spPr>
          <a:xfrm>
            <a:off x="609600" y="1447800"/>
            <a:ext cx="10972800" cy="50196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2"/>
              </a:buClr>
              <a:buSzPts val="1800"/>
              <a:buFont typeface="Arial"/>
              <a:buChar char="•"/>
            </a:pPr>
            <a:r>
              <a:rPr b="0" i="0" lang="en-US" sz="1800" u="none">
                <a:solidFill>
                  <a:schemeClr val="dk2"/>
                </a:solidFill>
                <a:latin typeface="Quattrocento Sans"/>
                <a:ea typeface="Quattrocento Sans"/>
                <a:cs typeface="Quattrocento Sans"/>
                <a:sym typeface="Quattrocento Sans"/>
              </a:rPr>
              <a:t>In call by value method, the value of the actual parameters is copied into the formal parameters. In other words, we can say that the value of the variable is used in the function call in the call by value method.</a:t>
            </a:r>
            <a:endParaRPr/>
          </a:p>
          <a:p>
            <a:pPr indent="-342900" lvl="0" marL="342900" marR="0" rtl="0" algn="l">
              <a:lnSpc>
                <a:spcPct val="150000"/>
              </a:lnSpc>
              <a:spcBef>
                <a:spcPts val="360"/>
              </a:spcBef>
              <a:spcAft>
                <a:spcPts val="0"/>
              </a:spcAft>
              <a:buClr>
                <a:schemeClr val="dk2"/>
              </a:buClr>
              <a:buSzPts val="1800"/>
              <a:buFont typeface="Arial"/>
              <a:buChar char="•"/>
            </a:pPr>
            <a:r>
              <a:rPr b="0" i="0" lang="en-US" sz="1800" u="none">
                <a:solidFill>
                  <a:schemeClr val="dk2"/>
                </a:solidFill>
                <a:latin typeface="Quattrocento Sans"/>
                <a:ea typeface="Quattrocento Sans"/>
                <a:cs typeface="Quattrocento Sans"/>
                <a:sym typeface="Quattrocento Sans"/>
              </a:rPr>
              <a:t>In call by value method, we can not modify the value of the actual parameter by the formal parameter.</a:t>
            </a:r>
            <a:endParaRPr/>
          </a:p>
          <a:p>
            <a:pPr indent="-342900" lvl="0" marL="342900" marR="0" rtl="0" algn="l">
              <a:lnSpc>
                <a:spcPct val="150000"/>
              </a:lnSpc>
              <a:spcBef>
                <a:spcPts val="360"/>
              </a:spcBef>
              <a:spcAft>
                <a:spcPts val="0"/>
              </a:spcAft>
              <a:buClr>
                <a:schemeClr val="dk2"/>
              </a:buClr>
              <a:buSzPts val="1800"/>
              <a:buFont typeface="Arial"/>
              <a:buChar char="•"/>
            </a:pPr>
            <a:r>
              <a:rPr b="0" i="0" lang="en-US" sz="1800" u="none">
                <a:solidFill>
                  <a:schemeClr val="dk2"/>
                </a:solidFill>
                <a:latin typeface="Quattrocento Sans"/>
                <a:ea typeface="Quattrocento Sans"/>
                <a:cs typeface="Quattrocento Sans"/>
                <a:sym typeface="Quattrocento Sans"/>
              </a:rPr>
              <a:t>In call by value, different memory is allocated for actual and formal parameters since the value of the actual parameter is copied into the formal parameter.</a:t>
            </a:r>
            <a:endParaRPr/>
          </a:p>
          <a:p>
            <a:pPr indent="-342900" lvl="0" marL="342900" marR="0" rtl="0" algn="l">
              <a:lnSpc>
                <a:spcPct val="150000"/>
              </a:lnSpc>
              <a:spcBef>
                <a:spcPts val="360"/>
              </a:spcBef>
              <a:spcAft>
                <a:spcPts val="0"/>
              </a:spcAft>
              <a:buClr>
                <a:schemeClr val="dk2"/>
              </a:buClr>
              <a:buSzPts val="1800"/>
              <a:buFont typeface="Arial"/>
              <a:buChar char="•"/>
            </a:pPr>
            <a:r>
              <a:rPr b="0" i="0" lang="en-US" sz="1800" u="none">
                <a:solidFill>
                  <a:schemeClr val="dk2"/>
                </a:solidFill>
                <a:latin typeface="Quattrocento Sans"/>
                <a:ea typeface="Quattrocento Sans"/>
                <a:cs typeface="Quattrocento Sans"/>
                <a:sym typeface="Quattrocento Sans"/>
              </a:rPr>
              <a:t>The actual parameter is the argument which is used in the function call whereas formal parameter is the argument which is used in the function definition.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idx="1" type="body"/>
          </p:nvPr>
        </p:nvSpPr>
        <p:spPr>
          <a:xfrm>
            <a:off x="609600" y="1447800"/>
            <a:ext cx="6705600" cy="5019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#include&lt;stdio.h&gt;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void change(int num) {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    printf("Before adding value inside function num=%d \n",num);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    num=num+100;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    printf("After adding value inside function num=%d \n", num);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int main() {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    int x=100;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    printf("Before function call x=%d \n", x);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    change(x); </a:t>
            </a:r>
            <a:r>
              <a:rPr b="0" i="0" lang="en-US" sz="1800" u="none">
                <a:solidFill>
                  <a:srgbClr val="A6A6A6"/>
                </a:solidFill>
                <a:latin typeface="Quattrocento Sans"/>
                <a:ea typeface="Quattrocento Sans"/>
                <a:cs typeface="Quattrocento Sans"/>
                <a:sym typeface="Quattrocento Sans"/>
              </a:rPr>
              <a:t>//passing value in function</a:t>
            </a:r>
            <a:r>
              <a:rPr b="0" i="0" lang="en-US" sz="1800" u="none">
                <a:solidFill>
                  <a:schemeClr val="dk2"/>
                </a:solidFill>
                <a:latin typeface="Quattrocento Sans"/>
                <a:ea typeface="Quattrocento Sans"/>
                <a:cs typeface="Quattrocento Sans"/>
                <a:sym typeface="Quattrocento Sans"/>
              </a:rPr>
              <a:t>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    printf("After function call x=%d \n", x);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return 0;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a:t>
            </a:r>
            <a:endParaRPr/>
          </a:p>
        </p:txBody>
      </p:sp>
      <p:sp>
        <p:nvSpPr>
          <p:cNvPr id="237" name="Google Shape;237;p36"/>
          <p:cNvSpPr txBox="1"/>
          <p:nvPr/>
        </p:nvSpPr>
        <p:spPr>
          <a:xfrm>
            <a:off x="7772400" y="1309687"/>
            <a:ext cx="3886200" cy="313848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rgbClr val="376092"/>
              </a:buClr>
              <a:buSzPts val="1800"/>
              <a:buFont typeface="Quattrocento Sans"/>
              <a:buNone/>
            </a:pPr>
            <a:r>
              <a:rPr b="1" i="0" lang="en-US" sz="1800" u="none">
                <a:solidFill>
                  <a:srgbClr val="376092"/>
                </a:solidFill>
                <a:latin typeface="Quattrocento Sans"/>
                <a:ea typeface="Quattrocento Sans"/>
                <a:cs typeface="Quattrocento Sans"/>
                <a:sym typeface="Quattrocento Sans"/>
              </a:rPr>
              <a:t>OUTPUT:</a:t>
            </a:r>
            <a:endParaRPr/>
          </a:p>
          <a:p>
            <a:pPr indent="0" lvl="0" marL="0" marR="0" rtl="0" algn="just">
              <a:lnSpc>
                <a:spcPct val="100000"/>
              </a:lnSpc>
              <a:spcBef>
                <a:spcPts val="0"/>
              </a:spcBef>
              <a:spcAft>
                <a:spcPts val="0"/>
              </a:spcAft>
              <a:buClr>
                <a:schemeClr val="dk1"/>
              </a:buClr>
              <a:buSzPts val="1800"/>
              <a:buFont typeface="Calibri"/>
              <a:buNone/>
            </a:pPr>
            <a:r>
              <a:t/>
            </a:r>
            <a:endParaRPr b="0" i="0" sz="1800" u="none">
              <a:solidFill>
                <a:srgbClr val="376092"/>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376092"/>
              </a:buClr>
              <a:buSzPts val="1800"/>
              <a:buFont typeface="Quattrocento Sans"/>
              <a:buNone/>
            </a:pPr>
            <a:r>
              <a:rPr b="0" i="0" lang="en-US" sz="1800" u="none">
                <a:solidFill>
                  <a:srgbClr val="376092"/>
                </a:solidFill>
                <a:latin typeface="Quattrocento Sans"/>
                <a:ea typeface="Quattrocento Sans"/>
                <a:cs typeface="Quattrocento Sans"/>
                <a:sym typeface="Quattrocento Sans"/>
              </a:rPr>
              <a:t>Before function call x=100</a:t>
            </a:r>
            <a:endParaRPr/>
          </a:p>
          <a:p>
            <a:pPr indent="0" lvl="0" marL="0" marR="0" rtl="0" algn="just">
              <a:lnSpc>
                <a:spcPct val="100000"/>
              </a:lnSpc>
              <a:spcBef>
                <a:spcPts val="0"/>
              </a:spcBef>
              <a:spcAft>
                <a:spcPts val="0"/>
              </a:spcAft>
              <a:buClr>
                <a:schemeClr val="dk1"/>
              </a:buClr>
              <a:buSzPts val="1800"/>
              <a:buFont typeface="Calibri"/>
              <a:buNone/>
            </a:pPr>
            <a:r>
              <a:t/>
            </a:r>
            <a:endParaRPr b="0" i="0" sz="1800" u="none">
              <a:solidFill>
                <a:srgbClr val="376092"/>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376092"/>
              </a:buClr>
              <a:buSzPts val="1800"/>
              <a:buFont typeface="Quattrocento Sans"/>
              <a:buNone/>
            </a:pPr>
            <a:r>
              <a:rPr b="0" i="0" lang="en-US" sz="1800" u="none">
                <a:solidFill>
                  <a:srgbClr val="376092"/>
                </a:solidFill>
                <a:latin typeface="Quattrocento Sans"/>
                <a:ea typeface="Quattrocento Sans"/>
                <a:cs typeface="Quattrocento Sans"/>
                <a:sym typeface="Quattrocento Sans"/>
              </a:rPr>
              <a:t>Before adding value inside function num=100 </a:t>
            </a:r>
            <a:endParaRPr/>
          </a:p>
          <a:p>
            <a:pPr indent="0" lvl="0" marL="0" marR="0" rtl="0" algn="just">
              <a:lnSpc>
                <a:spcPct val="100000"/>
              </a:lnSpc>
              <a:spcBef>
                <a:spcPts val="0"/>
              </a:spcBef>
              <a:spcAft>
                <a:spcPts val="0"/>
              </a:spcAft>
              <a:buClr>
                <a:schemeClr val="dk1"/>
              </a:buClr>
              <a:buSzPts val="1800"/>
              <a:buFont typeface="Calibri"/>
              <a:buNone/>
            </a:pPr>
            <a:r>
              <a:t/>
            </a:r>
            <a:endParaRPr b="0" i="0" sz="1800" u="none">
              <a:solidFill>
                <a:srgbClr val="376092"/>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376092"/>
              </a:buClr>
              <a:buSzPts val="1800"/>
              <a:buFont typeface="Quattrocento Sans"/>
              <a:buNone/>
            </a:pPr>
            <a:r>
              <a:rPr b="0" i="0" lang="en-US" sz="1800" u="none">
                <a:solidFill>
                  <a:srgbClr val="376092"/>
                </a:solidFill>
                <a:latin typeface="Quattrocento Sans"/>
                <a:ea typeface="Quattrocento Sans"/>
                <a:cs typeface="Quattrocento Sans"/>
                <a:sym typeface="Quattrocento Sans"/>
              </a:rPr>
              <a:t>After adding value inside function num=200</a:t>
            </a:r>
            <a:endParaRPr/>
          </a:p>
          <a:p>
            <a:pPr indent="0" lvl="0" marL="0" marR="0" rtl="0" algn="just">
              <a:lnSpc>
                <a:spcPct val="100000"/>
              </a:lnSpc>
              <a:spcBef>
                <a:spcPts val="0"/>
              </a:spcBef>
              <a:spcAft>
                <a:spcPts val="0"/>
              </a:spcAft>
              <a:buClr>
                <a:schemeClr val="dk1"/>
              </a:buClr>
              <a:buSzPts val="1800"/>
              <a:buFont typeface="Calibri"/>
              <a:buNone/>
            </a:pPr>
            <a:r>
              <a:t/>
            </a:r>
            <a:endParaRPr b="0" i="0" sz="1800" u="none">
              <a:solidFill>
                <a:srgbClr val="376092"/>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376092"/>
              </a:buClr>
              <a:buSzPts val="1800"/>
              <a:buFont typeface="Quattrocento Sans"/>
              <a:buNone/>
            </a:pPr>
            <a:r>
              <a:rPr b="0" i="0" lang="en-US" sz="1800" u="none">
                <a:solidFill>
                  <a:srgbClr val="376092"/>
                </a:solidFill>
                <a:latin typeface="Quattrocento Sans"/>
                <a:ea typeface="Quattrocento Sans"/>
                <a:cs typeface="Quattrocento Sans"/>
                <a:sym typeface="Quattrocento Sans"/>
              </a:rPr>
              <a:t>After function call x=100 </a:t>
            </a:r>
            <a:endParaRPr/>
          </a:p>
        </p:txBody>
      </p:sp>
      <p:sp>
        <p:nvSpPr>
          <p:cNvPr id="238" name="Google Shape;238;p36"/>
          <p:cNvSpPr txBox="1"/>
          <p:nvPr/>
        </p:nvSpPr>
        <p:spPr>
          <a:xfrm>
            <a:off x="609600" y="533400"/>
            <a:ext cx="11049000" cy="487362"/>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2700"/>
              <a:buFont typeface="Quattrocento Sans"/>
              <a:buNone/>
            </a:pPr>
            <a:r>
              <a:rPr b="1" i="0" lang="en-US" sz="2700" u="none">
                <a:solidFill>
                  <a:schemeClr val="accent1"/>
                </a:solidFill>
                <a:latin typeface="Quattrocento Sans"/>
                <a:ea typeface="Quattrocento Sans"/>
                <a:cs typeface="Quattrocento Sans"/>
                <a:sym typeface="Quattrocento Sans"/>
              </a:rPr>
              <a:t>Call by value : </a:t>
            </a:r>
            <a:r>
              <a:rPr b="0" i="0" lang="en-US" sz="2700" u="none">
                <a:solidFill>
                  <a:schemeClr val="dk1"/>
                </a:solidFill>
                <a:latin typeface="Quattrocento Sans"/>
                <a:ea typeface="Quattrocento Sans"/>
                <a:cs typeface="Quattrocento Sans"/>
                <a:sym typeface="Quattrocento Sans"/>
              </a:rPr>
              <a:t>Example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609600" y="274637"/>
            <a:ext cx="11049000" cy="48736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accent1"/>
              </a:buClr>
              <a:buSzPts val="2500"/>
              <a:buFont typeface="Quattrocento Sans"/>
              <a:buNone/>
            </a:pPr>
            <a:r>
              <a:rPr b="1" i="0" lang="en-US" sz="2500" u="none">
                <a:solidFill>
                  <a:schemeClr val="accent1"/>
                </a:solidFill>
                <a:latin typeface="Quattrocento Sans"/>
                <a:ea typeface="Quattrocento Sans"/>
                <a:cs typeface="Quattrocento Sans"/>
                <a:sym typeface="Quattrocento Sans"/>
              </a:rPr>
              <a:t>Call by value : </a:t>
            </a:r>
            <a:r>
              <a:rPr b="0" i="0" lang="en-US" sz="2500" u="none">
                <a:solidFill>
                  <a:schemeClr val="dk1"/>
                </a:solidFill>
                <a:latin typeface="Quattrocento Sans"/>
                <a:ea typeface="Quattrocento Sans"/>
                <a:cs typeface="Quattrocento Sans"/>
                <a:sym typeface="Quattrocento Sans"/>
              </a:rPr>
              <a:t>Swapping the values of the two variables</a:t>
            </a:r>
            <a:endParaRPr/>
          </a:p>
        </p:txBody>
      </p:sp>
      <p:sp>
        <p:nvSpPr>
          <p:cNvPr id="244" name="Google Shape;244;p37"/>
          <p:cNvSpPr txBox="1"/>
          <p:nvPr>
            <p:ph idx="1" type="body"/>
          </p:nvPr>
        </p:nvSpPr>
        <p:spPr>
          <a:xfrm>
            <a:off x="600075" y="914400"/>
            <a:ext cx="7134225" cy="571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#include &lt;stdio.h&gt;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void swap(int , int); //prototype of the function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int main()</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int a = 10;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int b = 20;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printf("Before swapping the values in main a = %d, b = %d\n",a,b); </a:t>
            </a:r>
            <a:r>
              <a:rPr b="0" i="0" lang="en-US" sz="1600" u="none">
                <a:solidFill>
                  <a:srgbClr val="A6A6A6"/>
                </a:solidFill>
                <a:latin typeface="Quattrocento Sans"/>
                <a:ea typeface="Quattrocento Sans"/>
                <a:cs typeface="Quattrocento Sans"/>
                <a:sym typeface="Quattrocento Sans"/>
              </a:rPr>
              <a:t>// printing the value of a and b in main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swap(a,b);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printf("After swapping values in main a = %d, b = %d\n",a,b); </a:t>
            </a:r>
            <a:r>
              <a:rPr b="0" i="0" lang="en-US" sz="1600" u="none">
                <a:solidFill>
                  <a:srgbClr val="A6A6A6"/>
                </a:solidFill>
                <a:latin typeface="Quattrocento Sans"/>
                <a:ea typeface="Quattrocento Sans"/>
                <a:cs typeface="Quattrocento Sans"/>
                <a:sym typeface="Quattrocento Sans"/>
              </a:rPr>
              <a:t>// The value of actual parameters do not change by changing the formal parameters in call by value, a = 10, b = 20 </a:t>
            </a:r>
            <a:r>
              <a:rPr b="0" i="0" lang="en-US" sz="1600" u="none">
                <a:solidFill>
                  <a:schemeClr val="dk2"/>
                </a:solidFill>
                <a:latin typeface="Quattrocento Sans"/>
                <a:ea typeface="Quattrocento Sans"/>
                <a:cs typeface="Quattrocento Sans"/>
                <a:sym typeface="Quattrocento Sans"/>
              </a:rPr>
              <a:t>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void swap (int a, int b)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int temp;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temp = a;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a=b;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b=temp;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printf("After swapping values in function a = %d, b = %d\n",a,b); </a:t>
            </a:r>
            <a:r>
              <a:rPr b="0" i="0" lang="en-US" sz="1600" u="none">
                <a:solidFill>
                  <a:srgbClr val="A6A6A6"/>
                </a:solidFill>
                <a:latin typeface="Quattrocento Sans"/>
                <a:ea typeface="Quattrocento Sans"/>
                <a:cs typeface="Quattrocento Sans"/>
                <a:sym typeface="Quattrocento Sans"/>
              </a:rPr>
              <a:t>// Formal parameters, a = 20, b = 10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a:t>
            </a:r>
            <a:endParaRPr/>
          </a:p>
        </p:txBody>
      </p:sp>
      <p:sp>
        <p:nvSpPr>
          <p:cNvPr id="245" name="Google Shape;245;p37"/>
          <p:cNvSpPr txBox="1"/>
          <p:nvPr/>
        </p:nvSpPr>
        <p:spPr>
          <a:xfrm>
            <a:off x="8077200" y="1143000"/>
            <a:ext cx="3657600" cy="286226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rgbClr val="376092"/>
              </a:buClr>
              <a:buSzPts val="1800"/>
              <a:buFont typeface="Quattrocento Sans"/>
              <a:buNone/>
            </a:pPr>
            <a:r>
              <a:rPr b="1" i="0" lang="en-US" sz="1800" u="none">
                <a:solidFill>
                  <a:srgbClr val="376092"/>
                </a:solidFill>
                <a:latin typeface="Quattrocento Sans"/>
                <a:ea typeface="Quattrocento Sans"/>
                <a:cs typeface="Quattrocento Sans"/>
                <a:sym typeface="Quattrocento Sans"/>
              </a:rPr>
              <a:t>OUTPUT:</a:t>
            </a:r>
            <a:endParaRPr/>
          </a:p>
          <a:p>
            <a:pPr indent="0" lvl="0" marL="0" marR="0" rtl="0" algn="just">
              <a:lnSpc>
                <a:spcPct val="100000"/>
              </a:lnSpc>
              <a:spcBef>
                <a:spcPts val="0"/>
              </a:spcBef>
              <a:spcAft>
                <a:spcPts val="0"/>
              </a:spcAft>
              <a:buClr>
                <a:schemeClr val="dk1"/>
              </a:buClr>
              <a:buSzPts val="1800"/>
              <a:buFont typeface="Calibri"/>
              <a:buNone/>
            </a:pPr>
            <a:r>
              <a:t/>
            </a:r>
            <a:endParaRPr b="0" i="0" sz="1800" u="none">
              <a:solidFill>
                <a:srgbClr val="376092"/>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376092"/>
              </a:buClr>
              <a:buSzPts val="1800"/>
              <a:buFont typeface="Quattrocento Sans"/>
              <a:buNone/>
            </a:pPr>
            <a:r>
              <a:rPr b="0" i="0" lang="en-US" sz="1800" u="none">
                <a:solidFill>
                  <a:srgbClr val="376092"/>
                </a:solidFill>
                <a:latin typeface="Quattrocento Sans"/>
                <a:ea typeface="Quattrocento Sans"/>
                <a:cs typeface="Quattrocento Sans"/>
                <a:sym typeface="Quattrocento Sans"/>
              </a:rPr>
              <a:t>Before swapping the values in main a = 10, b = 20</a:t>
            </a:r>
            <a:endParaRPr/>
          </a:p>
          <a:p>
            <a:pPr indent="0" lvl="0" marL="0" marR="0" rtl="0" algn="just">
              <a:lnSpc>
                <a:spcPct val="100000"/>
              </a:lnSpc>
              <a:spcBef>
                <a:spcPts val="0"/>
              </a:spcBef>
              <a:spcAft>
                <a:spcPts val="0"/>
              </a:spcAft>
              <a:buClr>
                <a:schemeClr val="dk1"/>
              </a:buClr>
              <a:buSzPts val="1800"/>
              <a:buFont typeface="Calibri"/>
              <a:buNone/>
            </a:pPr>
            <a:r>
              <a:t/>
            </a:r>
            <a:endParaRPr b="0" i="0" sz="1800" u="none">
              <a:solidFill>
                <a:srgbClr val="376092"/>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376092"/>
              </a:buClr>
              <a:buSzPts val="1800"/>
              <a:buFont typeface="Quattrocento Sans"/>
              <a:buNone/>
            </a:pPr>
            <a:r>
              <a:rPr b="0" i="0" lang="en-US" sz="1800" u="none">
                <a:solidFill>
                  <a:srgbClr val="376092"/>
                </a:solidFill>
                <a:latin typeface="Quattrocento Sans"/>
                <a:ea typeface="Quattrocento Sans"/>
                <a:cs typeface="Quattrocento Sans"/>
                <a:sym typeface="Quattrocento Sans"/>
              </a:rPr>
              <a:t>After swapping values in function a = 20, b = 10</a:t>
            </a:r>
            <a:endParaRPr/>
          </a:p>
          <a:p>
            <a:pPr indent="0" lvl="0" marL="0" marR="0" rtl="0" algn="just">
              <a:lnSpc>
                <a:spcPct val="100000"/>
              </a:lnSpc>
              <a:spcBef>
                <a:spcPts val="0"/>
              </a:spcBef>
              <a:spcAft>
                <a:spcPts val="0"/>
              </a:spcAft>
              <a:buClr>
                <a:schemeClr val="dk1"/>
              </a:buClr>
              <a:buSzPts val="1800"/>
              <a:buFont typeface="Calibri"/>
              <a:buNone/>
            </a:pPr>
            <a:r>
              <a:t/>
            </a:r>
            <a:endParaRPr b="0" i="0" sz="1800" u="none">
              <a:solidFill>
                <a:srgbClr val="376092"/>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376092"/>
              </a:buClr>
              <a:buSzPts val="1800"/>
              <a:buFont typeface="Quattrocento Sans"/>
              <a:buNone/>
            </a:pPr>
            <a:r>
              <a:rPr b="0" i="0" lang="en-US" sz="1800" u="none">
                <a:solidFill>
                  <a:srgbClr val="376092"/>
                </a:solidFill>
                <a:latin typeface="Quattrocento Sans"/>
                <a:ea typeface="Quattrocento Sans"/>
                <a:cs typeface="Quattrocento Sans"/>
                <a:sym typeface="Quattrocento Sans"/>
              </a:rPr>
              <a:t>After swapping values in main a = 10, b = 20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609600" y="274637"/>
            <a:ext cx="5410200" cy="9445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Quattrocento Sans"/>
              <a:buNone/>
            </a:pPr>
            <a:r>
              <a:rPr b="1" i="0" lang="en-US" sz="4400" u="none">
                <a:solidFill>
                  <a:schemeClr val="accent1"/>
                </a:solidFill>
                <a:latin typeface="Quattrocento Sans"/>
                <a:ea typeface="Quattrocento Sans"/>
                <a:cs typeface="Quattrocento Sans"/>
                <a:sym typeface="Quattrocento Sans"/>
              </a:rPr>
              <a:t>Call by Reference </a:t>
            </a:r>
            <a:endParaRPr/>
          </a:p>
        </p:txBody>
      </p:sp>
      <p:sp>
        <p:nvSpPr>
          <p:cNvPr id="251" name="Google Shape;251;p38"/>
          <p:cNvSpPr txBox="1"/>
          <p:nvPr>
            <p:ph idx="1" type="body"/>
          </p:nvPr>
        </p:nvSpPr>
        <p:spPr>
          <a:xfrm>
            <a:off x="609600" y="1447800"/>
            <a:ext cx="10972800" cy="50196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2"/>
              </a:buClr>
              <a:buSzPts val="1800"/>
              <a:buFont typeface="Arial"/>
              <a:buChar char="•"/>
            </a:pPr>
            <a:r>
              <a:rPr b="0" i="0" lang="en-US" sz="1800" u="none">
                <a:solidFill>
                  <a:schemeClr val="dk2"/>
                </a:solidFill>
                <a:latin typeface="Quattrocento Sans"/>
                <a:ea typeface="Quattrocento Sans"/>
                <a:cs typeface="Quattrocento Sans"/>
                <a:sym typeface="Quattrocento Sans"/>
              </a:rPr>
              <a:t>In call by reference, the address of the variable is passed into the function call as the actual parameter.</a:t>
            </a:r>
            <a:endParaRPr/>
          </a:p>
          <a:p>
            <a:pPr indent="-342900" lvl="0" marL="342900" marR="0" rtl="0" algn="l">
              <a:lnSpc>
                <a:spcPct val="150000"/>
              </a:lnSpc>
              <a:spcBef>
                <a:spcPts val="360"/>
              </a:spcBef>
              <a:spcAft>
                <a:spcPts val="0"/>
              </a:spcAft>
              <a:buClr>
                <a:schemeClr val="dk2"/>
              </a:buClr>
              <a:buSzPts val="1800"/>
              <a:buFont typeface="Arial"/>
              <a:buChar char="•"/>
            </a:pPr>
            <a:r>
              <a:rPr b="0" i="0" lang="en-US" sz="1800" u="none">
                <a:solidFill>
                  <a:schemeClr val="dk2"/>
                </a:solidFill>
                <a:latin typeface="Quattrocento Sans"/>
                <a:ea typeface="Quattrocento Sans"/>
                <a:cs typeface="Quattrocento Sans"/>
                <a:sym typeface="Quattrocento Sans"/>
              </a:rPr>
              <a:t>The value of the actual parameters can be modified by changing the formal parameters since the address of the actual parameters is passed.</a:t>
            </a:r>
            <a:endParaRPr/>
          </a:p>
          <a:p>
            <a:pPr indent="-342900" lvl="0" marL="342900" marR="0" rtl="0" algn="l">
              <a:lnSpc>
                <a:spcPct val="150000"/>
              </a:lnSpc>
              <a:spcBef>
                <a:spcPts val="360"/>
              </a:spcBef>
              <a:spcAft>
                <a:spcPts val="0"/>
              </a:spcAft>
              <a:buClr>
                <a:schemeClr val="dk2"/>
              </a:buClr>
              <a:buSzPts val="1800"/>
              <a:buFont typeface="Arial"/>
              <a:buChar char="•"/>
            </a:pPr>
            <a:r>
              <a:rPr b="0" i="0" lang="en-US" sz="1800" u="none">
                <a:solidFill>
                  <a:schemeClr val="dk2"/>
                </a:solidFill>
                <a:latin typeface="Quattrocento Sans"/>
                <a:ea typeface="Quattrocento Sans"/>
                <a:cs typeface="Quattrocento Sans"/>
                <a:sym typeface="Quattrocento Sans"/>
              </a:rPr>
              <a:t>In call by reference, the memory allocation is similar for both formal parameters and actual parameters. All the operations in the function are performed on the value stored at the address of the actual parameters, and the modified value gets stored at the same address.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idx="1" type="body"/>
          </p:nvPr>
        </p:nvSpPr>
        <p:spPr>
          <a:xfrm>
            <a:off x="609600" y="1447800"/>
            <a:ext cx="6781800" cy="5019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#include&lt;stdio.h&gt;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void change(int *num) {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    printf("Before adding value inside function num=%d \n",*num);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    (*num) += 100;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    printf("After adding value inside function num=%d \n", *num);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int main() {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    int x=100;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    printf("Before function call x=%d \n", x);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    change(&amp;x); </a:t>
            </a:r>
            <a:r>
              <a:rPr b="0" i="0" lang="en-US" sz="1800" u="none">
                <a:solidFill>
                  <a:srgbClr val="A6A6A6"/>
                </a:solidFill>
                <a:latin typeface="Quattrocento Sans"/>
                <a:ea typeface="Quattrocento Sans"/>
                <a:cs typeface="Quattrocento Sans"/>
                <a:sym typeface="Quattrocento Sans"/>
              </a:rPr>
              <a:t>//passing reference in function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    printf("After function call x=%d \n", x);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return 0;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 </a:t>
            </a:r>
            <a:endParaRPr/>
          </a:p>
        </p:txBody>
      </p:sp>
      <p:sp>
        <p:nvSpPr>
          <p:cNvPr id="257" name="Google Shape;257;p39"/>
          <p:cNvSpPr txBox="1"/>
          <p:nvPr/>
        </p:nvSpPr>
        <p:spPr>
          <a:xfrm>
            <a:off x="7772400" y="1309687"/>
            <a:ext cx="3886200" cy="313848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rgbClr val="376092"/>
              </a:buClr>
              <a:buSzPts val="1800"/>
              <a:buFont typeface="Quattrocento Sans"/>
              <a:buNone/>
            </a:pPr>
            <a:r>
              <a:rPr b="1" i="0" lang="en-US" sz="1800" u="none">
                <a:solidFill>
                  <a:srgbClr val="376092"/>
                </a:solidFill>
                <a:latin typeface="Quattrocento Sans"/>
                <a:ea typeface="Quattrocento Sans"/>
                <a:cs typeface="Quattrocento Sans"/>
                <a:sym typeface="Quattrocento Sans"/>
              </a:rPr>
              <a:t>OUTPUT:</a:t>
            </a:r>
            <a:endParaRPr/>
          </a:p>
          <a:p>
            <a:pPr indent="0" lvl="0" marL="0" marR="0" rtl="0" algn="just">
              <a:lnSpc>
                <a:spcPct val="100000"/>
              </a:lnSpc>
              <a:spcBef>
                <a:spcPts val="0"/>
              </a:spcBef>
              <a:spcAft>
                <a:spcPts val="0"/>
              </a:spcAft>
              <a:buClr>
                <a:schemeClr val="dk1"/>
              </a:buClr>
              <a:buSzPts val="1800"/>
              <a:buFont typeface="Calibri"/>
              <a:buNone/>
            </a:pPr>
            <a:r>
              <a:t/>
            </a:r>
            <a:endParaRPr b="0" i="0" sz="1800" u="none">
              <a:solidFill>
                <a:srgbClr val="376092"/>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376092"/>
              </a:buClr>
              <a:buSzPts val="1800"/>
              <a:buFont typeface="Quattrocento Sans"/>
              <a:buNone/>
            </a:pPr>
            <a:r>
              <a:rPr b="0" i="0" lang="en-US" sz="1800" u="none">
                <a:solidFill>
                  <a:srgbClr val="376092"/>
                </a:solidFill>
                <a:latin typeface="Quattrocento Sans"/>
                <a:ea typeface="Quattrocento Sans"/>
                <a:cs typeface="Quattrocento Sans"/>
                <a:sym typeface="Quattrocento Sans"/>
              </a:rPr>
              <a:t>Before function call x=100</a:t>
            </a:r>
            <a:endParaRPr/>
          </a:p>
          <a:p>
            <a:pPr indent="0" lvl="0" marL="0" marR="0" rtl="0" algn="just">
              <a:lnSpc>
                <a:spcPct val="100000"/>
              </a:lnSpc>
              <a:spcBef>
                <a:spcPts val="0"/>
              </a:spcBef>
              <a:spcAft>
                <a:spcPts val="0"/>
              </a:spcAft>
              <a:buClr>
                <a:schemeClr val="dk1"/>
              </a:buClr>
              <a:buSzPts val="1800"/>
              <a:buFont typeface="Calibri"/>
              <a:buNone/>
            </a:pPr>
            <a:r>
              <a:t/>
            </a:r>
            <a:endParaRPr b="0" i="0" sz="1800" u="none">
              <a:solidFill>
                <a:srgbClr val="376092"/>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376092"/>
              </a:buClr>
              <a:buSzPts val="1800"/>
              <a:buFont typeface="Quattrocento Sans"/>
              <a:buNone/>
            </a:pPr>
            <a:r>
              <a:rPr b="0" i="0" lang="en-US" sz="1800" u="none">
                <a:solidFill>
                  <a:srgbClr val="376092"/>
                </a:solidFill>
                <a:latin typeface="Quattrocento Sans"/>
                <a:ea typeface="Quattrocento Sans"/>
                <a:cs typeface="Quattrocento Sans"/>
                <a:sym typeface="Quattrocento Sans"/>
              </a:rPr>
              <a:t>Before adding value inside function num=100</a:t>
            </a:r>
            <a:endParaRPr/>
          </a:p>
          <a:p>
            <a:pPr indent="0" lvl="0" marL="0" marR="0" rtl="0" algn="just">
              <a:lnSpc>
                <a:spcPct val="100000"/>
              </a:lnSpc>
              <a:spcBef>
                <a:spcPts val="0"/>
              </a:spcBef>
              <a:spcAft>
                <a:spcPts val="0"/>
              </a:spcAft>
              <a:buClr>
                <a:schemeClr val="dk1"/>
              </a:buClr>
              <a:buSzPts val="1800"/>
              <a:buFont typeface="Calibri"/>
              <a:buNone/>
            </a:pPr>
            <a:r>
              <a:t/>
            </a:r>
            <a:endParaRPr b="0" i="0" sz="1800" u="none">
              <a:solidFill>
                <a:srgbClr val="376092"/>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376092"/>
              </a:buClr>
              <a:buSzPts val="1800"/>
              <a:buFont typeface="Quattrocento Sans"/>
              <a:buNone/>
            </a:pPr>
            <a:r>
              <a:rPr b="0" i="0" lang="en-US" sz="1800" u="none">
                <a:solidFill>
                  <a:srgbClr val="376092"/>
                </a:solidFill>
                <a:latin typeface="Quattrocento Sans"/>
                <a:ea typeface="Quattrocento Sans"/>
                <a:cs typeface="Quattrocento Sans"/>
                <a:sym typeface="Quattrocento Sans"/>
              </a:rPr>
              <a:t>After adding value inside function num=200</a:t>
            </a:r>
            <a:endParaRPr/>
          </a:p>
          <a:p>
            <a:pPr indent="0" lvl="0" marL="0" marR="0" rtl="0" algn="just">
              <a:lnSpc>
                <a:spcPct val="100000"/>
              </a:lnSpc>
              <a:spcBef>
                <a:spcPts val="0"/>
              </a:spcBef>
              <a:spcAft>
                <a:spcPts val="0"/>
              </a:spcAft>
              <a:buClr>
                <a:schemeClr val="dk1"/>
              </a:buClr>
              <a:buSzPts val="1800"/>
              <a:buFont typeface="Calibri"/>
              <a:buNone/>
            </a:pPr>
            <a:r>
              <a:t/>
            </a:r>
            <a:endParaRPr b="0" i="0" sz="1800" u="none">
              <a:solidFill>
                <a:srgbClr val="376092"/>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376092"/>
              </a:buClr>
              <a:buSzPts val="1800"/>
              <a:buFont typeface="Quattrocento Sans"/>
              <a:buNone/>
            </a:pPr>
            <a:r>
              <a:rPr b="0" i="0" lang="en-US" sz="1800" u="none">
                <a:solidFill>
                  <a:srgbClr val="376092"/>
                </a:solidFill>
                <a:latin typeface="Quattrocento Sans"/>
                <a:ea typeface="Quattrocento Sans"/>
                <a:cs typeface="Quattrocento Sans"/>
                <a:sym typeface="Quattrocento Sans"/>
              </a:rPr>
              <a:t>After function call x=200</a:t>
            </a:r>
            <a:endParaRPr/>
          </a:p>
        </p:txBody>
      </p:sp>
      <p:sp>
        <p:nvSpPr>
          <p:cNvPr id="258" name="Google Shape;258;p39"/>
          <p:cNvSpPr txBox="1"/>
          <p:nvPr/>
        </p:nvSpPr>
        <p:spPr>
          <a:xfrm>
            <a:off x="609600" y="533400"/>
            <a:ext cx="11049000" cy="487362"/>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2700"/>
              <a:buFont typeface="Quattrocento Sans"/>
              <a:buNone/>
            </a:pPr>
            <a:r>
              <a:rPr b="1" i="0" lang="en-US" sz="2700" u="none">
                <a:solidFill>
                  <a:schemeClr val="accent1"/>
                </a:solidFill>
                <a:latin typeface="Quattrocento Sans"/>
                <a:ea typeface="Quattrocento Sans"/>
                <a:cs typeface="Quattrocento Sans"/>
                <a:sym typeface="Quattrocento Sans"/>
              </a:rPr>
              <a:t>Call by Reference : </a:t>
            </a:r>
            <a:r>
              <a:rPr b="0" i="0" lang="en-US" sz="2700" u="none">
                <a:solidFill>
                  <a:schemeClr val="dk1"/>
                </a:solidFill>
                <a:latin typeface="Quattrocento Sans"/>
                <a:ea typeface="Quattrocento Sans"/>
                <a:cs typeface="Quattrocento Sans"/>
                <a:sym typeface="Quattrocento Sans"/>
              </a:rPr>
              <a:t>Example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609600" y="274637"/>
            <a:ext cx="11049000" cy="48736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accent1"/>
              </a:buClr>
              <a:buSzPts val="2500"/>
              <a:buFont typeface="Quattrocento Sans"/>
              <a:buNone/>
            </a:pPr>
            <a:r>
              <a:rPr b="1" i="0" lang="en-US" sz="2500" u="none">
                <a:solidFill>
                  <a:schemeClr val="accent1"/>
                </a:solidFill>
                <a:latin typeface="Quattrocento Sans"/>
                <a:ea typeface="Quattrocento Sans"/>
                <a:cs typeface="Quattrocento Sans"/>
                <a:sym typeface="Quattrocento Sans"/>
              </a:rPr>
              <a:t>Call by Reference : </a:t>
            </a:r>
            <a:r>
              <a:rPr b="0" i="0" lang="en-US" sz="2500" u="none">
                <a:solidFill>
                  <a:schemeClr val="dk1"/>
                </a:solidFill>
                <a:latin typeface="Quattrocento Sans"/>
                <a:ea typeface="Quattrocento Sans"/>
                <a:cs typeface="Quattrocento Sans"/>
                <a:sym typeface="Quattrocento Sans"/>
              </a:rPr>
              <a:t>Swapping the values of the two variables</a:t>
            </a:r>
            <a:endParaRPr/>
          </a:p>
        </p:txBody>
      </p:sp>
      <p:sp>
        <p:nvSpPr>
          <p:cNvPr id="264" name="Google Shape;264;p40"/>
          <p:cNvSpPr txBox="1"/>
          <p:nvPr>
            <p:ph idx="1" type="body"/>
          </p:nvPr>
        </p:nvSpPr>
        <p:spPr>
          <a:xfrm>
            <a:off x="609600" y="990600"/>
            <a:ext cx="7324725" cy="571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#include &lt;stdio.h&gt;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void swap(int *, int *); //prototype of the function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int main()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int a = 10;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int b = 20;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printf("Before swapping the values in main a = %d, b = %d\n",a,b); // printing the value of a and b in main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swap(&amp;a,&amp;b);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printf("After swapping values in main a = %d, b = %d\n",a,b); // The values of actual parameters do change in call by reference, a = 10, b = 20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void swap (int *a, int *b)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int temp;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temp = *a;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*a=*b;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*b=temp;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    printf("After swapping values in function a = %d, b = %d\n",*a,*b); // Formal parameters, a = 20, b = 10   </a:t>
            </a:r>
            <a:endParaRPr/>
          </a:p>
          <a:p>
            <a:pPr indent="0" lvl="0" marL="0" marR="0" rtl="0" algn="l">
              <a:lnSpc>
                <a:spcPct val="100000"/>
              </a:lnSpc>
              <a:spcBef>
                <a:spcPts val="320"/>
              </a:spcBef>
              <a:spcAft>
                <a:spcPts val="0"/>
              </a:spcAft>
              <a:buClr>
                <a:schemeClr val="dk2"/>
              </a:buClr>
              <a:buSzPts val="1600"/>
              <a:buFont typeface="Arial"/>
              <a:buNone/>
            </a:pPr>
            <a:r>
              <a:rPr b="0" i="0" lang="en-US" sz="1600" u="none">
                <a:solidFill>
                  <a:schemeClr val="dk2"/>
                </a:solidFill>
                <a:latin typeface="Quattrocento Sans"/>
                <a:ea typeface="Quattrocento Sans"/>
                <a:cs typeface="Quattrocento Sans"/>
                <a:sym typeface="Quattrocento Sans"/>
              </a:rPr>
              <a:t>}</a:t>
            </a:r>
            <a:endParaRPr/>
          </a:p>
        </p:txBody>
      </p:sp>
      <p:sp>
        <p:nvSpPr>
          <p:cNvPr id="265" name="Google Shape;265;p40"/>
          <p:cNvSpPr txBox="1"/>
          <p:nvPr/>
        </p:nvSpPr>
        <p:spPr>
          <a:xfrm>
            <a:off x="8077200" y="1143000"/>
            <a:ext cx="3657600" cy="286226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rgbClr val="376092"/>
              </a:buClr>
              <a:buSzPts val="1800"/>
              <a:buFont typeface="Quattrocento Sans"/>
              <a:buNone/>
            </a:pPr>
            <a:r>
              <a:rPr b="1" i="0" lang="en-US" sz="1800" u="none">
                <a:solidFill>
                  <a:srgbClr val="376092"/>
                </a:solidFill>
                <a:latin typeface="Quattrocento Sans"/>
                <a:ea typeface="Quattrocento Sans"/>
                <a:cs typeface="Quattrocento Sans"/>
                <a:sym typeface="Quattrocento Sans"/>
              </a:rPr>
              <a:t>OUTPUT:</a:t>
            </a:r>
            <a:endParaRPr/>
          </a:p>
          <a:p>
            <a:pPr indent="0" lvl="0" marL="0" marR="0" rtl="0" algn="just">
              <a:lnSpc>
                <a:spcPct val="100000"/>
              </a:lnSpc>
              <a:spcBef>
                <a:spcPts val="0"/>
              </a:spcBef>
              <a:spcAft>
                <a:spcPts val="0"/>
              </a:spcAft>
              <a:buClr>
                <a:schemeClr val="dk1"/>
              </a:buClr>
              <a:buSzPts val="1800"/>
              <a:buFont typeface="Calibri"/>
              <a:buNone/>
            </a:pPr>
            <a:r>
              <a:t/>
            </a:r>
            <a:endParaRPr b="0" i="0" sz="1800" u="none">
              <a:solidFill>
                <a:srgbClr val="376092"/>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376092"/>
              </a:buClr>
              <a:buSzPts val="1800"/>
              <a:buFont typeface="Quattrocento Sans"/>
              <a:buNone/>
            </a:pPr>
            <a:r>
              <a:rPr b="0" i="0" lang="en-US" sz="1800" u="none">
                <a:solidFill>
                  <a:srgbClr val="376092"/>
                </a:solidFill>
                <a:latin typeface="Quattrocento Sans"/>
                <a:ea typeface="Quattrocento Sans"/>
                <a:cs typeface="Quattrocento Sans"/>
                <a:sym typeface="Quattrocento Sans"/>
              </a:rPr>
              <a:t>Before swapping the values in main a = 10, b = 20</a:t>
            </a:r>
            <a:endParaRPr/>
          </a:p>
          <a:p>
            <a:pPr indent="0" lvl="0" marL="0" marR="0" rtl="0" algn="just">
              <a:lnSpc>
                <a:spcPct val="100000"/>
              </a:lnSpc>
              <a:spcBef>
                <a:spcPts val="0"/>
              </a:spcBef>
              <a:spcAft>
                <a:spcPts val="0"/>
              </a:spcAft>
              <a:buClr>
                <a:schemeClr val="dk1"/>
              </a:buClr>
              <a:buSzPts val="1800"/>
              <a:buFont typeface="Calibri"/>
              <a:buNone/>
            </a:pPr>
            <a:r>
              <a:t/>
            </a:r>
            <a:endParaRPr b="0" i="0" sz="1800" u="none">
              <a:solidFill>
                <a:srgbClr val="376092"/>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376092"/>
              </a:buClr>
              <a:buSzPts val="1800"/>
              <a:buFont typeface="Quattrocento Sans"/>
              <a:buNone/>
            </a:pPr>
            <a:r>
              <a:rPr b="0" i="0" lang="en-US" sz="1800" u="none">
                <a:solidFill>
                  <a:srgbClr val="376092"/>
                </a:solidFill>
                <a:latin typeface="Quattrocento Sans"/>
                <a:ea typeface="Quattrocento Sans"/>
                <a:cs typeface="Quattrocento Sans"/>
                <a:sym typeface="Quattrocento Sans"/>
              </a:rPr>
              <a:t>After swapping values in function a = 20, b = 10</a:t>
            </a:r>
            <a:endParaRPr/>
          </a:p>
          <a:p>
            <a:pPr indent="0" lvl="0" marL="0" marR="0" rtl="0" algn="just">
              <a:lnSpc>
                <a:spcPct val="100000"/>
              </a:lnSpc>
              <a:spcBef>
                <a:spcPts val="0"/>
              </a:spcBef>
              <a:spcAft>
                <a:spcPts val="0"/>
              </a:spcAft>
              <a:buClr>
                <a:schemeClr val="dk1"/>
              </a:buClr>
              <a:buSzPts val="1800"/>
              <a:buFont typeface="Calibri"/>
              <a:buNone/>
            </a:pPr>
            <a:r>
              <a:t/>
            </a:r>
            <a:endParaRPr b="0" i="0" sz="1800" u="none">
              <a:solidFill>
                <a:srgbClr val="376092"/>
              </a:solidFill>
              <a:latin typeface="Quattrocento Sans"/>
              <a:ea typeface="Quattrocento Sans"/>
              <a:cs typeface="Quattrocento Sans"/>
              <a:sym typeface="Quattrocento Sans"/>
            </a:endParaRPr>
          </a:p>
          <a:p>
            <a:pPr indent="0" lvl="0" marL="0" marR="0" rtl="0" algn="just">
              <a:lnSpc>
                <a:spcPct val="100000"/>
              </a:lnSpc>
              <a:spcBef>
                <a:spcPts val="0"/>
              </a:spcBef>
              <a:spcAft>
                <a:spcPts val="0"/>
              </a:spcAft>
              <a:buClr>
                <a:srgbClr val="376092"/>
              </a:buClr>
              <a:buSzPts val="1800"/>
              <a:buFont typeface="Quattrocento Sans"/>
              <a:buNone/>
            </a:pPr>
            <a:r>
              <a:rPr b="0" i="0" lang="en-US" sz="1800" u="none">
                <a:solidFill>
                  <a:srgbClr val="376092"/>
                </a:solidFill>
                <a:latin typeface="Quattrocento Sans"/>
                <a:ea typeface="Quattrocento Sans"/>
                <a:cs typeface="Quattrocento Sans"/>
                <a:sym typeface="Quattrocento Sans"/>
              </a:rPr>
              <a:t>After swapping values in main a = 20, b = 10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609600" y="274637"/>
            <a:ext cx="10515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2800"/>
              <a:buFont typeface="Quattrocento Sans"/>
              <a:buNone/>
            </a:pPr>
            <a:r>
              <a:rPr b="0" i="0" lang="en-US" sz="2800" u="none">
                <a:solidFill>
                  <a:schemeClr val="accent1"/>
                </a:solidFill>
                <a:latin typeface="Quattrocento Sans"/>
                <a:ea typeface="Quattrocento Sans"/>
                <a:cs typeface="Quattrocento Sans"/>
                <a:sym typeface="Quattrocento Sans"/>
              </a:rPr>
              <a:t>Difference between </a:t>
            </a:r>
            <a:r>
              <a:rPr b="1" i="0" lang="en-US" sz="2800" u="none">
                <a:solidFill>
                  <a:schemeClr val="accent1"/>
                </a:solidFill>
                <a:latin typeface="Quattrocento Sans"/>
                <a:ea typeface="Quattrocento Sans"/>
                <a:cs typeface="Quattrocento Sans"/>
                <a:sym typeface="Quattrocento Sans"/>
              </a:rPr>
              <a:t>call by value </a:t>
            </a:r>
            <a:r>
              <a:rPr b="0" i="0" lang="en-US" sz="2800" u="none">
                <a:solidFill>
                  <a:schemeClr val="accent1"/>
                </a:solidFill>
                <a:latin typeface="Quattrocento Sans"/>
                <a:ea typeface="Quattrocento Sans"/>
                <a:cs typeface="Quattrocento Sans"/>
                <a:sym typeface="Quattrocento Sans"/>
              </a:rPr>
              <a:t>and</a:t>
            </a:r>
            <a:r>
              <a:rPr b="1" i="0" lang="en-US" sz="2800" u="none">
                <a:solidFill>
                  <a:schemeClr val="accent1"/>
                </a:solidFill>
                <a:latin typeface="Quattrocento Sans"/>
                <a:ea typeface="Quattrocento Sans"/>
                <a:cs typeface="Quattrocento Sans"/>
                <a:sym typeface="Quattrocento Sans"/>
              </a:rPr>
              <a:t> call by reference</a:t>
            </a:r>
            <a:endParaRPr/>
          </a:p>
        </p:txBody>
      </p:sp>
      <p:graphicFrame>
        <p:nvGraphicFramePr>
          <p:cNvPr id="271" name="Google Shape;271;p41"/>
          <p:cNvGraphicFramePr/>
          <p:nvPr/>
        </p:nvGraphicFramePr>
        <p:xfrm>
          <a:off x="762000" y="1371600"/>
          <a:ext cx="3000000" cy="3000000"/>
        </p:xfrm>
        <a:graphic>
          <a:graphicData uri="http://schemas.openxmlformats.org/drawingml/2006/table">
            <a:tbl>
              <a:tblPr>
                <a:noFill/>
                <a:tableStyleId>{E891A2B3-8FFB-434C-B8B7-C38C15D156B5}</a:tableStyleId>
              </a:tblPr>
              <a:tblGrid>
                <a:gridCol w="5372100"/>
                <a:gridCol w="5372100"/>
              </a:tblGrid>
              <a:tr h="704850">
                <a:tc>
                  <a:txBody>
                    <a:bodyPr/>
                    <a:lstStyle/>
                    <a:p>
                      <a:pPr indent="0" lvl="0" marL="0" marR="0" rtl="0" algn="ctr">
                        <a:lnSpc>
                          <a:spcPct val="100000"/>
                        </a:lnSpc>
                        <a:spcBef>
                          <a:spcPts val="0"/>
                        </a:spcBef>
                        <a:spcAft>
                          <a:spcPts val="0"/>
                        </a:spcAft>
                        <a:buClr>
                          <a:schemeClr val="dk1"/>
                        </a:buClr>
                        <a:buSzPts val="2400"/>
                        <a:buFont typeface="Quattrocento Sans"/>
                        <a:buNone/>
                      </a:pPr>
                      <a:r>
                        <a:rPr b="1" i="0" lang="en-US" sz="2400" u="none" cap="none" strike="noStrike">
                          <a:solidFill>
                            <a:schemeClr val="dk1"/>
                          </a:solidFill>
                          <a:latin typeface="Quattrocento Sans"/>
                          <a:ea typeface="Quattrocento Sans"/>
                          <a:cs typeface="Quattrocento Sans"/>
                          <a:sym typeface="Quattrocento Sans"/>
                        </a:rPr>
                        <a:t>Call by value</a:t>
                      </a:r>
                      <a:endParaRPr/>
                    </a:p>
                  </a:txBody>
                  <a:tcPr marT="114325" marB="114325" marR="114300" marL="1143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Quattrocento Sans"/>
                        <a:buNone/>
                      </a:pPr>
                      <a:r>
                        <a:rPr b="1" i="0" lang="en-US" sz="2400" u="none" cap="none" strike="noStrike">
                          <a:solidFill>
                            <a:schemeClr val="dk1"/>
                          </a:solidFill>
                          <a:latin typeface="Quattrocento Sans"/>
                          <a:ea typeface="Quattrocento Sans"/>
                          <a:cs typeface="Quattrocento Sans"/>
                          <a:sym typeface="Quattrocento Sans"/>
                        </a:rPr>
                        <a:t>Call by reference</a:t>
                      </a:r>
                      <a:endParaRPr/>
                    </a:p>
                  </a:txBody>
                  <a:tcPr marT="114325" marB="114325" marR="114300" marL="1143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r h="666750">
                <a:tc>
                  <a:txBody>
                    <a:bodyPr/>
                    <a:lstStyle/>
                    <a:p>
                      <a:pPr indent="0" lvl="0" marL="0" marR="0" rtl="0" algn="just">
                        <a:lnSpc>
                          <a:spcPct val="100000"/>
                        </a:lnSpc>
                        <a:spcBef>
                          <a:spcPts val="0"/>
                        </a:spcBef>
                        <a:spcAft>
                          <a:spcPts val="0"/>
                        </a:spcAft>
                        <a:buClr>
                          <a:schemeClr val="dk1"/>
                        </a:buClr>
                        <a:buSzPts val="2000"/>
                        <a:buFont typeface="Quattrocento Sans"/>
                        <a:buNone/>
                      </a:pPr>
                      <a:r>
                        <a:rPr b="0" i="0" lang="en-US" sz="2000" u="none" cap="none" strike="noStrike">
                          <a:solidFill>
                            <a:schemeClr val="dk1"/>
                          </a:solidFill>
                          <a:latin typeface="Quattrocento Sans"/>
                          <a:ea typeface="Quattrocento Sans"/>
                          <a:cs typeface="Quattrocento Sans"/>
                          <a:sym typeface="Quattrocento Sans"/>
                        </a:rPr>
                        <a:t>A copy of the value is passed into the function</a:t>
                      </a:r>
                      <a:endParaRPr/>
                    </a:p>
                  </a:txBody>
                  <a:tcPr marT="76200" marB="76200" marR="76200" marL="762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Quattrocento Sans"/>
                        <a:buNone/>
                      </a:pPr>
                      <a:r>
                        <a:rPr b="0" i="0" lang="en-US" sz="2000" u="none" cap="none" strike="noStrike">
                          <a:solidFill>
                            <a:schemeClr val="dk1"/>
                          </a:solidFill>
                          <a:latin typeface="Quattrocento Sans"/>
                          <a:ea typeface="Quattrocento Sans"/>
                          <a:cs typeface="Quattrocento Sans"/>
                          <a:sym typeface="Quattrocento Sans"/>
                        </a:rPr>
                        <a:t>An address of value is passed into the function</a:t>
                      </a:r>
                      <a:endParaRPr/>
                    </a:p>
                  </a:txBody>
                  <a:tcPr marT="76200" marB="76200" marR="76200" marL="762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r h="1524000">
                <a:tc>
                  <a:txBody>
                    <a:bodyPr/>
                    <a:lstStyle/>
                    <a:p>
                      <a:pPr indent="0" lvl="0" marL="0" marR="0" rtl="0" algn="just">
                        <a:lnSpc>
                          <a:spcPct val="100000"/>
                        </a:lnSpc>
                        <a:spcBef>
                          <a:spcPts val="0"/>
                        </a:spcBef>
                        <a:spcAft>
                          <a:spcPts val="0"/>
                        </a:spcAft>
                        <a:buClr>
                          <a:schemeClr val="dk1"/>
                        </a:buClr>
                        <a:buSzPts val="2000"/>
                        <a:buFont typeface="Quattrocento Sans"/>
                        <a:buNone/>
                      </a:pPr>
                      <a:r>
                        <a:rPr b="0" i="0" lang="en-US" sz="2000" u="none" cap="none" strike="noStrike">
                          <a:solidFill>
                            <a:schemeClr val="dk1"/>
                          </a:solidFill>
                          <a:latin typeface="Quattrocento Sans"/>
                          <a:ea typeface="Quattrocento Sans"/>
                          <a:cs typeface="Quattrocento Sans"/>
                          <a:sym typeface="Quattrocento Sans"/>
                        </a:rPr>
                        <a:t>Changes made inside the function is limited to the function only. The values of the actual parameters do not change by changing the formal parameters.</a:t>
                      </a:r>
                      <a:endParaRPr/>
                    </a:p>
                  </a:txBody>
                  <a:tcPr marT="76200" marB="76200" marR="76200" marL="762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Quattrocento Sans"/>
                        <a:buNone/>
                      </a:pPr>
                      <a:r>
                        <a:rPr b="0" i="0" lang="en-US" sz="2000" u="none" cap="none" strike="noStrike">
                          <a:solidFill>
                            <a:schemeClr val="dk1"/>
                          </a:solidFill>
                          <a:latin typeface="Quattrocento Sans"/>
                          <a:ea typeface="Quattrocento Sans"/>
                          <a:cs typeface="Quattrocento Sans"/>
                          <a:sym typeface="Quattrocento Sans"/>
                        </a:rPr>
                        <a:t>Changes made inside the function validate outside of the function also. The values of the actual parameters do change by changing the formal parameters.</a:t>
                      </a:r>
                      <a:endParaRPr/>
                    </a:p>
                  </a:txBody>
                  <a:tcPr marT="76200" marB="76200" marR="76200" marL="762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r h="982650">
                <a:tc>
                  <a:txBody>
                    <a:bodyPr/>
                    <a:lstStyle/>
                    <a:p>
                      <a:pPr indent="0" lvl="0" marL="0" marR="0" rtl="0" algn="just">
                        <a:lnSpc>
                          <a:spcPct val="100000"/>
                        </a:lnSpc>
                        <a:spcBef>
                          <a:spcPts val="0"/>
                        </a:spcBef>
                        <a:spcAft>
                          <a:spcPts val="0"/>
                        </a:spcAft>
                        <a:buClr>
                          <a:schemeClr val="dk1"/>
                        </a:buClr>
                        <a:buSzPts val="2000"/>
                        <a:buFont typeface="Quattrocento Sans"/>
                        <a:buNone/>
                      </a:pPr>
                      <a:r>
                        <a:rPr b="0" i="0" lang="en-US" sz="2000" u="none" cap="none" strike="noStrike">
                          <a:solidFill>
                            <a:schemeClr val="dk1"/>
                          </a:solidFill>
                          <a:latin typeface="Quattrocento Sans"/>
                          <a:ea typeface="Quattrocento Sans"/>
                          <a:cs typeface="Quattrocento Sans"/>
                          <a:sym typeface="Quattrocento Sans"/>
                        </a:rPr>
                        <a:t>Actual and formal arguments are created at the different memory location</a:t>
                      </a:r>
                      <a:endParaRPr/>
                    </a:p>
                  </a:txBody>
                  <a:tcPr marT="76200" marB="76200" marR="76200" marL="762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Quattrocento Sans"/>
                        <a:buNone/>
                      </a:pPr>
                      <a:r>
                        <a:rPr b="0" i="0" lang="en-US" sz="2000" u="none" cap="none" strike="noStrike">
                          <a:solidFill>
                            <a:schemeClr val="dk1"/>
                          </a:solidFill>
                          <a:latin typeface="Quattrocento Sans"/>
                          <a:ea typeface="Quattrocento Sans"/>
                          <a:cs typeface="Quattrocento Sans"/>
                          <a:sym typeface="Quattrocento Sans"/>
                        </a:rPr>
                        <a:t>Actual and formal arguments are created at the same memory location</a:t>
                      </a:r>
                      <a:endParaRPr/>
                    </a:p>
                  </a:txBody>
                  <a:tcPr marT="76200" marB="76200" marR="76200" marL="7620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09600" y="274637"/>
            <a:ext cx="4800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400"/>
              <a:buFont typeface="Quattrocento Sans"/>
              <a:buNone/>
            </a:pPr>
            <a:r>
              <a:rPr b="1" i="0" lang="en-US" sz="4400" u="none">
                <a:solidFill>
                  <a:schemeClr val="accent1"/>
                </a:solidFill>
                <a:latin typeface="Quattrocento Sans"/>
                <a:ea typeface="Quattrocento Sans"/>
                <a:cs typeface="Quattrocento Sans"/>
                <a:sym typeface="Quattrocento Sans"/>
              </a:rPr>
              <a:t>INTRODUCTION</a:t>
            </a:r>
            <a:endParaRPr/>
          </a:p>
        </p:txBody>
      </p:sp>
      <p:sp>
        <p:nvSpPr>
          <p:cNvPr id="102" name="Google Shape;102;p15"/>
          <p:cNvSpPr txBox="1"/>
          <p:nvPr>
            <p:ph idx="1" type="body"/>
          </p:nvPr>
        </p:nvSpPr>
        <p:spPr>
          <a:xfrm>
            <a:off x="609600" y="1371600"/>
            <a:ext cx="10972800" cy="49530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2"/>
              </a:buClr>
              <a:buSzPts val="2600"/>
              <a:buFont typeface="Arial"/>
              <a:buChar char="•"/>
            </a:pPr>
            <a:r>
              <a:rPr b="1" i="0" lang="en-US" sz="2600" u="none" cap="none" strike="noStrike">
                <a:solidFill>
                  <a:schemeClr val="dk2"/>
                </a:solidFill>
                <a:latin typeface="Quattrocento Sans"/>
                <a:ea typeface="Quattrocento Sans"/>
                <a:cs typeface="Quattrocento Sans"/>
                <a:sym typeface="Quattrocento Sans"/>
              </a:rPr>
              <a:t>Why </a:t>
            </a:r>
            <a:r>
              <a:rPr b="0" i="0" lang="en-US" sz="2600" u="none" cap="none" strike="noStrike">
                <a:solidFill>
                  <a:schemeClr val="dk2"/>
                </a:solidFill>
                <a:latin typeface="Quattrocento Sans"/>
                <a:ea typeface="Quattrocento Sans"/>
                <a:cs typeface="Quattrocento Sans"/>
                <a:sym typeface="Quattrocento Sans"/>
              </a:rPr>
              <a:t>: </a:t>
            </a:r>
            <a:endParaRPr/>
          </a:p>
          <a:p>
            <a:pPr indent="-285750" lvl="1" marL="742950" marR="0" rtl="0" algn="l">
              <a:lnSpc>
                <a:spcPct val="100000"/>
              </a:lnSpc>
              <a:spcBef>
                <a:spcPts val="520"/>
              </a:spcBef>
              <a:spcAft>
                <a:spcPts val="0"/>
              </a:spcAft>
              <a:buClr>
                <a:schemeClr val="dk2"/>
              </a:buClr>
              <a:buSzPts val="2600"/>
              <a:buFont typeface="Arial"/>
              <a:buChar char="–"/>
            </a:pPr>
            <a:r>
              <a:rPr b="0" i="0" lang="en-US" sz="2600" u="none" cap="none" strike="noStrike">
                <a:solidFill>
                  <a:schemeClr val="dk2"/>
                </a:solidFill>
                <a:latin typeface="Quattrocento Sans"/>
                <a:ea typeface="Quattrocento Sans"/>
                <a:cs typeface="Quattrocento Sans"/>
                <a:sym typeface="Quattrocento Sans"/>
              </a:rPr>
              <a:t>Divide and conquer</a:t>
            </a:r>
            <a:endParaRPr/>
          </a:p>
          <a:p>
            <a:pPr indent="-285750" lvl="1" marL="742950" marR="0" rtl="0" algn="l">
              <a:lnSpc>
                <a:spcPct val="100000"/>
              </a:lnSpc>
              <a:spcBef>
                <a:spcPts val="520"/>
              </a:spcBef>
              <a:spcAft>
                <a:spcPts val="0"/>
              </a:spcAft>
              <a:buClr>
                <a:schemeClr val="dk2"/>
              </a:buClr>
              <a:buSzPts val="2600"/>
              <a:buFont typeface="Arial"/>
              <a:buChar char="–"/>
            </a:pPr>
            <a:r>
              <a:rPr b="0" i="0" lang="en-US" sz="2600" u="none" cap="none" strike="noStrike">
                <a:solidFill>
                  <a:schemeClr val="dk2"/>
                </a:solidFill>
                <a:latin typeface="Quattrocento Sans"/>
                <a:ea typeface="Quattrocento Sans"/>
                <a:cs typeface="Quattrocento Sans"/>
                <a:sym typeface="Quattrocento Sans"/>
              </a:rPr>
              <a:t>Reuse abstractions</a:t>
            </a:r>
            <a:endParaRPr/>
          </a:p>
          <a:p>
            <a:pPr indent="-285750" lvl="1" marL="742950" marR="0" rtl="0" algn="l">
              <a:lnSpc>
                <a:spcPct val="100000"/>
              </a:lnSpc>
              <a:spcBef>
                <a:spcPts val="520"/>
              </a:spcBef>
              <a:spcAft>
                <a:spcPts val="0"/>
              </a:spcAft>
              <a:buClr>
                <a:schemeClr val="dk2"/>
              </a:buClr>
              <a:buSzPts val="2600"/>
              <a:buFont typeface="Arial"/>
              <a:buChar char="–"/>
            </a:pPr>
            <a:r>
              <a:rPr b="0" i="0" lang="en-US" sz="2600" u="none" cap="none" strike="noStrike">
                <a:solidFill>
                  <a:schemeClr val="dk2"/>
                </a:solidFill>
                <a:latin typeface="Quattrocento Sans"/>
                <a:ea typeface="Quattrocento Sans"/>
                <a:cs typeface="Quattrocento Sans"/>
                <a:sym typeface="Quattrocento Sans"/>
              </a:rPr>
              <a:t>Don’t rebuild the bridge</a:t>
            </a:r>
            <a:endParaRPr/>
          </a:p>
          <a:p>
            <a:pPr indent="-285750" lvl="1" marL="742950" marR="0" rtl="0" algn="l">
              <a:lnSpc>
                <a:spcPct val="100000"/>
              </a:lnSpc>
              <a:spcBef>
                <a:spcPts val="520"/>
              </a:spcBef>
              <a:spcAft>
                <a:spcPts val="0"/>
              </a:spcAft>
              <a:buClr>
                <a:schemeClr val="dk1"/>
              </a:buClr>
              <a:buSzPts val="2600"/>
              <a:buFont typeface="Arial"/>
              <a:buNone/>
            </a:pPr>
            <a:r>
              <a:t/>
            </a:r>
            <a:endParaRPr b="0" i="0" sz="2600" u="none" cap="none" strike="noStrike">
              <a:solidFill>
                <a:schemeClr val="dk2"/>
              </a:solidFill>
              <a:latin typeface="Quattrocento Sans"/>
              <a:ea typeface="Quattrocento Sans"/>
              <a:cs typeface="Quattrocento Sans"/>
              <a:sym typeface="Quattrocento Sans"/>
            </a:endParaRPr>
          </a:p>
          <a:p>
            <a:pPr indent="-342900" lvl="0" marL="342900" marR="0" rtl="0" algn="l">
              <a:lnSpc>
                <a:spcPct val="100000"/>
              </a:lnSpc>
              <a:spcBef>
                <a:spcPts val="520"/>
              </a:spcBef>
              <a:spcAft>
                <a:spcPts val="0"/>
              </a:spcAft>
              <a:buClr>
                <a:schemeClr val="dk2"/>
              </a:buClr>
              <a:buSzPts val="2600"/>
              <a:buFont typeface="Arial"/>
              <a:buChar char="•"/>
            </a:pPr>
            <a:r>
              <a:rPr b="1" i="0" lang="en-US" sz="2600" u="none" cap="none" strike="noStrike">
                <a:solidFill>
                  <a:schemeClr val="dk2"/>
                </a:solidFill>
                <a:latin typeface="Quattrocento Sans"/>
                <a:ea typeface="Quattrocento Sans"/>
                <a:cs typeface="Quattrocento Sans"/>
                <a:sym typeface="Quattrocento Sans"/>
              </a:rPr>
              <a:t>What</a:t>
            </a:r>
            <a:r>
              <a:rPr b="0" i="0" lang="en-US" sz="2600" u="none" cap="none" strike="noStrike">
                <a:solidFill>
                  <a:schemeClr val="dk2"/>
                </a:solidFill>
                <a:latin typeface="Quattrocento Sans"/>
                <a:ea typeface="Quattrocento Sans"/>
                <a:cs typeface="Quattrocento Sans"/>
                <a:sym typeface="Quattrocento Sans"/>
              </a:rPr>
              <a:t> :</a:t>
            </a:r>
            <a:endParaRPr/>
          </a:p>
          <a:p>
            <a:pPr indent="-285750" lvl="1" marL="742950" marR="0" rtl="0" algn="l">
              <a:lnSpc>
                <a:spcPct val="100000"/>
              </a:lnSpc>
              <a:spcBef>
                <a:spcPts val="520"/>
              </a:spcBef>
              <a:spcAft>
                <a:spcPts val="0"/>
              </a:spcAft>
              <a:buClr>
                <a:schemeClr val="dk2"/>
              </a:buClr>
              <a:buSzPts val="2600"/>
              <a:buFont typeface="Arial"/>
              <a:buChar char="–"/>
            </a:pPr>
            <a:r>
              <a:rPr b="0" i="0" lang="en-US" sz="2600" u="none" cap="none" strike="noStrike">
                <a:solidFill>
                  <a:schemeClr val="dk2"/>
                </a:solidFill>
                <a:latin typeface="Quattrocento Sans"/>
                <a:ea typeface="Quattrocento Sans"/>
                <a:cs typeface="Quattrocento Sans"/>
                <a:sym typeface="Quattrocento Sans"/>
              </a:rPr>
              <a:t>Used prepackaged functions printf, scanf, rand()</a:t>
            </a:r>
            <a:endParaRPr/>
          </a:p>
          <a:p>
            <a:pPr indent="-285750" lvl="1" marL="742950" marR="0" rtl="0" algn="l">
              <a:lnSpc>
                <a:spcPct val="100000"/>
              </a:lnSpc>
              <a:spcBef>
                <a:spcPts val="520"/>
              </a:spcBef>
              <a:spcAft>
                <a:spcPts val="0"/>
              </a:spcAft>
              <a:buClr>
                <a:schemeClr val="dk2"/>
              </a:buClr>
              <a:buSzPts val="2600"/>
              <a:buFont typeface="Arial"/>
              <a:buChar char="–"/>
            </a:pPr>
            <a:r>
              <a:rPr b="0" i="0" lang="en-US" sz="2600" u="none" cap="none" strike="noStrike">
                <a:solidFill>
                  <a:schemeClr val="dk2"/>
                </a:solidFill>
                <a:latin typeface="Quattrocento Sans"/>
                <a:ea typeface="Quattrocento Sans"/>
                <a:cs typeface="Quattrocento Sans"/>
                <a:sym typeface="Quattrocento Sans"/>
              </a:rPr>
              <a:t>Create our own main</a:t>
            </a:r>
            <a:endParaRPr/>
          </a:p>
          <a:p>
            <a:pPr indent="-285750" lvl="1" marL="742950" marR="0" rtl="0" algn="l">
              <a:lnSpc>
                <a:spcPct val="100000"/>
              </a:lnSpc>
              <a:spcBef>
                <a:spcPts val="520"/>
              </a:spcBef>
              <a:spcAft>
                <a:spcPts val="0"/>
              </a:spcAft>
              <a:buClr>
                <a:schemeClr val="dk2"/>
              </a:buClr>
              <a:buSzPts val="2600"/>
              <a:buFont typeface="Arial"/>
              <a:buChar char="–"/>
            </a:pPr>
            <a:r>
              <a:rPr b="0" i="0" lang="en-US" sz="2600" u="none" cap="none" strike="noStrike">
                <a:solidFill>
                  <a:schemeClr val="dk2"/>
                </a:solidFill>
                <a:latin typeface="Quattrocento Sans"/>
                <a:ea typeface="Quattrocento Sans"/>
                <a:cs typeface="Quattrocento Sans"/>
                <a:sym typeface="Quattrocento Sans"/>
              </a:rPr>
              <a:t>Pass parameters </a:t>
            </a:r>
            <a:endParaRPr/>
          </a:p>
          <a:p>
            <a:pPr indent="-285750" lvl="1" marL="742950" marR="0" rtl="0" algn="l">
              <a:lnSpc>
                <a:spcPct val="100000"/>
              </a:lnSpc>
              <a:spcBef>
                <a:spcPts val="520"/>
              </a:spcBef>
              <a:spcAft>
                <a:spcPts val="0"/>
              </a:spcAft>
              <a:buClr>
                <a:schemeClr val="dk2"/>
              </a:buClr>
              <a:buSzPts val="2600"/>
              <a:buFont typeface="Arial"/>
              <a:buChar char="–"/>
            </a:pPr>
            <a:r>
              <a:rPr b="0" i="0" lang="en-US" sz="2600" u="none" cap="none" strike="noStrike">
                <a:solidFill>
                  <a:schemeClr val="dk2"/>
                </a:solidFill>
                <a:latin typeface="Quattrocento Sans"/>
                <a:ea typeface="Quattrocento Sans"/>
                <a:cs typeface="Quattrocento Sans"/>
                <a:sym typeface="Quattrocento Sans"/>
              </a:rPr>
              <a:t>Accept return values</a:t>
            </a:r>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609600" y="274637"/>
            <a:ext cx="10515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400"/>
              <a:buFont typeface="Quattrocento Sans"/>
              <a:buNone/>
            </a:pPr>
            <a:r>
              <a:rPr b="1" i="0" lang="en-US" sz="4400" u="none">
                <a:solidFill>
                  <a:schemeClr val="accent1"/>
                </a:solidFill>
                <a:latin typeface="Quattrocento Sans"/>
                <a:ea typeface="Quattrocento Sans"/>
                <a:cs typeface="Quattrocento Sans"/>
                <a:sym typeface="Quattrocento Sans"/>
              </a:rPr>
              <a:t>RECURSION – FUNCTION CALLS ITSELF</a:t>
            </a:r>
            <a:endParaRPr/>
          </a:p>
        </p:txBody>
      </p:sp>
      <p:sp>
        <p:nvSpPr>
          <p:cNvPr id="277" name="Google Shape;277;p42"/>
          <p:cNvSpPr txBox="1"/>
          <p:nvPr>
            <p:ph idx="1" type="body"/>
          </p:nvPr>
        </p:nvSpPr>
        <p:spPr>
          <a:xfrm>
            <a:off x="619125" y="1447800"/>
            <a:ext cx="10972800" cy="2667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2"/>
              </a:buClr>
              <a:buSzPts val="2200"/>
              <a:buFont typeface="Arial"/>
              <a:buChar char="•"/>
            </a:pPr>
            <a:r>
              <a:rPr b="0" i="0" lang="en-US" sz="2200" u="none">
                <a:solidFill>
                  <a:schemeClr val="dk2"/>
                </a:solidFill>
                <a:latin typeface="Quattrocento Sans"/>
                <a:ea typeface="Quattrocento Sans"/>
                <a:cs typeface="Quattrocento Sans"/>
                <a:sym typeface="Quattrocento Sans"/>
              </a:rPr>
              <a:t>Method for repetition</a:t>
            </a:r>
            <a:endParaRPr/>
          </a:p>
          <a:p>
            <a:pPr indent="-342900" lvl="0" marL="342900" marR="0" rtl="0" algn="l">
              <a:lnSpc>
                <a:spcPct val="150000"/>
              </a:lnSpc>
              <a:spcBef>
                <a:spcPts val="440"/>
              </a:spcBef>
              <a:spcAft>
                <a:spcPts val="0"/>
              </a:spcAft>
              <a:buClr>
                <a:schemeClr val="dk2"/>
              </a:buClr>
              <a:buSzPts val="2200"/>
              <a:buFont typeface="Arial"/>
              <a:buChar char="•"/>
            </a:pPr>
            <a:r>
              <a:rPr b="0" i="0" lang="en-US" sz="2200" u="none">
                <a:solidFill>
                  <a:schemeClr val="dk2"/>
                </a:solidFill>
                <a:latin typeface="Quattrocento Sans"/>
                <a:ea typeface="Quattrocento Sans"/>
                <a:cs typeface="Quattrocento Sans"/>
                <a:sym typeface="Quattrocento Sans"/>
              </a:rPr>
              <a:t>Need a stopping condition</a:t>
            </a:r>
            <a:endParaRPr/>
          </a:p>
          <a:p>
            <a:pPr indent="-342900" lvl="0" marL="342900" marR="0" rtl="0" algn="l">
              <a:lnSpc>
                <a:spcPct val="150000"/>
              </a:lnSpc>
              <a:spcBef>
                <a:spcPts val="440"/>
              </a:spcBef>
              <a:spcAft>
                <a:spcPts val="0"/>
              </a:spcAft>
              <a:buClr>
                <a:schemeClr val="dk2"/>
              </a:buClr>
              <a:buSzPts val="2200"/>
              <a:buFont typeface="Arial"/>
              <a:buChar char="•"/>
            </a:pPr>
            <a:r>
              <a:rPr b="0" i="0" lang="en-US" sz="2200" u="none">
                <a:solidFill>
                  <a:schemeClr val="dk2"/>
                </a:solidFill>
                <a:latin typeface="Quattrocento Sans"/>
                <a:ea typeface="Quattrocento Sans"/>
                <a:cs typeface="Quattrocento Sans"/>
                <a:sym typeface="Quattrocento Sans"/>
              </a:rPr>
              <a:t>Need to call with some way to reach the stop eventually</a:t>
            </a:r>
            <a:endParaRPr/>
          </a:p>
          <a:p>
            <a:pPr indent="-342900" lvl="0" marL="342900" marR="0" rtl="0" algn="l">
              <a:lnSpc>
                <a:spcPct val="150000"/>
              </a:lnSpc>
              <a:spcBef>
                <a:spcPts val="440"/>
              </a:spcBef>
              <a:spcAft>
                <a:spcPts val="0"/>
              </a:spcAft>
              <a:buClr>
                <a:schemeClr val="dk2"/>
              </a:buClr>
              <a:buSzPts val="2200"/>
              <a:buFont typeface="Arial"/>
              <a:buChar char="•"/>
            </a:pPr>
            <a:r>
              <a:rPr b="0" i="0" lang="en-US" sz="2200" u="none">
                <a:solidFill>
                  <a:schemeClr val="dk2"/>
                </a:solidFill>
                <a:latin typeface="Quattrocento Sans"/>
                <a:ea typeface="Quattrocento Sans"/>
                <a:cs typeface="Quattrocento Sans"/>
                <a:sym typeface="Quattrocento Sans"/>
              </a:rPr>
              <a:t>Pushes copies of itself onto the stack (memory use)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descr="chtp7_05_Page_72" id="282" name="Google Shape;282;p43"/>
          <p:cNvPicPr preferRelativeResize="0"/>
          <p:nvPr/>
        </p:nvPicPr>
        <p:blipFill rotWithShape="1">
          <a:blip r:embed="rId3">
            <a:alphaModFix/>
          </a:blip>
          <a:srcRect b="33514" l="7499" r="35833" t="10980"/>
          <a:stretch/>
        </p:blipFill>
        <p:spPr>
          <a:xfrm>
            <a:off x="1295400" y="685800"/>
            <a:ext cx="9097962" cy="5410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descr="chtp7_05_Page_73" id="287" name="Google Shape;287;p44"/>
          <p:cNvPicPr preferRelativeResize="0"/>
          <p:nvPr/>
        </p:nvPicPr>
        <p:blipFill rotWithShape="1">
          <a:blip r:embed="rId3">
            <a:alphaModFix/>
          </a:blip>
          <a:srcRect b="56848" l="7379" r="38356" t="3344"/>
          <a:stretch/>
        </p:blipFill>
        <p:spPr>
          <a:xfrm>
            <a:off x="963612" y="685800"/>
            <a:ext cx="10264775" cy="4572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descr="chtp7_05_Page_74" id="292" name="Google Shape;292;p45"/>
          <p:cNvPicPr preferRelativeResize="0"/>
          <p:nvPr/>
        </p:nvPicPr>
        <p:blipFill rotWithShape="1">
          <a:blip r:embed="rId3">
            <a:alphaModFix/>
          </a:blip>
          <a:srcRect b="19232" l="1665" r="19165" t="3344"/>
          <a:stretch/>
        </p:blipFill>
        <p:spPr>
          <a:xfrm>
            <a:off x="1219200" y="304800"/>
            <a:ext cx="9753600" cy="5791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txBox="1"/>
          <p:nvPr>
            <p:ph type="title"/>
          </p:nvPr>
        </p:nvSpPr>
        <p:spPr>
          <a:xfrm>
            <a:off x="609600" y="274637"/>
            <a:ext cx="62484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400"/>
              <a:buFont typeface="Quattrocento Sans"/>
              <a:buNone/>
            </a:pPr>
            <a:r>
              <a:rPr b="1" i="0" lang="en-US" sz="4400" u="none">
                <a:solidFill>
                  <a:schemeClr val="accent1"/>
                </a:solidFill>
                <a:latin typeface="Quattrocento Sans"/>
                <a:ea typeface="Quattrocento Sans"/>
                <a:cs typeface="Quattrocento Sans"/>
                <a:sym typeface="Quattrocento Sans"/>
              </a:rPr>
              <a:t>C &amp; JAVA Comparison</a:t>
            </a:r>
            <a:endParaRPr/>
          </a:p>
        </p:txBody>
      </p:sp>
      <p:graphicFrame>
        <p:nvGraphicFramePr>
          <p:cNvPr id="298" name="Google Shape;298;p46"/>
          <p:cNvGraphicFramePr/>
          <p:nvPr/>
        </p:nvGraphicFramePr>
        <p:xfrm>
          <a:off x="533400" y="1417637"/>
          <a:ext cx="3000000" cy="3000000"/>
        </p:xfrm>
        <a:graphic>
          <a:graphicData uri="http://schemas.openxmlformats.org/drawingml/2006/table">
            <a:tbl>
              <a:tblPr>
                <a:noFill/>
                <a:tableStyleId>{E891A2B3-8FFB-434C-B8B7-C38C15D156B5}</a:tableStyleId>
              </a:tblPr>
              <a:tblGrid>
                <a:gridCol w="3124200"/>
                <a:gridCol w="3505200"/>
                <a:gridCol w="4191000"/>
              </a:tblGrid>
              <a:tr h="447675">
                <a:tc>
                  <a:txBody>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Feature</a:t>
                      </a:r>
                      <a:endParaRPr/>
                    </a:p>
                  </a:txBody>
                  <a:tcPr marT="9525" marB="0" marR="9525" marL="9525" anchor="ctr">
                    <a:lnT cap="flat" cmpd="sng" w="12700">
                      <a:solidFill>
                        <a:schemeClr val="accent2"/>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C</a:t>
                      </a:r>
                      <a:endParaRPr/>
                    </a:p>
                  </a:txBody>
                  <a:tcPr marT="9525" marB="0" marR="9525" marL="9525" anchor="ctr">
                    <a:lnT cap="flat" cmpd="sng" w="12700">
                      <a:solidFill>
                        <a:schemeClr val="accent2"/>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Java</a:t>
                      </a:r>
                      <a:endParaRPr/>
                    </a:p>
                  </a:txBody>
                  <a:tcPr marT="9525" marB="0" marR="9525" marL="9525" anchor="ctr">
                    <a:lnT cap="flat" cmpd="sng" w="12700">
                      <a:solidFill>
                        <a:schemeClr val="accent2"/>
                      </a:solidFill>
                      <a:prstDash val="solid"/>
                      <a:round/>
                      <a:headEnd len="sm" w="sm" type="none"/>
                      <a:tailEnd len="sm" w="sm" type="none"/>
                    </a:lnT>
                  </a:tcPr>
                </a:tc>
              </a:tr>
              <a:tr h="1008050">
                <a:tc>
                  <a:txBody>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Including Math functions</a:t>
                      </a:r>
                      <a:endParaRPr/>
                    </a:p>
                  </a:txBody>
                  <a:tcPr marT="9525" marB="0" marR="9525" marL="9525" anchor="ctr"/>
                </a:tc>
                <a:tc>
                  <a:txBody>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#include "math.h"</a:t>
                      </a:r>
                      <a:endParaRPr/>
                    </a:p>
                  </a:txBody>
                  <a:tcPr marT="9525" marB="0" marR="9525" marL="9525" anchor="ctr"/>
                </a:tc>
                <a:tc>
                  <a:txBody>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part of base</a:t>
                      </a:r>
                      <a:endParaRPr/>
                    </a:p>
                  </a:txBody>
                  <a:tcPr marT="9525" marB="0" marR="9525" marL="9525" anchor="ctr"/>
                </a:tc>
              </a:tr>
              <a:tr h="850900">
                <a:tc>
                  <a:txBody>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Calling Math function</a:t>
                      </a:r>
                      <a:endParaRPr/>
                    </a:p>
                  </a:txBody>
                  <a:tcPr marT="9525" marB="0" marR="9525" marL="9525" anchor="ctr"/>
                </a:tc>
                <a:tc>
                  <a:txBody>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x = sqrt(2.2);</a:t>
                      </a:r>
                      <a:endParaRPr/>
                    </a:p>
                  </a:txBody>
                  <a:tcPr marT="9525" marB="0" marR="9525" marL="9525" anchor="ctr"/>
                </a:tc>
                <a:tc>
                  <a:txBody>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x = Math.sqrt(2.2);</a:t>
                      </a:r>
                      <a:endParaRPr/>
                    </a:p>
                  </a:txBody>
                  <a:tcPr marT="9525" marB="0" marR="9525" marL="9525" anchor="ctr"/>
                </a:tc>
              </a:tr>
              <a:tr h="676275">
                <a:tc>
                  <a:txBody>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functions</a:t>
                      </a:r>
                      <a:endParaRPr/>
                    </a:p>
                  </a:txBody>
                  <a:tcPr marT="9525" marB="0" marR="9525" marL="9525" anchor="ctr"/>
                </a:tc>
                <a:tc>
                  <a:txBody>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int max(int a, int b)</a:t>
                      </a:r>
                      <a:endParaRPr/>
                    </a:p>
                  </a:txBody>
                  <a:tcPr marT="9525" marB="0" marR="9525" marL="9525" anchor="ctr"/>
                </a:tc>
                <a:tc>
                  <a:txBody>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public static int max(int a, int b)</a:t>
                      </a:r>
                      <a:endParaRPr/>
                    </a:p>
                  </a:txBody>
                  <a:tcPr marT="9525" marB="0" marR="9525" marL="9525" anchor="ctr"/>
                </a:tc>
              </a:tr>
              <a:tr h="1276350">
                <a:tc>
                  <a:txBody>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pass-by-value</a:t>
                      </a:r>
                      <a:endParaRPr/>
                    </a:p>
                  </a:txBody>
                  <a:tcPr marT="9525" marB="0" marR="9525" marL="9525" anchor="ctr"/>
                </a:tc>
                <a:tc>
                  <a:txBody>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primitive data types, structs, and pointers are passed by value; array decays to pointer</a:t>
                      </a:r>
                      <a:endParaRPr/>
                    </a:p>
                  </a:txBody>
                  <a:tcPr marT="9525" marB="0" marR="9525" marL="9525" anchor="ctr"/>
                </a:tc>
                <a:tc>
                  <a:txBody>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all primitive data types and references (which includes arrays), are passed by value</a:t>
                      </a:r>
                      <a:endParaRPr/>
                    </a:p>
                  </a:txBody>
                  <a:tcPr marT="9525" marB="0" marR="9525" marL="9525" anchor="ctr"/>
                </a:tc>
              </a:tr>
              <a:tr h="674675">
                <a:tc>
                  <a:txBody>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overloading</a:t>
                      </a:r>
                      <a:endParaRPr/>
                    </a:p>
                  </a:txBody>
                  <a:tcPr marT="9525" marB="0" marR="9525" marL="9525" anchor="ctr">
                    <a:lnB cap="flat" cmpd="sng" w="1270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no</a:t>
                      </a:r>
                      <a:endParaRPr/>
                    </a:p>
                  </a:txBody>
                  <a:tcPr marT="9525" marB="0" marR="9525" marL="9525" anchor="ctr">
                    <a:lnB cap="flat" cmpd="sng" w="12700">
                      <a:solidFill>
                        <a:schemeClr val="accen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yes for methods, no for operators</a:t>
                      </a:r>
                      <a:endParaRPr/>
                    </a:p>
                  </a:txBody>
                  <a:tcPr marT="9525" marB="0" marR="9525" marL="9525" anchor="ctr">
                    <a:lnB cap="flat" cmpd="sng" w="12700">
                      <a:solidFill>
                        <a:schemeClr val="accent2"/>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838200" y="274637"/>
            <a:ext cx="38100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400"/>
              <a:buFont typeface="Quattrocento Sans"/>
              <a:buNone/>
            </a:pPr>
            <a:r>
              <a:rPr b="1" i="0" lang="en-US" sz="4400" u="none">
                <a:solidFill>
                  <a:schemeClr val="accent1"/>
                </a:solidFill>
                <a:latin typeface="Quattrocento Sans"/>
                <a:ea typeface="Quattrocento Sans"/>
                <a:cs typeface="Quattrocento Sans"/>
                <a:sym typeface="Quattrocento Sans"/>
              </a:rPr>
              <a:t>SUMMARY</a:t>
            </a:r>
            <a:endParaRPr/>
          </a:p>
        </p:txBody>
      </p:sp>
      <p:sp>
        <p:nvSpPr>
          <p:cNvPr id="304" name="Google Shape;304;p47"/>
          <p:cNvSpPr txBox="1"/>
          <p:nvPr>
            <p:ph idx="1" type="body"/>
          </p:nvPr>
        </p:nvSpPr>
        <p:spPr>
          <a:xfrm>
            <a:off x="1143000" y="1371600"/>
            <a:ext cx="101346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Quattrocento Sans"/>
                <a:ea typeface="Quattrocento Sans"/>
                <a:cs typeface="Quattrocento Sans"/>
                <a:sym typeface="Quattrocento Sans"/>
              </a:rPr>
              <a:t>Create a function</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Quattrocento Sans"/>
                <a:ea typeface="Quattrocento Sans"/>
                <a:cs typeface="Quattrocento Sans"/>
                <a:sym typeface="Quattrocento Sans"/>
              </a:rPr>
              <a:t>&lt;return type&gt; &lt;function name&gt; (&lt;type&gt; &lt;var&gt;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Quattrocento Sans"/>
                <a:ea typeface="Quattrocento Sans"/>
                <a:cs typeface="Quattrocento Sans"/>
                <a:sym typeface="Quattrocento Sans"/>
              </a:rPr>
              <a:t>Call a function (can call it recursively)</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Quattrocento Sans"/>
                <a:ea typeface="Quattrocento Sans"/>
                <a:cs typeface="Quattrocento Sans"/>
                <a:sym typeface="Quattrocento Sans"/>
              </a:rPr>
              <a:t>&lt;function name&gt; (&lt;var&gt;…)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Quattrocento Sans"/>
                <a:ea typeface="Quattrocento Sans"/>
                <a:cs typeface="Quattrocento Sans"/>
                <a:sym typeface="Quattrocento Sans"/>
              </a:rPr>
              <a:t>Pass by reference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Quattrocento Sans"/>
                <a:ea typeface="Quattrocento Sans"/>
                <a:cs typeface="Quattrocento Sans"/>
                <a:sym typeface="Quattrocento Sans"/>
              </a:rPr>
              <a:t>Argument accepts address: *&lt;var name&gt;</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Quattrocento Sans"/>
                <a:ea typeface="Quattrocento Sans"/>
                <a:cs typeface="Quattrocento Sans"/>
                <a:sym typeface="Quattrocento Sans"/>
              </a:rPr>
              <a:t>Caller sends address: &amp;&lt;var name&gt;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Quattrocento Sans"/>
                <a:ea typeface="Quattrocento Sans"/>
                <a:cs typeface="Quattrocento Sans"/>
                <a:sym typeface="Quattrocento Sans"/>
              </a:rPr>
              <a:t>Variable life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Quattrocento Sans"/>
                <a:ea typeface="Quattrocento Sans"/>
                <a:cs typeface="Quattrocento Sans"/>
                <a:sym typeface="Quattrocento Sans"/>
              </a:rPr>
              <a:t>Local vs global</a:t>
            </a:r>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609600" y="274637"/>
            <a:ext cx="20574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400"/>
              <a:buFont typeface="Quattrocento Sans"/>
              <a:buNone/>
            </a:pPr>
            <a:r>
              <a:rPr b="1" i="0" lang="en-US" sz="4400" u="none">
                <a:solidFill>
                  <a:schemeClr val="accent1"/>
                </a:solidFill>
                <a:latin typeface="Quattrocento Sans"/>
                <a:ea typeface="Quattrocento Sans"/>
                <a:cs typeface="Quattrocento Sans"/>
                <a:sym typeface="Quattrocento Sans"/>
              </a:rPr>
              <a:t>Math</a:t>
            </a:r>
            <a:endParaRPr/>
          </a:p>
        </p:txBody>
      </p:sp>
      <p:sp>
        <p:nvSpPr>
          <p:cNvPr id="108" name="Google Shape;108;p16"/>
          <p:cNvSpPr txBox="1"/>
          <p:nvPr>
            <p:ph idx="1" type="body"/>
          </p:nvPr>
        </p:nvSpPr>
        <p:spPr>
          <a:xfrm>
            <a:off x="609600" y="1371600"/>
            <a:ext cx="10972800" cy="2743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2"/>
              </a:buClr>
              <a:buSzPts val="2200"/>
              <a:buFont typeface="Arial"/>
              <a:buChar char="•"/>
            </a:pPr>
            <a:r>
              <a:rPr b="0" i="0" lang="en-US" sz="2200" u="none">
                <a:solidFill>
                  <a:schemeClr val="dk2"/>
                </a:solidFill>
                <a:latin typeface="Quattrocento Sans"/>
                <a:ea typeface="Quattrocento Sans"/>
                <a:cs typeface="Quattrocento Sans"/>
                <a:sym typeface="Quattrocento Sans"/>
              </a:rPr>
              <a:t>#include &lt;math.h&gt;</a:t>
            </a:r>
            <a:endParaRPr/>
          </a:p>
          <a:p>
            <a:pPr indent="-342900" lvl="0" marL="342900" marR="0" rtl="0" algn="l">
              <a:lnSpc>
                <a:spcPct val="150000"/>
              </a:lnSpc>
              <a:spcBef>
                <a:spcPts val="440"/>
              </a:spcBef>
              <a:spcAft>
                <a:spcPts val="0"/>
              </a:spcAft>
              <a:buClr>
                <a:schemeClr val="dk2"/>
              </a:buClr>
              <a:buSzPts val="2200"/>
              <a:buFont typeface="Arial"/>
              <a:buChar char="•"/>
            </a:pPr>
            <a:r>
              <a:rPr b="0" i="0" lang="en-US" sz="2200" u="none">
                <a:solidFill>
                  <a:schemeClr val="dk2"/>
                </a:solidFill>
                <a:latin typeface="Quattrocento Sans"/>
                <a:ea typeface="Quattrocento Sans"/>
                <a:cs typeface="Quattrocento Sans"/>
                <a:sym typeface="Quattrocento Sans"/>
              </a:rPr>
              <a:t>Use any math function </a:t>
            </a:r>
            <a:endParaRPr/>
          </a:p>
          <a:p>
            <a:pPr indent="-342900" lvl="0" marL="342900" marR="0" rtl="0" algn="l">
              <a:lnSpc>
                <a:spcPct val="150000"/>
              </a:lnSpc>
              <a:spcBef>
                <a:spcPts val="440"/>
              </a:spcBef>
              <a:spcAft>
                <a:spcPts val="0"/>
              </a:spcAft>
              <a:buClr>
                <a:schemeClr val="dk2"/>
              </a:buClr>
              <a:buSzPts val="2200"/>
              <a:buFont typeface="Arial"/>
              <a:buChar char="•"/>
            </a:pPr>
            <a:r>
              <a:rPr b="0" i="0" lang="en-US" sz="2200" u="none">
                <a:solidFill>
                  <a:schemeClr val="dk2"/>
                </a:solidFill>
                <a:latin typeface="Quattrocento Sans"/>
                <a:ea typeface="Quattrocento Sans"/>
                <a:cs typeface="Quattrocento Sans"/>
                <a:sym typeface="Quattrocento Sans"/>
              </a:rPr>
              <a:t>If c1 = 13.0, d = 3.0 and f = 4.0, then the statement</a:t>
            </a:r>
            <a:endParaRPr/>
          </a:p>
          <a:p>
            <a:pPr indent="-228600" lvl="2" marL="1143000" marR="0" rtl="0" algn="l">
              <a:lnSpc>
                <a:spcPct val="150000"/>
              </a:lnSpc>
              <a:spcBef>
                <a:spcPts val="440"/>
              </a:spcBef>
              <a:spcAft>
                <a:spcPts val="0"/>
              </a:spcAft>
              <a:buClr>
                <a:schemeClr val="dk2"/>
              </a:buClr>
              <a:buSzPts val="2200"/>
              <a:buFont typeface="Arial"/>
              <a:buNone/>
            </a:pPr>
            <a:r>
              <a:rPr b="0" i="0" lang="en-US" sz="2200" u="none" cap="none" strike="noStrike">
                <a:solidFill>
                  <a:schemeClr val="dk2"/>
                </a:solidFill>
                <a:latin typeface="Quattrocento Sans"/>
                <a:ea typeface="Quattrocento Sans"/>
                <a:cs typeface="Quattrocento Sans"/>
                <a:sym typeface="Quattrocento Sans"/>
              </a:rPr>
              <a:t>printf( </a:t>
            </a:r>
            <a:r>
              <a:rPr b="1" i="0" lang="en-US" sz="2200" u="none" cap="none" strike="noStrike">
                <a:solidFill>
                  <a:schemeClr val="dk2"/>
                </a:solidFill>
                <a:latin typeface="Quattrocento Sans"/>
                <a:ea typeface="Quattrocento Sans"/>
                <a:cs typeface="Quattrocento Sans"/>
                <a:sym typeface="Quattrocento Sans"/>
              </a:rPr>
              <a:t>"%.2f", sqrt( c1 + d * f ) );</a:t>
            </a:r>
            <a:endParaRPr b="0" i="0" sz="2400" u="none" cap="none" strike="noStrike">
              <a:solidFill>
                <a:schemeClr val="dk2"/>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descr="chtp7_05_Page_09" id="113" name="Google Shape;113;p17"/>
          <p:cNvPicPr preferRelativeResize="0"/>
          <p:nvPr/>
        </p:nvPicPr>
        <p:blipFill rotWithShape="1">
          <a:blip r:embed="rId3">
            <a:alphaModFix/>
          </a:blip>
          <a:srcRect b="15153" l="4167" r="22250" t="4118"/>
          <a:stretch/>
        </p:blipFill>
        <p:spPr>
          <a:xfrm>
            <a:off x="1447800" y="149225"/>
            <a:ext cx="9423400" cy="6188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descr="chtp7_05_Page_10" id="118" name="Google Shape;118;p18"/>
          <p:cNvPicPr preferRelativeResize="0"/>
          <p:nvPr/>
        </p:nvPicPr>
        <p:blipFill rotWithShape="1">
          <a:blip r:embed="rId3">
            <a:alphaModFix/>
          </a:blip>
          <a:srcRect b="33513" l="4165" r="22500" t="4718"/>
          <a:stretch/>
        </p:blipFill>
        <p:spPr>
          <a:xfrm>
            <a:off x="1327150" y="762000"/>
            <a:ext cx="9537700" cy="487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685800" y="228600"/>
            <a:ext cx="69342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400"/>
              <a:buFont typeface="Quattrocento Sans"/>
              <a:buNone/>
            </a:pPr>
            <a:r>
              <a:rPr b="1" i="0" lang="en-US" sz="4400" u="none">
                <a:solidFill>
                  <a:schemeClr val="accent1"/>
                </a:solidFill>
                <a:latin typeface="Quattrocento Sans"/>
                <a:ea typeface="Quattrocento Sans"/>
                <a:cs typeface="Quattrocento Sans"/>
                <a:sym typeface="Quattrocento Sans"/>
              </a:rPr>
              <a:t>CREATE YOUR FUNCTION</a:t>
            </a:r>
            <a:endParaRPr/>
          </a:p>
        </p:txBody>
      </p:sp>
      <p:sp>
        <p:nvSpPr>
          <p:cNvPr id="124" name="Google Shape;124;p19"/>
          <p:cNvSpPr txBox="1"/>
          <p:nvPr>
            <p:ph idx="1" type="body"/>
          </p:nvPr>
        </p:nvSpPr>
        <p:spPr>
          <a:xfrm>
            <a:off x="685800" y="1295400"/>
            <a:ext cx="111252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200"/>
              <a:buFont typeface="Arial"/>
              <a:buChar char="•"/>
            </a:pPr>
            <a:r>
              <a:rPr b="0" i="0" lang="en-US" sz="2200" u="none">
                <a:solidFill>
                  <a:schemeClr val="dk2"/>
                </a:solidFill>
                <a:latin typeface="Quattrocento Sans"/>
                <a:ea typeface="Quattrocento Sans"/>
                <a:cs typeface="Quattrocento Sans"/>
                <a:sym typeface="Quattrocento Sans"/>
              </a:rPr>
              <a:t>Choose a name</a:t>
            </a:r>
            <a:endParaRPr/>
          </a:p>
          <a:p>
            <a:pPr indent="-285750" lvl="1" marL="74295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Function should perform a single well defined task </a:t>
            </a:r>
            <a:endParaRPr/>
          </a:p>
          <a:p>
            <a:pPr indent="-285750" lvl="1" marL="74295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If you can’t find a concise descriptive name, you may have too many jobs for the function</a:t>
            </a:r>
            <a:endParaRPr/>
          </a:p>
          <a:p>
            <a:pPr indent="-342900" lvl="0" marL="342900" marR="0" rtl="0" algn="l">
              <a:lnSpc>
                <a:spcPct val="100000"/>
              </a:lnSpc>
              <a:spcBef>
                <a:spcPts val="440"/>
              </a:spcBef>
              <a:spcAft>
                <a:spcPts val="0"/>
              </a:spcAft>
              <a:buClr>
                <a:schemeClr val="dk2"/>
              </a:buClr>
              <a:buSzPts val="2200"/>
              <a:buFont typeface="Arial"/>
              <a:buChar char="•"/>
            </a:pPr>
            <a:r>
              <a:rPr b="0" i="0" lang="en-US" sz="2200" u="none">
                <a:solidFill>
                  <a:schemeClr val="dk2"/>
                </a:solidFill>
                <a:latin typeface="Quattrocento Sans"/>
                <a:ea typeface="Quattrocento Sans"/>
                <a:cs typeface="Quattrocento Sans"/>
                <a:sym typeface="Quattrocento Sans"/>
              </a:rPr>
              <a:t>Define a contract</a:t>
            </a:r>
            <a:endParaRPr/>
          </a:p>
          <a:p>
            <a:pPr indent="-285750" lvl="1" marL="74295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Inputs </a:t>
            </a:r>
            <a:endParaRPr/>
          </a:p>
          <a:p>
            <a:pPr indent="-228600" lvl="2" marL="114300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Arguments – choose type</a:t>
            </a:r>
            <a:endParaRPr/>
          </a:p>
          <a:p>
            <a:pPr indent="-228600" lvl="2" marL="114300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None should be noted as void</a:t>
            </a:r>
            <a:endParaRPr/>
          </a:p>
          <a:p>
            <a:pPr indent="-228600" lvl="2" marL="114300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Will the function change the parameter’s value?</a:t>
            </a:r>
            <a:endParaRPr/>
          </a:p>
          <a:p>
            <a:pPr indent="-285750" lvl="1" marL="74295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Output</a:t>
            </a:r>
            <a:endParaRPr/>
          </a:p>
          <a:p>
            <a:pPr indent="-228600" lvl="2" marL="114300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Only one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609600" y="228600"/>
            <a:ext cx="71628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400"/>
              <a:buFont typeface="Quattrocento Sans"/>
              <a:buNone/>
            </a:pPr>
            <a:r>
              <a:rPr b="1" i="0" lang="en-US" sz="4400" u="none">
                <a:solidFill>
                  <a:schemeClr val="accent1"/>
                </a:solidFill>
                <a:latin typeface="Quattrocento Sans"/>
                <a:ea typeface="Quattrocento Sans"/>
                <a:cs typeface="Quattrocento Sans"/>
                <a:sym typeface="Quattrocento Sans"/>
              </a:rPr>
              <a:t>CREATE YOUR FUNCTION</a:t>
            </a:r>
            <a:endParaRPr/>
          </a:p>
        </p:txBody>
      </p:sp>
      <p:sp>
        <p:nvSpPr>
          <p:cNvPr id="130" name="Google Shape;130;p20"/>
          <p:cNvSpPr txBox="1"/>
          <p:nvPr>
            <p:ph idx="1" type="body"/>
          </p:nvPr>
        </p:nvSpPr>
        <p:spPr>
          <a:xfrm>
            <a:off x="914400" y="1143000"/>
            <a:ext cx="10439400"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200"/>
              <a:buFont typeface="Arial"/>
              <a:buChar char="•"/>
            </a:pPr>
            <a:r>
              <a:rPr b="0" i="0" lang="en-US" sz="2200" u="none">
                <a:solidFill>
                  <a:schemeClr val="dk2"/>
                </a:solidFill>
                <a:latin typeface="Quattrocento Sans"/>
                <a:ea typeface="Quattrocento Sans"/>
                <a:cs typeface="Quattrocento Sans"/>
                <a:sym typeface="Quattrocento Sans"/>
              </a:rPr>
              <a:t>Write prototype </a:t>
            </a:r>
            <a:endParaRPr/>
          </a:p>
          <a:p>
            <a:pPr indent="-285750" lvl="1" marL="74295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Looks like function header but has ;</a:t>
            </a:r>
            <a:endParaRPr/>
          </a:p>
          <a:p>
            <a:pPr indent="-285750" lvl="1" marL="74295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int square( int y );</a:t>
            </a:r>
            <a:endParaRPr/>
          </a:p>
          <a:p>
            <a:pPr indent="-285750" lvl="1" marL="74295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Tells compiler what is valid input and output</a:t>
            </a:r>
            <a:endParaRPr/>
          </a:p>
          <a:p>
            <a:pPr indent="-285750" lvl="1" marL="742950" marR="0" rtl="0" algn="l">
              <a:lnSpc>
                <a:spcPct val="100000"/>
              </a:lnSpc>
              <a:spcBef>
                <a:spcPts val="440"/>
              </a:spcBef>
              <a:spcAft>
                <a:spcPts val="0"/>
              </a:spcAft>
              <a:buClr>
                <a:schemeClr val="dk2"/>
              </a:buClr>
              <a:buSzPts val="2200"/>
              <a:buFont typeface="Arial"/>
              <a:buChar char="–"/>
            </a:pPr>
            <a:r>
              <a:rPr b="0" i="0" lang="en-US" sz="2200" u="none" cap="none" strike="noStrike">
                <a:solidFill>
                  <a:schemeClr val="dk2"/>
                </a:solidFill>
                <a:latin typeface="Quattrocento Sans"/>
                <a:ea typeface="Quattrocento Sans"/>
                <a:cs typeface="Quattrocento Sans"/>
                <a:sym typeface="Quattrocento Sans"/>
              </a:rPr>
              <a:t>Forces type conversion</a:t>
            </a:r>
            <a:endParaRPr/>
          </a:p>
          <a:p>
            <a:pPr indent="-342900" lvl="0" marL="342900" marR="0" rtl="0" algn="l">
              <a:lnSpc>
                <a:spcPct val="100000"/>
              </a:lnSpc>
              <a:spcBef>
                <a:spcPts val="440"/>
              </a:spcBef>
              <a:spcAft>
                <a:spcPts val="0"/>
              </a:spcAft>
              <a:buClr>
                <a:schemeClr val="dk2"/>
              </a:buClr>
              <a:buSzPts val="2200"/>
              <a:buFont typeface="Arial"/>
              <a:buChar char="•"/>
            </a:pPr>
            <a:r>
              <a:rPr b="0" i="0" lang="en-US" sz="2200" u="none">
                <a:solidFill>
                  <a:schemeClr val="dk2"/>
                </a:solidFill>
                <a:latin typeface="Quattrocento Sans"/>
                <a:ea typeface="Quattrocento Sans"/>
                <a:cs typeface="Quattrocento Sans"/>
                <a:sym typeface="Quattrocento Sans"/>
              </a:rPr>
              <a:t>Write body</a:t>
            </a:r>
            <a:endParaRPr/>
          </a:p>
          <a:p>
            <a:pPr indent="-342900" lvl="0" marL="342900" marR="0" rtl="0" algn="l">
              <a:lnSpc>
                <a:spcPct val="100000"/>
              </a:lnSpc>
              <a:spcBef>
                <a:spcPts val="440"/>
              </a:spcBef>
              <a:spcAft>
                <a:spcPts val="0"/>
              </a:spcAft>
              <a:buClr>
                <a:schemeClr val="dk2"/>
              </a:buClr>
              <a:buSzPts val="2200"/>
              <a:buFont typeface="Arial"/>
              <a:buChar char="•"/>
            </a:pPr>
            <a:r>
              <a:rPr b="0" i="0" lang="en-US" sz="2200" u="none">
                <a:solidFill>
                  <a:schemeClr val="dk2"/>
                </a:solidFill>
                <a:latin typeface="Quattrocento Sans"/>
                <a:ea typeface="Quattrocento Sans"/>
                <a:cs typeface="Quattrocento Sans"/>
                <a:sym typeface="Quattrocento Sans"/>
              </a:rPr>
              <a:t>Call the function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685800" y="152400"/>
            <a:ext cx="5562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400"/>
              <a:buFont typeface="Quattrocento Sans"/>
              <a:buNone/>
            </a:pPr>
            <a:r>
              <a:rPr b="1" i="0" lang="en-US" sz="4400" u="none">
                <a:solidFill>
                  <a:schemeClr val="accent1"/>
                </a:solidFill>
                <a:latin typeface="Quattrocento Sans"/>
                <a:ea typeface="Quattrocento Sans"/>
                <a:cs typeface="Quattrocento Sans"/>
                <a:sym typeface="Quattrocento Sans"/>
              </a:rPr>
              <a:t>SAMPLE FUNCTION</a:t>
            </a:r>
            <a:endParaRPr/>
          </a:p>
        </p:txBody>
      </p:sp>
      <p:sp>
        <p:nvSpPr>
          <p:cNvPr id="136" name="Google Shape;136;p21"/>
          <p:cNvSpPr txBox="1"/>
          <p:nvPr>
            <p:ph idx="1" type="body"/>
          </p:nvPr>
        </p:nvSpPr>
        <p:spPr>
          <a:xfrm>
            <a:off x="1066800" y="990600"/>
            <a:ext cx="9448800" cy="5638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0" i="0" lang="en-US" sz="2000" u="none">
                <a:solidFill>
                  <a:schemeClr val="dk2"/>
                </a:solidFill>
                <a:latin typeface="Quattrocento Sans"/>
                <a:ea typeface="Quattrocento Sans"/>
                <a:cs typeface="Quattrocento Sans"/>
                <a:sym typeface="Quattrocento Sans"/>
              </a:rPr>
              <a:t>#include &lt;stdio.h&gt;</a:t>
            </a:r>
            <a:endParaRPr/>
          </a:p>
          <a:p>
            <a:pPr indent="0" lvl="0" marL="0" marR="0" rtl="0" algn="l">
              <a:lnSpc>
                <a:spcPct val="100000"/>
              </a:lnSpc>
              <a:spcBef>
                <a:spcPts val="400"/>
              </a:spcBef>
              <a:spcAft>
                <a:spcPts val="0"/>
              </a:spcAft>
              <a:buClr>
                <a:schemeClr val="dk2"/>
              </a:buClr>
              <a:buSzPts val="2000"/>
              <a:buFont typeface="Arial"/>
              <a:buNone/>
            </a:pPr>
            <a:r>
              <a:rPr b="0" i="0" lang="en-US" sz="2000" u="none">
                <a:solidFill>
                  <a:schemeClr val="dk2"/>
                </a:solidFill>
                <a:latin typeface="Quattrocento Sans"/>
                <a:ea typeface="Quattrocento Sans"/>
                <a:cs typeface="Quattrocento Sans"/>
                <a:sym typeface="Quattrocento Sans"/>
              </a:rPr>
              <a:t>int square ( int y ); </a:t>
            </a:r>
            <a:r>
              <a:rPr b="0" i="0" lang="en-US" sz="1600" u="none">
                <a:solidFill>
                  <a:srgbClr val="7F7F7F"/>
                </a:solidFill>
                <a:latin typeface="Quattrocento Sans"/>
                <a:ea typeface="Quattrocento Sans"/>
                <a:cs typeface="Quattrocento Sans"/>
                <a:sym typeface="Quattrocento Sans"/>
              </a:rPr>
              <a:t>// function prototype</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 function main begins program execution</a:t>
            </a:r>
            <a:endParaRPr/>
          </a:p>
          <a:p>
            <a:pPr indent="0" lvl="0" marL="0" marR="0" rtl="0" algn="l">
              <a:lnSpc>
                <a:spcPct val="100000"/>
              </a:lnSpc>
              <a:spcBef>
                <a:spcPts val="400"/>
              </a:spcBef>
              <a:spcAft>
                <a:spcPts val="0"/>
              </a:spcAft>
              <a:buClr>
                <a:schemeClr val="dk2"/>
              </a:buClr>
              <a:buSzPts val="2000"/>
              <a:buFont typeface="Arial"/>
              <a:buNone/>
            </a:pPr>
            <a:r>
              <a:rPr b="0" i="0" lang="en-US" sz="2000" u="none">
                <a:solidFill>
                  <a:schemeClr val="dk2"/>
                </a:solidFill>
                <a:latin typeface="Quattrocento Sans"/>
                <a:ea typeface="Quattrocento Sans"/>
                <a:cs typeface="Quattrocento Sans"/>
                <a:sym typeface="Quattrocento Sans"/>
              </a:rPr>
              <a:t>int main ( void )</a:t>
            </a:r>
            <a:endParaRPr/>
          </a:p>
          <a:p>
            <a:pPr indent="0" lvl="0" marL="0" marR="0" rtl="0" algn="l">
              <a:lnSpc>
                <a:spcPct val="100000"/>
              </a:lnSpc>
              <a:spcBef>
                <a:spcPts val="400"/>
              </a:spcBef>
              <a:spcAft>
                <a:spcPts val="0"/>
              </a:spcAft>
              <a:buClr>
                <a:schemeClr val="dk2"/>
              </a:buClr>
              <a:buSzPts val="2000"/>
              <a:buFont typeface="Arial"/>
              <a:buNone/>
            </a:pPr>
            <a:r>
              <a:rPr b="0" i="0" lang="en-US" sz="2000" u="none">
                <a:solidFill>
                  <a:schemeClr val="dk2"/>
                </a:solidFill>
                <a:latin typeface="Quattrocento Sans"/>
                <a:ea typeface="Quattrocento Sans"/>
                <a:cs typeface="Quattrocento Sans"/>
                <a:sym typeface="Quattrocento Sans"/>
              </a:rPr>
              <a:t>{   int x; </a:t>
            </a:r>
            <a:r>
              <a:rPr b="0" i="0" lang="en-US" sz="1800" u="none">
                <a:solidFill>
                  <a:srgbClr val="7F7F7F"/>
                </a:solidFill>
                <a:latin typeface="Quattrocento Sans"/>
                <a:ea typeface="Quattrocento Sans"/>
                <a:cs typeface="Quattrocento Sans"/>
                <a:sym typeface="Quattrocento Sans"/>
              </a:rPr>
              <a:t>// counter</a:t>
            </a:r>
            <a:endParaRPr/>
          </a:p>
          <a:p>
            <a:pPr indent="0" lvl="0" marL="0" marR="0" rtl="0" algn="l">
              <a:lnSpc>
                <a:spcPct val="100000"/>
              </a:lnSpc>
              <a:spcBef>
                <a:spcPts val="400"/>
              </a:spcBef>
              <a:spcAft>
                <a:spcPts val="0"/>
              </a:spcAft>
              <a:buClr>
                <a:schemeClr val="dk2"/>
              </a:buClr>
              <a:buSzPts val="2000"/>
              <a:buFont typeface="Arial"/>
              <a:buNone/>
            </a:pPr>
            <a:r>
              <a:rPr b="0" i="0" lang="en-US" sz="2000" u="none">
                <a:solidFill>
                  <a:schemeClr val="dk2"/>
                </a:solidFill>
                <a:latin typeface="Quattrocento Sans"/>
                <a:ea typeface="Quattrocento Sans"/>
                <a:cs typeface="Quattrocento Sans"/>
                <a:sym typeface="Quattrocento Sans"/>
              </a:rPr>
              <a:t>    for ( x = 1; x &lt;= 10; x++ ) {  </a:t>
            </a:r>
            <a:r>
              <a:rPr b="0" i="0" lang="en-US" sz="1800" u="none">
                <a:solidFill>
                  <a:srgbClr val="7F7F7F"/>
                </a:solidFill>
                <a:latin typeface="Quattrocento Sans"/>
                <a:ea typeface="Quattrocento Sans"/>
                <a:cs typeface="Quattrocento Sans"/>
                <a:sym typeface="Quattrocento Sans"/>
              </a:rPr>
              <a:t>// loop 10 times and calc square of x each time</a:t>
            </a:r>
            <a:endParaRPr b="0" i="0" sz="1800" u="none">
              <a:solidFill>
                <a:srgbClr val="7F7F7F"/>
              </a:solidFill>
              <a:latin typeface="Quattrocento Sans"/>
              <a:ea typeface="Quattrocento Sans"/>
              <a:cs typeface="Quattrocento Sans"/>
              <a:sym typeface="Quattrocento Sans"/>
            </a:endParaRPr>
          </a:p>
          <a:p>
            <a:pPr indent="0" lvl="0" marL="0" marR="0" rtl="0" algn="l">
              <a:lnSpc>
                <a:spcPct val="100000"/>
              </a:lnSpc>
              <a:spcBef>
                <a:spcPts val="400"/>
              </a:spcBef>
              <a:spcAft>
                <a:spcPts val="0"/>
              </a:spcAft>
              <a:buClr>
                <a:schemeClr val="dk2"/>
              </a:buClr>
              <a:buSzPts val="2000"/>
              <a:buFont typeface="Arial"/>
              <a:buNone/>
            </a:pPr>
            <a:r>
              <a:rPr b="0" i="0" lang="en-US" sz="2000" u="none">
                <a:solidFill>
                  <a:schemeClr val="dk2"/>
                </a:solidFill>
                <a:latin typeface="Quattrocento Sans"/>
                <a:ea typeface="Quattrocento Sans"/>
                <a:cs typeface="Quattrocento Sans"/>
                <a:sym typeface="Quattrocento Sans"/>
              </a:rPr>
              <a:t>      printf ( "%d ", square ( x ) ); </a:t>
            </a:r>
            <a:r>
              <a:rPr b="0" i="0" lang="en-US" sz="1800" u="none">
                <a:solidFill>
                  <a:srgbClr val="7F7F7F"/>
                </a:solidFill>
                <a:latin typeface="Quattrocento Sans"/>
                <a:ea typeface="Quattrocento Sans"/>
                <a:cs typeface="Quattrocento Sans"/>
                <a:sym typeface="Quattrocento Sans"/>
              </a:rPr>
              <a:t>// function call</a:t>
            </a:r>
            <a:endParaRPr/>
          </a:p>
          <a:p>
            <a:pPr indent="0" lvl="0" marL="0" marR="0" rtl="0" algn="l">
              <a:lnSpc>
                <a:spcPct val="100000"/>
              </a:lnSpc>
              <a:spcBef>
                <a:spcPts val="400"/>
              </a:spcBef>
              <a:spcAft>
                <a:spcPts val="0"/>
              </a:spcAft>
              <a:buClr>
                <a:schemeClr val="dk2"/>
              </a:buClr>
              <a:buSzPts val="2000"/>
              <a:buFont typeface="Arial"/>
              <a:buNone/>
            </a:pPr>
            <a:r>
              <a:rPr b="0" i="0" lang="en-US" sz="2000" u="none">
                <a:solidFill>
                  <a:schemeClr val="dk2"/>
                </a:solidFill>
                <a:latin typeface="Quattrocento Sans"/>
                <a:ea typeface="Quattrocento Sans"/>
                <a:cs typeface="Quattrocento Sans"/>
                <a:sym typeface="Quattrocento Sans"/>
              </a:rPr>
              <a:t>   } </a:t>
            </a:r>
            <a:endParaRPr/>
          </a:p>
          <a:p>
            <a:pPr indent="0" lvl="0" marL="0" marR="0" rtl="0" algn="l">
              <a:lnSpc>
                <a:spcPct val="100000"/>
              </a:lnSpc>
              <a:spcBef>
                <a:spcPts val="400"/>
              </a:spcBef>
              <a:spcAft>
                <a:spcPts val="0"/>
              </a:spcAft>
              <a:buClr>
                <a:schemeClr val="dk2"/>
              </a:buClr>
              <a:buSzPts val="2000"/>
              <a:buFont typeface="Arial"/>
              <a:buNone/>
            </a:pPr>
            <a:r>
              <a:rPr b="0" i="0" lang="en-US" sz="2000" u="none">
                <a:solidFill>
                  <a:schemeClr val="dk2"/>
                </a:solidFill>
                <a:latin typeface="Quattrocento Sans"/>
                <a:ea typeface="Quattrocento Sans"/>
                <a:cs typeface="Quattrocento Sans"/>
                <a:sym typeface="Quattrocento Sans"/>
              </a:rPr>
              <a:t>   puts (""); </a:t>
            </a:r>
            <a:r>
              <a:rPr b="0" i="0" lang="en-US" sz="1800" u="none">
                <a:solidFill>
                  <a:srgbClr val="7F7F7F"/>
                </a:solidFill>
                <a:latin typeface="Quattrocento Sans"/>
                <a:ea typeface="Quattrocento Sans"/>
                <a:cs typeface="Quattrocento Sans"/>
                <a:sym typeface="Quattrocento Sans"/>
              </a:rPr>
              <a:t>// add a blank line</a:t>
            </a:r>
            <a:endParaRPr/>
          </a:p>
          <a:p>
            <a:pPr indent="0" lvl="0" marL="0" marR="0" rtl="0" algn="l">
              <a:lnSpc>
                <a:spcPct val="100000"/>
              </a:lnSpc>
              <a:spcBef>
                <a:spcPts val="400"/>
              </a:spcBef>
              <a:spcAft>
                <a:spcPts val="0"/>
              </a:spcAft>
              <a:buClr>
                <a:schemeClr val="dk2"/>
              </a:buClr>
              <a:buSzPts val="2000"/>
              <a:buFont typeface="Arial"/>
              <a:buNone/>
            </a:pPr>
            <a:r>
              <a:rPr b="0" i="0" lang="en-US" sz="2000" u="none">
                <a:solidFill>
                  <a:schemeClr val="dk2"/>
                </a:solidFill>
                <a:latin typeface="Quattrocento Sans"/>
                <a:ea typeface="Quattrocento Sans"/>
                <a:cs typeface="Quattrocento Sans"/>
                <a:sym typeface="Quattrocento Sans"/>
              </a:rPr>
              <a:t>}  </a:t>
            </a:r>
            <a:endParaRPr/>
          </a:p>
          <a:p>
            <a:pPr indent="0" lvl="0" marL="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Quattrocento Sans"/>
                <a:ea typeface="Quattrocento Sans"/>
                <a:cs typeface="Quattrocento Sans"/>
                <a:sym typeface="Quattrocento Sans"/>
              </a:rPr>
              <a:t>// square function returns the square of its parameter</a:t>
            </a:r>
            <a:endParaRPr b="0" i="0" sz="1800" u="none">
              <a:solidFill>
                <a:schemeClr val="dk2"/>
              </a:solidFill>
              <a:latin typeface="Quattrocento Sans"/>
              <a:ea typeface="Quattrocento Sans"/>
              <a:cs typeface="Quattrocento Sans"/>
              <a:sym typeface="Quattrocento Sans"/>
            </a:endParaRPr>
          </a:p>
          <a:p>
            <a:pPr indent="0" lvl="0" marL="0" marR="0" rtl="0" algn="l">
              <a:lnSpc>
                <a:spcPct val="100000"/>
              </a:lnSpc>
              <a:spcBef>
                <a:spcPts val="400"/>
              </a:spcBef>
              <a:spcAft>
                <a:spcPts val="0"/>
              </a:spcAft>
              <a:buClr>
                <a:schemeClr val="dk2"/>
              </a:buClr>
              <a:buSzPts val="2000"/>
              <a:buFont typeface="Arial"/>
              <a:buNone/>
            </a:pPr>
            <a:r>
              <a:rPr b="0" i="0" lang="en-US" sz="2000" u="none">
                <a:solidFill>
                  <a:schemeClr val="dk2"/>
                </a:solidFill>
                <a:latin typeface="Quattrocento Sans"/>
                <a:ea typeface="Quattrocento Sans"/>
                <a:cs typeface="Quattrocento Sans"/>
                <a:sym typeface="Quattrocento Sans"/>
              </a:rPr>
              <a:t>int square ( int y ) </a:t>
            </a:r>
            <a:r>
              <a:rPr b="0" i="0" lang="en-US" sz="1800" u="none">
                <a:solidFill>
                  <a:srgbClr val="7F7F7F"/>
                </a:solidFill>
                <a:latin typeface="Quattrocento Sans"/>
                <a:ea typeface="Quattrocento Sans"/>
                <a:cs typeface="Quattrocento Sans"/>
                <a:sym typeface="Quattrocento Sans"/>
              </a:rPr>
              <a:t>// y is a copy of the x sent</a:t>
            </a:r>
            <a:endParaRPr/>
          </a:p>
          <a:p>
            <a:pPr indent="0" lvl="0" marL="0" marR="0" rtl="0" algn="l">
              <a:lnSpc>
                <a:spcPct val="100000"/>
              </a:lnSpc>
              <a:spcBef>
                <a:spcPts val="400"/>
              </a:spcBef>
              <a:spcAft>
                <a:spcPts val="0"/>
              </a:spcAft>
              <a:buClr>
                <a:schemeClr val="dk2"/>
              </a:buClr>
              <a:buSzPts val="2000"/>
              <a:buFont typeface="Arial"/>
              <a:buNone/>
            </a:pPr>
            <a:r>
              <a:rPr b="0" i="0" lang="en-US" sz="2000" u="none">
                <a:solidFill>
                  <a:schemeClr val="dk2"/>
                </a:solidFill>
                <a:latin typeface="Quattrocento Sans"/>
                <a:ea typeface="Quattrocento Sans"/>
                <a:cs typeface="Quattrocento Sans"/>
                <a:sym typeface="Quattrocento Sans"/>
              </a:rPr>
              <a:t>{</a:t>
            </a:r>
            <a:endParaRPr/>
          </a:p>
          <a:p>
            <a:pPr indent="0" lvl="0" marL="0" marR="0" rtl="0" algn="l">
              <a:lnSpc>
                <a:spcPct val="100000"/>
              </a:lnSpc>
              <a:spcBef>
                <a:spcPts val="400"/>
              </a:spcBef>
              <a:spcAft>
                <a:spcPts val="0"/>
              </a:spcAft>
              <a:buClr>
                <a:schemeClr val="dk2"/>
              </a:buClr>
              <a:buSzPts val="2000"/>
              <a:buFont typeface="Arial"/>
              <a:buNone/>
            </a:pPr>
            <a:r>
              <a:rPr b="0" i="0" lang="en-US" sz="2000" u="none">
                <a:solidFill>
                  <a:schemeClr val="dk2"/>
                </a:solidFill>
                <a:latin typeface="Quattrocento Sans"/>
                <a:ea typeface="Quattrocento Sans"/>
                <a:cs typeface="Quattrocento Sans"/>
                <a:sym typeface="Quattrocento Sans"/>
              </a:rPr>
              <a:t>   return y * y; </a:t>
            </a:r>
            <a:r>
              <a:rPr b="0" i="0" lang="en-US" sz="1800" u="none">
                <a:solidFill>
                  <a:srgbClr val="7F7F7F"/>
                </a:solidFill>
                <a:latin typeface="Quattrocento Sans"/>
                <a:ea typeface="Quattrocento Sans"/>
                <a:cs typeface="Quattrocento Sans"/>
                <a:sym typeface="Quattrocento Sans"/>
              </a:rPr>
              <a:t>// returns square of y as an int</a:t>
            </a:r>
            <a:endParaRPr/>
          </a:p>
          <a:p>
            <a:pPr indent="0" lvl="0" marL="0" marR="0" rtl="0" algn="l">
              <a:lnSpc>
                <a:spcPct val="100000"/>
              </a:lnSpc>
              <a:spcBef>
                <a:spcPts val="400"/>
              </a:spcBef>
              <a:spcAft>
                <a:spcPts val="0"/>
              </a:spcAft>
              <a:buClr>
                <a:schemeClr val="dk2"/>
              </a:buClr>
              <a:buSzPts val="2000"/>
              <a:buFont typeface="Arial"/>
              <a:buNone/>
            </a:pPr>
            <a:r>
              <a:rPr b="0" i="0" lang="en-US" sz="2000" u="none">
                <a:solidFill>
                  <a:schemeClr val="dk2"/>
                </a:solidFill>
                <a:latin typeface="Quattrocento Sans"/>
                <a:ea typeface="Quattrocento Sans"/>
                <a:cs typeface="Quattrocento Sans"/>
                <a:sym typeface="Quattrocento Sans"/>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