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31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</p:sldIdLst>
  <p:sldSz cx="12192000" cy="6858000"/>
  <p:notesSz cx="6858000" cy="9144000"/>
  <p:embeddedFontLst>
    <p:embeddedFont>
      <p:font typeface="Century Gothic" panose="020B0502020202020204" pitchFamily="34" charset="0"/>
      <p:regular r:id="rId63"/>
      <p:bold r:id="rId64"/>
      <p:italic r:id="rId65"/>
      <p:boldItalic r:id="rId66"/>
    </p:embeddedFont>
    <p:embeddedFont>
      <p:font typeface="Roboto" panose="02000000000000000000" pitchFamily="2" charset="0"/>
      <p:regular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gsaPN11AqytynIF+TeWciG8KbB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umit" userId="5bfdb72b-a572-4577-ab55-70d3c28ab583" providerId="ADAL" clId="{34A7D2DB-2340-4B62-AAB8-CF9A550457D0}"/>
    <pc:docChg chg="modSld">
      <pc:chgData name="Shah, Sumit" userId="5bfdb72b-a572-4577-ab55-70d3c28ab583" providerId="ADAL" clId="{34A7D2DB-2340-4B62-AAB8-CF9A550457D0}" dt="2024-01-13T13:38:28.262" v="0" actId="1038"/>
      <pc:docMkLst>
        <pc:docMk/>
      </pc:docMkLst>
      <pc:sldChg chg="modSp mod">
        <pc:chgData name="Shah, Sumit" userId="5bfdb72b-a572-4577-ab55-70d3c28ab583" providerId="ADAL" clId="{34A7D2DB-2340-4B62-AAB8-CF9A550457D0}" dt="2024-01-13T13:38:28.262" v="0" actId="1038"/>
        <pc:sldMkLst>
          <pc:docMk/>
          <pc:sldMk cId="0" sldId="300"/>
        </pc:sldMkLst>
        <pc:spChg chg="mod">
          <ac:chgData name="Shah, Sumit" userId="5bfdb72b-a572-4577-ab55-70d3c28ab583" providerId="ADAL" clId="{34A7D2DB-2340-4B62-AAB8-CF9A550457D0}" dt="2024-01-13T13:38:28.262" v="0" actId="1038"/>
          <ac:spMkLst>
            <pc:docMk/>
            <pc:sldMk cId="0" sldId="300"/>
            <ac:spMk id="53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5bdb7ce2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295bdb7ce2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5bdb7ce27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95bdb7ce2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5bdb7ce27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295bdb7ce2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5bdb7ce27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295bdb7ce2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e447bcd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25e447bcd6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g25e447bcd6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5bdb7ce27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295bdb7ce2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5bdb7ce27_0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g295bdb7ce2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5bdb7ce2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295bdb7ce27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g295bdb7ce27_0_1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61c188c6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g2961c188c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62135dc13_3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g2962135dc13_3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62135dc13_3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g2962135dc13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62135dc13_3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g2962135dc13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6250" y="-11796713"/>
            <a:ext cx="22134513" cy="124523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962135dc13_3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g2962135dc13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962135dc13_3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g2962135dc13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7" name="Google Shape;4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962135dc13_3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2962135dc13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962135dc13_3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g2962135dc13_3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962135dc13_3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g2962135dc13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962135dc13_3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4" name="Google Shape;454;g2962135dc13_3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962135dc13_3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g2962135dc13_3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9" name="Google Shape;4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962e6b8abc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8" name="Google Shape;478;g2962e6b8ab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962e6b8abc_2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8" name="Google Shape;488;g2962e6b8abc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962e6b8abc_2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8" name="Google Shape;498;g2962e6b8abc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962e6b8abc_2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9" name="Google Shape;509;g2962e6b8abc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962e6b8abc_2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2" name="Google Shape;522;g2962e6b8abc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2" name="Google Shape;5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962e6b8abc_2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3" name="Google Shape;543;g2962e6b8abc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962e6b8abc_2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6" name="Google Shape;556;g2962e6b8abc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962e6b8abc_2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6" name="Google Shape;566;g2962e6b8abc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962e6b8abc_2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6" name="Google Shape;576;g2962e6b8abc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8" name="Google Shape;5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8" name="Google Shape;5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962e6b8abc_2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9" name="Google Shape;609;g2962e6b8abc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1" name="Google Shape;6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1" name="Google Shape;6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962e6b8abc_2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g2962e6b8abc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962e6b8abc_2_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0" name="Google Shape;650;g2962e6b8abc_2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962e6b8abc_2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2" name="Google Shape;662;g2962e6b8abc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962e6b8abc_2_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1" name="Google Shape;671;g2962e6b8abc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95b2afd86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2" name="Google Shape;682;g295b2afd864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3" name="Google Shape;683;g295b2afd864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62135dc13_3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2962135dc13_3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3"/>
          <p:cNvSpPr/>
          <p:nvPr/>
        </p:nvSpPr>
        <p:spPr>
          <a:xfrm>
            <a:off x="-4764" y="285750"/>
            <a:ext cx="12193588" cy="6381750"/>
          </a:xfrm>
          <a:custGeom>
            <a:avLst/>
            <a:gdLst/>
            <a:ahLst/>
            <a:cxnLst/>
            <a:rect l="l" t="t" r="r" b="b"/>
            <a:pathLst>
              <a:path w="3839" h="2010" extrusionOk="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3"/>
          <p:cNvSpPr txBox="1">
            <a:spLocks noGrp="1"/>
          </p:cNvSpPr>
          <p:nvPr>
            <p:ph type="ctrTitle"/>
          </p:nvPr>
        </p:nvSpPr>
        <p:spPr>
          <a:xfrm>
            <a:off x="1217930" y="1828800"/>
            <a:ext cx="9756141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3"/>
          <p:cNvSpPr txBox="1">
            <a:spLocks noGrp="1"/>
          </p:cNvSpPr>
          <p:nvPr>
            <p:ph type="subTitle" idx="1"/>
          </p:nvPr>
        </p:nvSpPr>
        <p:spPr>
          <a:xfrm>
            <a:off x="1217931" y="5029200"/>
            <a:ext cx="78506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73"/>
          <p:cNvPicPr preferRelativeResize="0"/>
          <p:nvPr/>
        </p:nvPicPr>
        <p:blipFill rotWithShape="1">
          <a:blip r:embed="rId2">
            <a:alphaModFix/>
          </a:blip>
          <a:srcRect l="10382" r="10979" b="21025"/>
          <a:stretch/>
        </p:blipFill>
        <p:spPr>
          <a:xfrm>
            <a:off x="9297234" y="-498145"/>
            <a:ext cx="2894767" cy="171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2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2"/>
          <p:cNvSpPr txBox="1">
            <a:spLocks noGrp="1"/>
          </p:cNvSpPr>
          <p:nvPr>
            <p:ph type="body" idx="1"/>
          </p:nvPr>
        </p:nvSpPr>
        <p:spPr>
          <a:xfrm rot="5400000">
            <a:off x="3924302" y="-877571"/>
            <a:ext cx="4343400" cy="975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2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2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3"/>
          <p:cNvSpPr txBox="1">
            <a:spLocks noGrp="1"/>
          </p:cNvSpPr>
          <p:nvPr>
            <p:ph type="title"/>
          </p:nvPr>
        </p:nvSpPr>
        <p:spPr>
          <a:xfrm rot="5400000">
            <a:off x="7163436" y="2361565"/>
            <a:ext cx="5486400" cy="213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3"/>
          <p:cNvSpPr txBox="1">
            <a:spLocks noGrp="1"/>
          </p:cNvSpPr>
          <p:nvPr>
            <p:ph type="body" idx="1"/>
          </p:nvPr>
        </p:nvSpPr>
        <p:spPr>
          <a:xfrm rot="5400000">
            <a:off x="2183765" y="-280035"/>
            <a:ext cx="5486400" cy="741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83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3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4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4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74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4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6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6"/>
          <p:cNvSpPr txBox="1">
            <a:spLocks noGrp="1"/>
          </p:cNvSpPr>
          <p:nvPr>
            <p:ph type="body" idx="1"/>
          </p:nvPr>
        </p:nvSpPr>
        <p:spPr>
          <a:xfrm>
            <a:off x="1233600" y="1828800"/>
            <a:ext cx="470996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30" name="Google Shape;30;p76"/>
          <p:cNvSpPr txBox="1">
            <a:spLocks noGrp="1"/>
          </p:cNvSpPr>
          <p:nvPr>
            <p:ph type="body" idx="2"/>
          </p:nvPr>
        </p:nvSpPr>
        <p:spPr>
          <a:xfrm>
            <a:off x="6264110" y="1828800"/>
            <a:ext cx="470996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6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5"/>
          <p:cNvSpPr txBox="1">
            <a:spLocks noGrp="1"/>
          </p:cNvSpPr>
          <p:nvPr>
            <p:ph type="title"/>
          </p:nvPr>
        </p:nvSpPr>
        <p:spPr>
          <a:xfrm>
            <a:off x="1217931" y="3429001"/>
            <a:ext cx="9756141" cy="236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5"/>
          <p:cNvSpPr txBox="1"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7979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7979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5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5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5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7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7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7"/>
          <p:cNvSpPr txBox="1">
            <a:spLocks noGrp="1"/>
          </p:cNvSpPr>
          <p:nvPr>
            <p:ph type="body" idx="2"/>
          </p:nvPr>
        </p:nvSpPr>
        <p:spPr>
          <a:xfrm>
            <a:off x="1217931" y="2743201"/>
            <a:ext cx="4710387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6" name="Google Shape;46;p77"/>
          <p:cNvSpPr txBox="1">
            <a:spLocks noGrp="1"/>
          </p:cNvSpPr>
          <p:nvPr>
            <p:ph type="body" idx="3"/>
          </p:nvPr>
        </p:nvSpPr>
        <p:spPr>
          <a:xfrm>
            <a:off x="6263685" y="1828800"/>
            <a:ext cx="4710387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7"/>
          <p:cNvSpPr txBox="1">
            <a:spLocks noGrp="1"/>
          </p:cNvSpPr>
          <p:nvPr>
            <p:ph type="body" idx="4"/>
          </p:nvPr>
        </p:nvSpPr>
        <p:spPr>
          <a:xfrm>
            <a:off x="6263685" y="2743201"/>
            <a:ext cx="4710387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8" name="Google Shape;48;p77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7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8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8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8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8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9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9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0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745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80"/>
          <p:cNvSpPr txBox="1"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0"/>
          <p:cNvSpPr txBox="1">
            <a:spLocks noGrp="1"/>
          </p:cNvSpPr>
          <p:nvPr>
            <p:ph type="body" idx="1"/>
          </p:nvPr>
        </p:nvSpPr>
        <p:spPr>
          <a:xfrm>
            <a:off x="5867342" y="685800"/>
            <a:ext cx="564026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67" name="Google Shape;67;p80"/>
          <p:cNvSpPr txBox="1">
            <a:spLocks noGrp="1"/>
          </p:cNvSpPr>
          <p:nvPr>
            <p:ph type="body" idx="2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80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0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0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745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81"/>
          <p:cNvSpPr txBox="1"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1"/>
          <p:cNvSpPr>
            <a:spLocks noGrp="1"/>
          </p:cNvSpPr>
          <p:nvPr>
            <p:ph type="pic" idx="2"/>
          </p:nvPr>
        </p:nvSpPr>
        <p:spPr>
          <a:xfrm>
            <a:off x="5867341" y="685800"/>
            <a:ext cx="5640269" cy="5486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" name="Google Shape;76;p81"/>
          <p:cNvSpPr txBox="1">
            <a:spLocks noGrp="1"/>
          </p:cNvSpPr>
          <p:nvPr>
            <p:ph type="body" idx="1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81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1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72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7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1587125" y="2855925"/>
            <a:ext cx="10363200" cy="22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 sz="4000" b="1"/>
              <a:t>Object Oriented Programming and Design</a:t>
            </a:r>
            <a:br>
              <a:rPr lang="en-US" sz="4000" b="1"/>
            </a:br>
            <a:r>
              <a:rPr lang="en-US" sz="2700" b="1"/>
              <a:t>		WEEK 2 – Operators,Strings,and Conditional Statements</a:t>
            </a:r>
            <a:endParaRPr sz="2700"/>
          </a:p>
        </p:txBody>
      </p:sp>
      <p:pic>
        <p:nvPicPr>
          <p:cNvPr id="100" name="Google Shape;100;p1" descr="WLV_LOGO_09_CMY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9640" y="6234803"/>
            <a:ext cx="2310676" cy="48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 descr="Image result for jav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12761"/>
            <a:ext cx="2543176" cy="254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3276600" y="2743200"/>
            <a:ext cx="4200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0000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F2E2E"/>
              </a:solidFill>
              <a:highlight>
                <a:srgbClr val="F2F2F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5" descr="Java main() Method - public static void main(String[] args) - GeeksforGeek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 descr="Java main() Method - public static void main(String[] args) - GeeksforGeek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3581400" y="457200"/>
            <a:ext cx="73914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 sz="3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Basics Syntax of Java Programming </a:t>
            </a:r>
            <a:endParaRPr sz="3200" b="0" i="0" u="none" strike="noStrike" cap="none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3352800" y="2667000"/>
            <a:ext cx="394635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endParaRPr sz="4000" b="0" i="0" u="none" strike="noStrike" cap="none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6858000" y="3124200"/>
            <a:ext cx="4876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3962400" y="2209800"/>
            <a:ext cx="77724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MyFirstProgram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main(String[]args)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.out.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println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("Hello World");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r>
              <a:rPr lang="en-US"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8077200" y="4800600"/>
            <a:ext cx="3581400" cy="16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80180"/>
              <a:buFont typeface="Century Gothic"/>
              <a:buNone/>
            </a:pPr>
            <a:endParaRPr sz="2400" b="0" i="0" u="none" strike="noStrike" cap="none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66320"/>
              <a:buFont typeface="Century Gothic"/>
              <a:buNone/>
            </a:pPr>
            <a:r>
              <a:rPr lang="en-US" sz="26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9828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54440"/>
              <a:buFont typeface="Century Gothic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Hello World</a:t>
            </a:r>
            <a:endParaRPr sz="28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5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5bdb7ce27_0_14"/>
          <p:cNvSpPr txBox="1">
            <a:spLocks noGrp="1"/>
          </p:cNvSpPr>
          <p:nvPr>
            <p:ph type="title"/>
          </p:nvPr>
        </p:nvSpPr>
        <p:spPr>
          <a:xfrm>
            <a:off x="3064050" y="-217725"/>
            <a:ext cx="70095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Arithmetic Operators</a:t>
            </a:r>
            <a:endParaRPr/>
          </a:p>
        </p:txBody>
      </p:sp>
      <p:sp>
        <p:nvSpPr>
          <p:cNvPr id="172" name="Google Shape;172;g295bdb7ce27_0_1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295bdb7ce27_0_14"/>
          <p:cNvSpPr txBox="1"/>
          <p:nvPr/>
        </p:nvSpPr>
        <p:spPr>
          <a:xfrm>
            <a:off x="3266800" y="1143000"/>
            <a:ext cx="8714100" cy="5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Arithmetic Operators are used to perform mathematical operations.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 is a list of arithmetic operators, assume A = 3, B=2.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F2E2E"/>
              </a:solidFill>
              <a:highlight>
                <a:srgbClr val="F2F2F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" name="Google Shape;174;g295bdb7ce27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9200" y="2819400"/>
            <a:ext cx="8849300" cy="403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g295bdb7ce27_0_14"/>
          <p:cNvCxnSpPr/>
          <p:nvPr/>
        </p:nvCxnSpPr>
        <p:spPr>
          <a:xfrm>
            <a:off x="5348725" y="3650025"/>
            <a:ext cx="11700" cy="30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g295bdb7ce27_0_14"/>
          <p:cNvCxnSpPr/>
          <p:nvPr/>
        </p:nvCxnSpPr>
        <p:spPr>
          <a:xfrm>
            <a:off x="10073125" y="3650025"/>
            <a:ext cx="11700" cy="30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g295bdb7ce27_0_14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295bdb7ce27_0_1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Arithmetic Operators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3176250" y="1350475"/>
            <a:ext cx="88044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7850" y="1404950"/>
            <a:ext cx="5115225" cy="52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8872725" y="2105700"/>
            <a:ext cx="2195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</a:t>
            </a:r>
            <a:endParaRPr sz="24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8950" y="3028000"/>
            <a:ext cx="27622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5bdb7ce27_0_59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Assignment Operators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295bdb7ce27_0_5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295bdb7ce27_0_59"/>
          <p:cNvSpPr txBox="1"/>
          <p:nvPr/>
        </p:nvSpPr>
        <p:spPr>
          <a:xfrm>
            <a:off x="3176250" y="1350475"/>
            <a:ext cx="88044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004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Assignment operators are used to assign values to variables.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2004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example </a:t>
            </a:r>
            <a:endParaRPr/>
          </a:p>
          <a:p>
            <a:pPr marL="457200" marR="0" lvl="0" indent="-32004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int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rollno;</a:t>
            </a:r>
            <a:endParaRPr sz="2400" b="1" i="0" u="none" strike="noStrike" cap="non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2004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rollno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=18; 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//Here (=) is the assignment operator</a:t>
            </a:r>
            <a:endParaRPr/>
          </a:p>
          <a:p>
            <a:pPr marL="457200" marR="0" lvl="0" indent="-32004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g295bdb7ce27_0_59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295bdb7ce27_0_5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5bdb7ce27_0_69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Assignment Operators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295bdb7ce27_0_6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295bdb7ce27_0_69"/>
          <p:cNvSpPr txBox="1"/>
          <p:nvPr/>
        </p:nvSpPr>
        <p:spPr>
          <a:xfrm>
            <a:off x="3176250" y="1350475"/>
            <a:ext cx="88044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Google Shape;207;g295bdb7ce27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675" y="1655275"/>
            <a:ext cx="8931974" cy="483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g295bdb7ce27_0_69"/>
          <p:cNvCxnSpPr/>
          <p:nvPr/>
        </p:nvCxnSpPr>
        <p:spPr>
          <a:xfrm>
            <a:off x="5232150" y="2390075"/>
            <a:ext cx="14400" cy="402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g295bdb7ce27_0_69"/>
          <p:cNvCxnSpPr/>
          <p:nvPr/>
        </p:nvCxnSpPr>
        <p:spPr>
          <a:xfrm>
            <a:off x="9956550" y="2390075"/>
            <a:ext cx="14400" cy="402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g295bdb7ce27_0_69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295bdb7ce27_0_6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5bdb7ce27_0_77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Assignment Operators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295bdb7ce27_0_7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295bdb7ce27_0_77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295bdb7ce27_0_77"/>
          <p:cNvSpPr txBox="1"/>
          <p:nvPr/>
        </p:nvSpPr>
        <p:spPr>
          <a:xfrm>
            <a:off x="9796875" y="2150975"/>
            <a:ext cx="2195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</a:t>
            </a:r>
            <a:endParaRPr sz="24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" name="Google Shape;220;g295bdb7ce27_0_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2925" y="1350475"/>
            <a:ext cx="5944425" cy="54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295bdb7ce27_0_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6850" y="3168425"/>
            <a:ext cx="236542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95bdb7ce27_0_77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295bdb7ce27_0_7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e447bcd63_0_30"/>
          <p:cNvSpPr txBox="1">
            <a:spLocks noGrp="1"/>
          </p:cNvSpPr>
          <p:nvPr>
            <p:ph type="title"/>
          </p:nvPr>
        </p:nvSpPr>
        <p:spPr>
          <a:xfrm>
            <a:off x="2941125" y="274650"/>
            <a:ext cx="803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Comparison Operators</a:t>
            </a:r>
            <a:endParaRPr/>
          </a:p>
        </p:txBody>
      </p:sp>
      <p:sp>
        <p:nvSpPr>
          <p:cNvPr id="230" name="Google Shape;230;g25e447bcd63_0_30"/>
          <p:cNvSpPr txBox="1">
            <a:spLocks noGrp="1"/>
          </p:cNvSpPr>
          <p:nvPr>
            <p:ph type="body" idx="1"/>
          </p:nvPr>
        </p:nvSpPr>
        <p:spPr>
          <a:xfrm>
            <a:off x="2941050" y="1828800"/>
            <a:ext cx="8032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1440"/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Char char="●"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Comparison operators are used to check the relationship between two operands.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Char char="●"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 is also known as relational operator.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Char char="●"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 returns the boolean values.</a:t>
            </a:r>
            <a:endParaRPr/>
          </a:p>
        </p:txBody>
      </p:sp>
      <p:sp>
        <p:nvSpPr>
          <p:cNvPr id="231" name="Google Shape;231;g25e447bcd63_0_3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25e447bcd63_0_30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25e447bcd63_0_30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5bdb7ce27_0_91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Comparison Operators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295bdb7ce27_0_9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g295bdb7ce27_0_91"/>
          <p:cNvSpPr txBox="1"/>
          <p:nvPr/>
        </p:nvSpPr>
        <p:spPr>
          <a:xfrm>
            <a:off x="3176250" y="1350475"/>
            <a:ext cx="88044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295bdb7ce27_0_91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" name="Google Shape;242;g295bdb7ce27_0_91" descr="relationalO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0" y="1828800"/>
            <a:ext cx="846493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295bdb7ce27_0_9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5bdb7ce27_0_106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Comparison Operators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295bdb7ce27_0_10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295bdb7ce27_0_106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" name="Google Shape;251;g295bdb7ce27_0_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9525" y="1280900"/>
            <a:ext cx="6119175" cy="543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95bdb7ce27_0_106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295bdb7ce27_0_106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5bdb7ce27_0_117"/>
          <p:cNvSpPr txBox="1">
            <a:spLocks noGrp="1"/>
          </p:cNvSpPr>
          <p:nvPr>
            <p:ph type="title"/>
          </p:nvPr>
        </p:nvSpPr>
        <p:spPr>
          <a:xfrm>
            <a:off x="2941125" y="274650"/>
            <a:ext cx="803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Logical Operators</a:t>
            </a:r>
            <a:endParaRPr/>
          </a:p>
        </p:txBody>
      </p:sp>
      <p:sp>
        <p:nvSpPr>
          <p:cNvPr id="260" name="Google Shape;260;g295bdb7ce27_0_117"/>
          <p:cNvSpPr txBox="1">
            <a:spLocks noGrp="1"/>
          </p:cNvSpPr>
          <p:nvPr>
            <p:ph type="body" idx="1"/>
          </p:nvPr>
        </p:nvSpPr>
        <p:spPr>
          <a:xfrm>
            <a:off x="2941050" y="1828800"/>
            <a:ext cx="8032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1440"/>
              <a:buChar char="●"/>
            </a:pPr>
            <a:r>
              <a:rPr lang="en-US"/>
              <a:t>Logical operators are used to check whether an expression is true or false. </a:t>
            </a:r>
            <a:endParaRPr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Char char="●"/>
            </a:pPr>
            <a:r>
              <a:rPr lang="en-US"/>
              <a:t>It  also returns boolean values.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Char char="●"/>
            </a:pPr>
            <a:r>
              <a:rPr lang="en-US"/>
              <a:t>Logical operators are used in decision making and loops.</a:t>
            </a:r>
            <a:endParaRPr/>
          </a:p>
        </p:txBody>
      </p:sp>
      <p:sp>
        <p:nvSpPr>
          <p:cNvPr id="261" name="Google Shape;261;g295bdb7ce27_0_11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295bdb7ce27_0_117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g295bdb7ce27_0_11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695575" y="190373"/>
            <a:ext cx="97560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</a:pPr>
            <a:r>
              <a:rPr lang="en-US">
                <a:solidFill>
                  <a:schemeClr val="dk2"/>
                </a:solidFill>
              </a:rPr>
              <a:t>Revision Topic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219200" y="2286000"/>
            <a:ext cx="9836700" cy="327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 dirty="0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Variables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 dirty="0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</a:t>
            </a:r>
            <a:r>
              <a:rPr lang="en-US" sz="2400" dirty="0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r>
              <a:rPr lang="en-US" sz="2400" b="0" i="0" u="none" strike="noStrike" cap="none" dirty="0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ypes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 dirty="0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Variables Declaration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 dirty="0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Expressions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 dirty="0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Errors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 dirty="0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Comments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Char char="●"/>
            </a:pPr>
            <a:r>
              <a:rPr lang="en-US" sz="2400" dirty="0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</a:t>
            </a:r>
            <a:r>
              <a:rPr lang="en-US" sz="2400" dirty="0" err="1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TypeCasting</a:t>
            </a:r>
            <a:endParaRPr sz="2400" b="0" i="0" u="none" strike="noStrike" cap="none" dirty="0">
              <a:solidFill>
                <a:srgbClr val="19191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"/>
          <p:cNvSpPr txBox="1">
            <a:spLocks noGrp="1"/>
          </p:cNvSpPr>
          <p:nvPr>
            <p:ph type="title"/>
          </p:nvPr>
        </p:nvSpPr>
        <p:spPr>
          <a:xfrm>
            <a:off x="2941125" y="274650"/>
            <a:ext cx="803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Logical Operators</a:t>
            </a:r>
            <a:endParaRPr/>
          </a:p>
        </p:txBody>
      </p:sp>
      <p:sp>
        <p:nvSpPr>
          <p:cNvPr id="270" name="Google Shape;270;p6"/>
          <p:cNvSpPr txBox="1">
            <a:spLocks noGrp="1"/>
          </p:cNvSpPr>
          <p:nvPr>
            <p:ph type="body" idx="1"/>
          </p:nvPr>
        </p:nvSpPr>
        <p:spPr>
          <a:xfrm>
            <a:off x="2941050" y="1828800"/>
            <a:ext cx="8032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1440"/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71" name="Google Shape;271;p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" name="Google Shape;27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828800"/>
            <a:ext cx="8705275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6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6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61c188c68_0_0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Logical Operators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2961c188c68_0_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2961c188c68_0_0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2" name="Google Shape;282;g2961c188c6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025" y="1300125"/>
            <a:ext cx="6636625" cy="54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2961c188c68_0_0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g2961c188c68_0_0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62135dc13_3_99"/>
          <p:cNvSpPr txBox="1">
            <a:spLocks noGrp="1"/>
          </p:cNvSpPr>
          <p:nvPr>
            <p:ph type="title"/>
          </p:nvPr>
        </p:nvSpPr>
        <p:spPr>
          <a:xfrm>
            <a:off x="1066800" y="1600200"/>
            <a:ext cx="9756000" cy="22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</a:pPr>
            <a:r>
              <a:rPr lang="en-US" sz="4800" b="1">
                <a:solidFill>
                  <a:srgbClr val="FF0000"/>
                </a:solidFill>
              </a:rPr>
              <a:t>2. Strings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0" name="Google Shape;290;g2962135dc13_3_9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Strings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p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7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7"/>
          <p:cNvSpPr txBox="1"/>
          <p:nvPr/>
        </p:nvSpPr>
        <p:spPr>
          <a:xfrm>
            <a:off x="3157675" y="1327725"/>
            <a:ext cx="8763000" cy="5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Java, string is basically an object that represents sequence of char values.</a:t>
            </a:r>
            <a:endParaRPr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used to store text and character which will be surrounded by a double quotes (“ ”).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example:</a:t>
            </a:r>
            <a:endParaRPr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String collegeName = ”Herald”;</a:t>
            </a:r>
            <a:endParaRPr sz="24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7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p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Importance of String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6" name="Google Shape;306;p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8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8"/>
          <p:cNvSpPr txBox="1"/>
          <p:nvPr/>
        </p:nvSpPr>
        <p:spPr>
          <a:xfrm>
            <a:off x="3157675" y="1327725"/>
            <a:ext cx="8763000" cy="5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are not modifiable.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are placed in String pool.</a:t>
            </a:r>
            <a:endParaRPr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Comparison of Strings is done using equals method.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8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8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"/>
          <p:cNvSpPr txBox="1">
            <a:spLocks noGrp="1"/>
          </p:cNvSpPr>
          <p:nvPr>
            <p:ph type="title"/>
          </p:nvPr>
        </p:nvSpPr>
        <p:spPr>
          <a:xfrm>
            <a:off x="3048000" y="304800"/>
            <a:ext cx="8381323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String Declaration and Initialization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p9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p9"/>
          <p:cNvSpPr txBox="1"/>
          <p:nvPr/>
        </p:nvSpPr>
        <p:spPr>
          <a:xfrm>
            <a:off x="3157675" y="1523999"/>
            <a:ext cx="8763000" cy="517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declaration of the string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collegeName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=“Herald”; 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string initialization</a:t>
            </a:r>
            <a:endParaRPr sz="2400" b="0" i="0" u="none" strike="noStrike" cap="none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array initialization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- String[]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collegeName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{“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Herald”,”Islington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”};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- String[]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cName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new String[2];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cName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[0]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“Herald”;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cName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[1]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“Islington”;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sz="24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Google Shape;319;p9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Strings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p10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p10"/>
          <p:cNvSpPr txBox="1"/>
          <p:nvPr/>
        </p:nvSpPr>
        <p:spPr>
          <a:xfrm>
            <a:off x="3157675" y="1327725"/>
            <a:ext cx="8763000" cy="5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String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provides a lot of methods to perform operations on strings such as compare(), concat(), equals(),  length(), replace(), compareTo(), toUpperCase(), tolowerCase(), charAt(), substring(),etc. 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example: calculating the length of above string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int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stringSize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collegeName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.length();</a:t>
            </a:r>
            <a:endParaRPr sz="24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stringSize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will be assigned as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</a:t>
            </a:r>
            <a:endParaRPr sz="24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9" name="Google Shape;329;p10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10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962135dc13_3_51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String Concatenation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g2962135dc13_3_5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g2962135dc13_3_51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g2962135dc13_3_51"/>
          <p:cNvSpPr txBox="1"/>
          <p:nvPr/>
        </p:nvSpPr>
        <p:spPr>
          <a:xfrm>
            <a:off x="3124200" y="1143000"/>
            <a:ext cx="8763000" cy="55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Char char="●"/>
            </a:pPr>
            <a:r>
              <a:rPr lang="en-US" sz="2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‘adding’ one String onto the end of another</a:t>
            </a:r>
            <a:endParaRPr sz="2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String fName = “Romon”;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String lName = “James“;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String fullname = fName + lName;  </a:t>
            </a:r>
            <a:r>
              <a:rPr lang="en-US" sz="2400" b="1" i="0" u="none" strike="noStrike" cap="none">
                <a:solidFill>
                  <a:srgbClr val="90BB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RomonJames</a:t>
            </a:r>
            <a:endParaRPr sz="2400" b="1" i="0" u="none" strike="noStrike" cap="none">
              <a:solidFill>
                <a:srgbClr val="90BB2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Char char="●"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adding a space in between?</a:t>
            </a:r>
            <a:endParaRPr sz="2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String name = fName + “ “ + lName;  </a:t>
            </a:r>
            <a:r>
              <a:rPr lang="en-US" sz="2400" b="1" i="0" u="none" strike="noStrike" cap="none">
                <a:solidFill>
                  <a:srgbClr val="90BB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Romon James</a:t>
            </a:r>
            <a:endParaRPr sz="2400" b="1" i="0" u="none" strike="noStrike" cap="none">
              <a:solidFill>
                <a:srgbClr val="90BB2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Char char="●"/>
            </a:pPr>
            <a:r>
              <a:rPr lang="en-US" sz="2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concatenating a numeric value to a string</a:t>
            </a:r>
            <a:endParaRPr sz="2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name = “Romon”;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rollno = 10;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concat = name + rollno;  </a:t>
            </a:r>
            <a:r>
              <a:rPr lang="en-US" sz="2400" b="1" i="0" u="none" strike="noStrike" cap="none">
                <a:solidFill>
                  <a:srgbClr val="90BB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Romon10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962135dc13_3_51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g2962135dc13_3_5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62135dc13_3_3"/>
          <p:cNvSpPr txBox="1">
            <a:spLocks noGrp="1"/>
          </p:cNvSpPr>
          <p:nvPr>
            <p:ph type="title"/>
          </p:nvPr>
        </p:nvSpPr>
        <p:spPr>
          <a:xfrm>
            <a:off x="3048000" y="-152400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Java Scanner Class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g2962135dc13_3_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g2962135dc13_3_3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g2962135dc13_3_3"/>
          <p:cNvSpPr txBox="1"/>
          <p:nvPr/>
        </p:nvSpPr>
        <p:spPr>
          <a:xfrm>
            <a:off x="3200400" y="12192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Scanner class in Java is found in the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java.util package.</a:t>
            </a:r>
            <a:endParaRPr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provides various ways to read input from the keyboard, the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java.util.Scanner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class is one of them.</a:t>
            </a:r>
            <a:endParaRPr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Java Scanner class provides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nextXXX()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methods to return the type of value such as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nextInt(), nextByte(),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nextShort(), next(), nextLine(), nextDouble(),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nextFloat(), nextBoolean(),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 </a:t>
            </a:r>
            <a:endParaRPr sz="24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Scanner in = new Scanner(System.in);</a:t>
            </a: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//reads the input from the user</a:t>
            </a:r>
            <a:endParaRPr sz="24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g2962135dc13_3_3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2962135dc13_3_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51" name="Google Shape;351;g2962135dc13_3_3"/>
          <p:cNvSpPr txBox="1"/>
          <p:nvPr/>
        </p:nvSpPr>
        <p:spPr>
          <a:xfrm>
            <a:off x="3276600" y="2667000"/>
            <a:ext cx="7353300" cy="23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900" b="0" i="0" u="none" strike="noStrike" cap="none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String Input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p1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11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11"/>
          <p:cNvSpPr txBox="1"/>
          <p:nvPr/>
        </p:nvSpPr>
        <p:spPr>
          <a:xfrm>
            <a:off x="3200400" y="990600"/>
            <a:ext cx="87630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next() method: Java next() method can read the input before the space id found. It cannot read two words separated by space.</a:t>
            </a:r>
            <a:endParaRPr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 Scanner in = 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Scanner(System.in); 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scanner object</a:t>
            </a:r>
            <a:endParaRPr sz="24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.out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.print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("Please enter your college name: ");</a:t>
            </a:r>
            <a:endParaRPr sz="24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03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in.next();</a:t>
            </a:r>
            <a:endParaRPr/>
          </a:p>
          <a:p>
            <a:pPr marL="203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System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.out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.print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(“Your college name is: “+name);</a:t>
            </a:r>
            <a:endParaRPr sz="24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03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endParaRPr sz="18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p11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p1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62" name="Google Shape;362;p11"/>
          <p:cNvSpPr txBox="1"/>
          <p:nvPr/>
        </p:nvSpPr>
        <p:spPr>
          <a:xfrm>
            <a:off x="3276600" y="2667000"/>
            <a:ext cx="7353300" cy="23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900" b="0" i="0" u="none" strike="noStrike" cap="none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3" name="Google Shape;363;p11"/>
          <p:cNvSpPr txBox="1"/>
          <p:nvPr/>
        </p:nvSpPr>
        <p:spPr>
          <a:xfrm>
            <a:off x="8077200" y="4953000"/>
            <a:ext cx="3886200" cy="167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55000" lnSpcReduction="20000"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5263"/>
              <a:buFont typeface="Arial"/>
              <a:buNone/>
            </a:pPr>
            <a:endParaRPr sz="1900" b="0" i="0" u="none" strike="noStrike" cap="none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Note: </a:t>
            </a:r>
            <a:r>
              <a:rPr lang="en-US" sz="4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lang="en-US" sz="40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next() </a:t>
            </a:r>
            <a:r>
              <a:rPr lang="en-US" sz="4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reads one word at a time and looks for ‘white space’ delimiters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3636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p11"/>
          <p:cNvSpPr txBox="1"/>
          <p:nvPr/>
        </p:nvSpPr>
        <p:spPr>
          <a:xfrm>
            <a:off x="3581400" y="4953000"/>
            <a:ext cx="4343400" cy="167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62500" lnSpcReduction="20000"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92631"/>
              <a:buFont typeface="Arial"/>
              <a:buNone/>
            </a:pPr>
            <a:endParaRPr sz="1900" b="0" i="0" u="none" strike="noStrike" cap="none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 </a:t>
            </a:r>
            <a:r>
              <a:rPr lang="en-US" sz="23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Please enter your college name:</a:t>
            </a:r>
            <a:endParaRPr/>
          </a:p>
          <a:p>
            <a:pPr marL="203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</a:t>
            </a:r>
            <a:r>
              <a:rPr lang="en-US" sz="2600" b="0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Herald College</a:t>
            </a:r>
            <a:endParaRPr/>
          </a:p>
          <a:p>
            <a:pPr marL="203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-&gt; Your college name is: Herald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56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1666875" y="2984855"/>
            <a:ext cx="8858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LET’S GET STARTED WITH LECTURE 2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String Input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1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1" name="Google Shape;371;p12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12"/>
          <p:cNvSpPr txBox="1"/>
          <p:nvPr/>
        </p:nvSpPr>
        <p:spPr>
          <a:xfrm>
            <a:off x="3176250" y="1251500"/>
            <a:ext cx="8763000" cy="5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nextLine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method:The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nextLine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reads the text until the end of the line. After reading the line, it throws the cursor to the next line.</a:t>
            </a:r>
            <a:endParaRPr sz="24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03200" marR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</a:t>
            </a:r>
            <a:r>
              <a:rPr lang="en-US" sz="2400" b="0" i="0" u="none" strike="noStrike" cap="none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.out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.print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("Please enter your address: ");</a:t>
            </a:r>
            <a:endParaRPr sz="2400" b="0" i="0" u="none" strike="noStrike" cap="none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String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address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in.nextLine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(); </a:t>
            </a:r>
            <a:r>
              <a:rPr lang="en-US" sz="2400" b="1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reads until hits ‘Enter’</a:t>
            </a:r>
            <a:endParaRPr sz="2400" b="1" i="0" u="none" strike="noStrike" cap="none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entury Gothic"/>
              <a:buChar char="●"/>
            </a:pPr>
            <a:r>
              <a:rPr lang="en-US" sz="2400" b="1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Converting a String variable to a number</a:t>
            </a:r>
            <a:endParaRPr sz="2400" b="1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System.</a:t>
            </a:r>
            <a:r>
              <a:rPr lang="en-US" sz="2400" b="0" i="0" u="none" strike="noStrike" cap="none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.print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("Please enter your age: ");</a:t>
            </a:r>
            <a:endParaRPr sz="2400" b="0" i="0" u="none" strike="noStrike" cap="none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in.nextLine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();</a:t>
            </a:r>
            <a:endParaRPr sz="2400" b="0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Integer.parseInt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(input);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only digits!</a:t>
            </a:r>
            <a:endParaRPr sz="2400" b="0" i="0" u="none" strike="noStrike" cap="none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endParaRPr sz="24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03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12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1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962135dc13_3_32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String and Characters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0" name="Google Shape;380;g2962135dc13_3_3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g2962135dc13_3_32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g2962135dc13_3_32"/>
          <p:cNvSpPr txBox="1"/>
          <p:nvPr/>
        </p:nvSpPr>
        <p:spPr>
          <a:xfrm>
            <a:off x="3176250" y="1100325"/>
            <a:ext cx="8763000" cy="56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Java Strings are sequences of Unicode characters like in Python</a:t>
            </a: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However, unlike Python:</a:t>
            </a: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Characters have their own type:  char</a:t>
            </a: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Characters have numeric values</a:t>
            </a: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See the ASCII code chart</a:t>
            </a: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example, the letter ‘H’ has a value of 72 if it were a number</a:t>
            </a: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single quotes around a char</a:t>
            </a: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 initial = ‘B’;</a:t>
            </a: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double quotes around a String</a:t>
            </a: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initials = “BRL”;</a:t>
            </a: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2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endParaRPr sz="22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03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g2962135dc13_3_32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g2962135dc13_3_3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962135dc13_3_21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String Methods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0" name="Google Shape;390;g2962135dc13_3_2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g2962135dc13_3_21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g2962135dc13_3_21"/>
          <p:cNvSpPr txBox="1"/>
          <p:nvPr/>
        </p:nvSpPr>
        <p:spPr>
          <a:xfrm>
            <a:off x="3176250" y="1251500"/>
            <a:ext cx="8763000" cy="5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length()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method: The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length()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finds the length of the string.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String s1= “Herald”;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String s2= “Java module”;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System.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.print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(s1.length());     //6</a:t>
            </a:r>
            <a:endParaRPr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.print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(s2.length());    //11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equals()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method: The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equals()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compares the two given string based on the content of the string.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</a:t>
            </a:r>
            <a:endParaRPr sz="2400" b="1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endParaRPr sz="24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03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g2962135dc13_3_21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4" name="Google Shape;394;g2962135dc13_3_2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String Methods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" name="Google Shape;400;p1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1" name="Google Shape;401;p13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2" name="Google Shape;402;p13"/>
          <p:cNvSpPr txBox="1"/>
          <p:nvPr/>
        </p:nvSpPr>
        <p:spPr>
          <a:xfrm>
            <a:off x="3176250" y="1251500"/>
            <a:ext cx="8763000" cy="5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s1= “Herald”;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String s2= “Javamodule”;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String s3= “Herald”;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String s4= “JAVAMODULE”;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System.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.print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(s1.equals(s2)); // returns false bocoz     content is not same </a:t>
            </a:r>
            <a:endParaRPr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System.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.print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(s1.equals(s3)); // returns true becoz content and case is same</a:t>
            </a:r>
            <a:endParaRPr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System.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.print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(s2.equals(s4)); // returns false becoz           content and case is different</a:t>
            </a:r>
            <a:endParaRPr/>
          </a:p>
          <a:p>
            <a:pPr marL="457200" marR="0" lvl="0" indent="-3810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</a:t>
            </a:r>
            <a:endParaRPr sz="2400" b="1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endParaRPr sz="24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03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p13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p1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4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String Methods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0" name="Google Shape;410;p1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1" name="Google Shape;411;p14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2" name="Google Shape;412;p14"/>
          <p:cNvSpPr txBox="1"/>
          <p:nvPr/>
        </p:nvSpPr>
        <p:spPr>
          <a:xfrm>
            <a:off x="3176250" y="1251500"/>
            <a:ext cx="8763000" cy="5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compareTo()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method: The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compareTo()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compares the given string with the current string. It returns a positive number, negative number or 0.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s1= “Herald”;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String s2= “Herald”;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System.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.print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(s1.compareTo(s2)); //0 becoz both  are equal</a:t>
            </a:r>
            <a:r>
              <a:rPr lang="en-US" sz="24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</a:t>
            </a:r>
            <a:endParaRPr sz="2400" b="1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endParaRPr sz="24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03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3" name="Google Shape;413;p14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4" name="Google Shape;414;p1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962135dc13_3_41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String Methods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g2962135dc13_3_4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g2962135dc13_3_41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2" name="Google Shape;422;g2962135dc13_3_41"/>
          <p:cNvSpPr txBox="1"/>
          <p:nvPr/>
        </p:nvSpPr>
        <p:spPr>
          <a:xfrm>
            <a:off x="3200400" y="1066800"/>
            <a:ext cx="87630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152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charAt() </a:t>
            </a: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method: Each char inside a String has an index number: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first char is index zero (0)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charAt method returns a char at a given index inside a  String: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String greeting = "Hello";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char start = greeting.charAt(0);   </a:t>
            </a:r>
            <a:r>
              <a:rPr lang="en-US" sz="2400" b="1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H</a:t>
            </a:r>
            <a:endParaRPr sz="2400" b="1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char last = greeting.charAt(4);    </a:t>
            </a:r>
            <a:r>
              <a:rPr lang="en-US" sz="2400" b="1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o</a:t>
            </a:r>
            <a:endParaRPr sz="2400" b="1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2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endParaRPr sz="22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03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3" name="Google Shape;423;g2962135dc13_3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2057400"/>
            <a:ext cx="76962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2962135dc13_3_41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5" name="Google Shape;425;g2962135dc13_3_4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962135dc13_3_63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String Methods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g2962135dc13_3_6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2" name="Google Shape;432;g2962135dc13_3_63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3" name="Google Shape;433;g2962135dc13_3_63"/>
          <p:cNvSpPr txBox="1"/>
          <p:nvPr/>
        </p:nvSpPr>
        <p:spPr>
          <a:xfrm>
            <a:off x="3276600" y="1419000"/>
            <a:ext cx="87630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substring is a portion of a String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substring method returns a portion of a String at a given index for a number of chars, starting at an index: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greeting = "Hello!";   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sub = greeting.substring(0, 2); </a:t>
            </a:r>
            <a:r>
              <a:rPr lang="en-US" sz="2400" b="1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//He</a:t>
            </a:r>
            <a:endParaRPr sz="1800" b="1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sub2 = greeting.substring(3, 5); </a:t>
            </a:r>
            <a:r>
              <a:rPr lang="en-US" sz="2400" b="1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//lo</a:t>
            </a:r>
            <a:endParaRPr sz="2400" b="1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2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endParaRPr sz="22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03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4" name="Google Shape;434;g2962135dc13_3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3124200"/>
            <a:ext cx="51530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2962135dc13_3_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0" y="3124200"/>
            <a:ext cx="17526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2962135dc13_3_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72600" y="4400550"/>
            <a:ext cx="2703948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2962135dc13_3_63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8" name="Google Shape;438;g2962135dc13_3_6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962135dc13_3_78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String Methods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4" name="Google Shape;444;g2962135dc13_3_7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g2962135dc13_3_78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g2962135dc13_3_78"/>
          <p:cNvSpPr txBox="1"/>
          <p:nvPr/>
        </p:nvSpPr>
        <p:spPr>
          <a:xfrm>
            <a:off x="3176250" y="1350475"/>
            <a:ext cx="87630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substring is a portion of a String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substring method returns a portion of a String at a given index for a number of chars, starting at an index: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greeting = "Hello!";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sub = greeting.substring(0, 2); 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sub2 = greeting.substring(3, 5);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2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endParaRPr sz="22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03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333333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7" name="Google Shape;447;g2962135dc13_3_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9488" y="2747963"/>
            <a:ext cx="51530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2962135dc13_3_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2825" y="2747963"/>
            <a:ext cx="17526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2962135dc13_3_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08473" y="4400550"/>
            <a:ext cx="3268075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2962135dc13_3_78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1" name="Google Shape;451;g2962135dc13_3_78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962135dc13_3_103"/>
          <p:cNvSpPr txBox="1">
            <a:spLocks noGrp="1"/>
          </p:cNvSpPr>
          <p:nvPr>
            <p:ph type="title"/>
          </p:nvPr>
        </p:nvSpPr>
        <p:spPr>
          <a:xfrm>
            <a:off x="938013" y="1991469"/>
            <a:ext cx="9756000" cy="22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</a:pPr>
            <a:r>
              <a:rPr lang="en-US" sz="4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3.Java Selection Control</a:t>
            </a:r>
            <a:endParaRPr sz="4800"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</a:pPr>
            <a:r>
              <a:rPr lang="en-US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Conditional Statements</a:t>
            </a:r>
            <a:endParaRPr sz="32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7" name="Google Shape;457;g2962135dc13_3_10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962135dc13_3_107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Conditional Statements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3" name="Google Shape;463;g2962135dc13_3_10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4" name="Google Shape;464;g2962135dc13_3_107"/>
          <p:cNvSpPr txBox="1"/>
          <p:nvPr/>
        </p:nvSpPr>
        <p:spPr>
          <a:xfrm>
            <a:off x="3176100" y="1696850"/>
            <a:ext cx="90159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provides statements that can be used to control the flow of Java code.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one of the fundamental features of Java, which provides a smooth flow of program.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statements in the code are executed according to the order in which they appear.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5" name="Google Shape;465;g2962135dc13_3_107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6" name="Google Shape;466;g2962135dc13_3_10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695575" y="190373"/>
            <a:ext cx="97560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</a:pPr>
            <a:r>
              <a:rPr lang="en-US">
                <a:solidFill>
                  <a:schemeClr val="dk2"/>
                </a:solidFill>
              </a:rPr>
              <a:t>Learning Outcomes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219200" y="2286000"/>
            <a:ext cx="9836700" cy="327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understand how to implement operators in Java.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understand how to implement decision statements using the if statement in Java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understand how to implement switch in Java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endParaRPr sz="2400" b="0" i="0" u="none" strike="noStrike" cap="none">
              <a:solidFill>
                <a:srgbClr val="19191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5"/>
          <p:cNvSpPr txBox="1">
            <a:spLocks noGrp="1"/>
          </p:cNvSpPr>
          <p:nvPr>
            <p:ph type="title"/>
          </p:nvPr>
        </p:nvSpPr>
        <p:spPr>
          <a:xfrm>
            <a:off x="3048000" y="0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64327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38888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Importance of conditional statements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2" name="Google Shape;472;p15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3" name="Google Shape;473;p15"/>
          <p:cNvSpPr txBox="1"/>
          <p:nvPr/>
        </p:nvSpPr>
        <p:spPr>
          <a:xfrm>
            <a:off x="3176100" y="1696850"/>
            <a:ext cx="90159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helps to reduce the code size and result in saving the time.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improves the readability of the code.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useful for handling the large projects.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4" name="Google Shape;474;p15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5" name="Google Shape;475;p15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962e6b8abc_1_2"/>
          <p:cNvSpPr txBox="1">
            <a:spLocks noGrp="1"/>
          </p:cNvSpPr>
          <p:nvPr>
            <p:ph type="title"/>
          </p:nvPr>
        </p:nvSpPr>
        <p:spPr>
          <a:xfrm>
            <a:off x="3124200" y="0"/>
            <a:ext cx="7353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57893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350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Types of Conditional Statements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1" name="Google Shape;481;g2962e6b8abc_1_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2" name="Google Shape;482;g2962e6b8abc_1_2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3" name="Google Shape;483;g2962e6b8abc_1_2"/>
          <p:cNvSpPr txBox="1"/>
          <p:nvPr/>
        </p:nvSpPr>
        <p:spPr>
          <a:xfrm>
            <a:off x="3124200" y="533400"/>
            <a:ext cx="876300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5400" lvl="0" indent="-3683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entury Gothic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Making statements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508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entury Gothic"/>
              <a:buChar char="○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statements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508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entury Gothic"/>
              <a:buChar char="○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switch statement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entury Gothic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 statements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508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entury Gothic"/>
              <a:buChar char="○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while loop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508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entury Gothic"/>
              <a:buChar char="○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 loop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508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entury Gothic"/>
              <a:buChar char="○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loop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508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entury Gothic"/>
              <a:buChar char="○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for-each loop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entury Gothic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Jump statements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508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entury Gothic"/>
              <a:buChar char="○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break statement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508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entury Gothic"/>
              <a:buChar char="○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continue statement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03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4" name="Google Shape;484;g2962e6b8abc_1_2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5" name="Google Shape;485;g2962e6b8abc_1_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962e6b8abc_2_14"/>
          <p:cNvSpPr txBox="1">
            <a:spLocks noGrp="1"/>
          </p:cNvSpPr>
          <p:nvPr>
            <p:ph type="title"/>
          </p:nvPr>
        </p:nvSpPr>
        <p:spPr>
          <a:xfrm>
            <a:off x="2971800" y="0"/>
            <a:ext cx="73533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57893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350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1.Decision Making Statements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1" name="Google Shape;491;g2962e6b8abc_2_1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2" name="Google Shape;492;g2962e6b8abc_2_14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3" name="Google Shape;493;g2962e6b8abc_2_14"/>
          <p:cNvSpPr txBox="1"/>
          <p:nvPr/>
        </p:nvSpPr>
        <p:spPr>
          <a:xfrm>
            <a:off x="3048000" y="609600"/>
            <a:ext cx="87630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5400" lvl="0" indent="-3683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the name suggests, decision-making statements decide which statement to execute and when.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entury Gothic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Statement: In Java, the "if" statement is used to evaluate a condition.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There are four types of if-statements as given below.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1.1 Simple if statement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25400" lvl="0" indent="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1.2 if-else statement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25400" lvl="0" indent="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1.3 if-else-if ladder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Nested if-statement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0320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g2962e6b8abc_2_14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3.1.1.1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g2962e6b8abc_2_1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962e6b8abc_2_22"/>
          <p:cNvSpPr txBox="1">
            <a:spLocks noGrp="1"/>
          </p:cNvSpPr>
          <p:nvPr>
            <p:ph type="title"/>
          </p:nvPr>
        </p:nvSpPr>
        <p:spPr>
          <a:xfrm>
            <a:off x="3031350" y="146600"/>
            <a:ext cx="73533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57893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350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1.1 Simple if Statement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1" name="Google Shape;501;g2962e6b8abc_2_2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2" name="Google Shape;502;g2962e6b8abc_2_22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3" name="Google Shape;503;g2962e6b8abc_2_22"/>
          <p:cNvSpPr txBox="1"/>
          <p:nvPr/>
        </p:nvSpPr>
        <p:spPr>
          <a:xfrm>
            <a:off x="3176250" y="953700"/>
            <a:ext cx="8763000" cy="5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 if  is the most basic statement among all control flow statements in Java. 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evaluates a Boolean expression and enables the program to enter a block of code if the expression evaluates to true.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Syntax:</a:t>
            </a:r>
            <a:endParaRPr sz="24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highlight>
                  <a:srgbClr val="F3F3F3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endParaRPr sz="2400" b="0" i="0" u="none" strike="noStrike" cap="none">
              <a:solidFill>
                <a:srgbClr val="FF0000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4" name="Google Shape;504;g2962e6b8abc_2_22"/>
          <p:cNvSpPr txBox="1"/>
          <p:nvPr/>
        </p:nvSpPr>
        <p:spPr>
          <a:xfrm>
            <a:off x="3733800" y="4343400"/>
            <a:ext cx="7569300" cy="23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5400" lvl="0" indent="-38100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AutoNum type="arabicPeriod"/>
            </a:pPr>
            <a:r>
              <a:rPr lang="en-US" sz="2400" b="1" i="0" u="none" strike="noStrike" cap="none">
                <a:solidFill>
                  <a:srgbClr val="006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(condition) {    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810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AutoNum type="arabicPeriod"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statement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</a:t>
            </a:r>
            <a:r>
              <a:rPr lang="en-US" sz="2400" b="0" i="0" u="none" strike="noStrike" cap="none">
                <a:solidFill>
                  <a:srgbClr val="008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//executes when condition is true </a:t>
            </a: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810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AutoNum type="arabicPeriod"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  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5" name="Google Shape;505;g2962e6b8abc_2_22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6" name="Google Shape;506;g2962e6b8abc_2_2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62e6b8abc_2_34"/>
          <p:cNvSpPr txBox="1">
            <a:spLocks noGrp="1"/>
          </p:cNvSpPr>
          <p:nvPr>
            <p:ph type="title"/>
          </p:nvPr>
        </p:nvSpPr>
        <p:spPr>
          <a:xfrm>
            <a:off x="3014025" y="0"/>
            <a:ext cx="7867500" cy="13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57893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350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1.1 Simple if Statement    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0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      Flowchart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2" name="Google Shape;512;g2962e6b8abc_2_3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3" name="Google Shape;513;g2962e6b8abc_2_34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4" name="Google Shape;514;g2962e6b8abc_2_34"/>
          <p:cNvSpPr txBox="1"/>
          <p:nvPr/>
        </p:nvSpPr>
        <p:spPr>
          <a:xfrm>
            <a:off x="3176250" y="1575950"/>
            <a:ext cx="90159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0000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highlight>
                  <a:srgbClr val="F3F3F3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endParaRPr sz="2400" b="0" i="0" u="none" strike="noStrike" cap="none">
              <a:solidFill>
                <a:srgbClr val="FF0000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5" name="Google Shape;515;g2962e6b8abc_2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9750" y="1950625"/>
            <a:ext cx="3584850" cy="37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2962e6b8abc_2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8500" y="1960150"/>
            <a:ext cx="4810125" cy="42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g2962e6b8abc_2_34"/>
          <p:cNvSpPr txBox="1"/>
          <p:nvPr/>
        </p:nvSpPr>
        <p:spPr>
          <a:xfrm>
            <a:off x="3711875" y="5893950"/>
            <a:ext cx="43122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Fig: Flowchart of simple if statement</a:t>
            </a:r>
            <a:endParaRPr sz="18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8" name="Google Shape;518;g2962e6b8abc_2_34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9" name="Google Shape;519;g2962e6b8abc_2_3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962e6b8abc_2_47"/>
          <p:cNvSpPr txBox="1">
            <a:spLocks noGrp="1"/>
          </p:cNvSpPr>
          <p:nvPr>
            <p:ph type="title"/>
          </p:nvPr>
        </p:nvSpPr>
        <p:spPr>
          <a:xfrm>
            <a:off x="3048000" y="152400"/>
            <a:ext cx="73533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57893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350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1.2  if-else Statement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5" name="Google Shape;525;g2962e6b8abc_2_4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6" name="Google Shape;526;g2962e6b8abc_2_47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7" name="Google Shape;527;g2962e6b8abc_2_47"/>
          <p:cNvSpPr txBox="1"/>
          <p:nvPr/>
        </p:nvSpPr>
        <p:spPr>
          <a:xfrm>
            <a:off x="3124200" y="990600"/>
            <a:ext cx="8763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if-else statement is an extension to the if-statement, which uses another block of code, i.e., else block.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else block is executed if the condition of the if-block is evaluated as false.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8" name="Google Shape;528;g2962e6b8abc_2_47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9" name="Google Shape;529;g2962e6b8abc_2_4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9"/>
          <p:cNvSpPr txBox="1">
            <a:spLocks noGrp="1"/>
          </p:cNvSpPr>
          <p:nvPr>
            <p:ph type="title"/>
          </p:nvPr>
        </p:nvSpPr>
        <p:spPr>
          <a:xfrm>
            <a:off x="2971800" y="0"/>
            <a:ext cx="73533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57893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350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1.2  if-else Statement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5" name="Google Shape;535;p1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6" name="Google Shape;536;p19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7" name="Google Shape;537;p19"/>
          <p:cNvSpPr txBox="1"/>
          <p:nvPr/>
        </p:nvSpPr>
        <p:spPr>
          <a:xfrm>
            <a:off x="3136557" y="914400"/>
            <a:ext cx="87630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None/>
            </a:pPr>
            <a:endParaRPr sz="2400" b="0" i="0" u="none" strike="noStrike" cap="none">
              <a:solidFill>
                <a:srgbClr val="FF0000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Syntax:</a:t>
            </a:r>
            <a:endParaRPr sz="24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highlight>
                  <a:srgbClr val="F3F3F3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endParaRPr sz="2400" b="0" i="0" u="none" strike="noStrike" cap="none">
              <a:solidFill>
                <a:srgbClr val="FF0000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8" name="Google Shape;538;p19"/>
          <p:cNvSpPr txBox="1"/>
          <p:nvPr/>
        </p:nvSpPr>
        <p:spPr>
          <a:xfrm>
            <a:off x="3886200" y="2362200"/>
            <a:ext cx="7569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5400" lvl="0" indent="-37465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AutoNum type="arabicPeriod"/>
            </a:pPr>
            <a:r>
              <a:rPr lang="en-US" sz="2400" b="1" i="0" u="none" strike="noStrike" cap="none" dirty="0">
                <a:solidFill>
                  <a:srgbClr val="006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(condition) {    </a:t>
            </a:r>
            <a:endParaRPr sz="24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746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entury Gothic"/>
              <a:buAutoNum type="arabicPeriod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statement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</a:t>
            </a:r>
            <a:r>
              <a:rPr lang="en-US" sz="2400" b="0" i="0" u="none" strike="noStrike" cap="none" dirty="0">
                <a:solidFill>
                  <a:srgbClr val="008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//executes when condition is true 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sz="24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746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entury Gothic"/>
              <a:buAutoNum type="arabicPeriod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  </a:t>
            </a:r>
            <a:endParaRPr sz="24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746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AutoNum type="arabicPeriod"/>
            </a:pPr>
            <a:r>
              <a:rPr lang="en-US" sz="2400" b="1" i="0" u="none" strike="noStrike" cap="none" dirty="0">
                <a:solidFill>
                  <a:srgbClr val="006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  </a:t>
            </a:r>
            <a:endParaRPr sz="24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746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entury Gothic"/>
              <a:buAutoNum type="arabicPeriod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statement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</a:t>
            </a:r>
            <a:r>
              <a:rPr lang="en-US" sz="2400" b="0" i="0" u="none" strike="noStrike" cap="none" dirty="0">
                <a:solidFill>
                  <a:srgbClr val="008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//executes when condition is false 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sz="24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810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AutoNum type="arabicPeriod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 </a:t>
            </a:r>
            <a:endParaRPr sz="24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66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9" name="Google Shape;539;p19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0" name="Google Shape;540;p1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962e6b8abc_2_59"/>
          <p:cNvSpPr txBox="1">
            <a:spLocks noGrp="1"/>
          </p:cNvSpPr>
          <p:nvPr>
            <p:ph type="title"/>
          </p:nvPr>
        </p:nvSpPr>
        <p:spPr>
          <a:xfrm>
            <a:off x="3014025" y="0"/>
            <a:ext cx="7867500" cy="13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57893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350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1.2 if-else Statement    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0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      Flowchart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6" name="Google Shape;546;g2962e6b8abc_2_59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7" name="Google Shape;547;g2962e6b8abc_2_59"/>
          <p:cNvSpPr txBox="1"/>
          <p:nvPr/>
        </p:nvSpPr>
        <p:spPr>
          <a:xfrm>
            <a:off x="3176250" y="1575950"/>
            <a:ext cx="90159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0000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highlight>
                  <a:srgbClr val="F3F3F3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endParaRPr sz="2400" b="0" i="0" u="none" strike="noStrike" cap="none">
              <a:solidFill>
                <a:srgbClr val="FF0000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8" name="Google Shape;548;g2962e6b8abc_2_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4700" y="1950625"/>
            <a:ext cx="4800600" cy="41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g2962e6b8abc_2_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0450" y="2000250"/>
            <a:ext cx="376440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g2962e6b8abc_2_59"/>
          <p:cNvSpPr txBox="1"/>
          <p:nvPr/>
        </p:nvSpPr>
        <p:spPr>
          <a:xfrm>
            <a:off x="3607975" y="5893950"/>
            <a:ext cx="46587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Fig: Flowchart of  if-else statement</a:t>
            </a:r>
            <a:endParaRPr sz="18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1" name="Google Shape;551;g2962e6b8abc_2_59"/>
          <p:cNvSpPr txBox="1"/>
          <p:nvPr/>
        </p:nvSpPr>
        <p:spPr>
          <a:xfrm>
            <a:off x="5339775" y="6274950"/>
            <a:ext cx="686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2" name="Google Shape;552;g2962e6b8abc_2_59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3" name="Google Shape;553;g2962e6b8abc_2_5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962e6b8abc_2_71"/>
          <p:cNvSpPr txBox="1">
            <a:spLocks noGrp="1"/>
          </p:cNvSpPr>
          <p:nvPr>
            <p:ph type="title"/>
          </p:nvPr>
        </p:nvSpPr>
        <p:spPr>
          <a:xfrm>
            <a:off x="3031350" y="146600"/>
            <a:ext cx="73533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57893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350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1.3  if-else-if ladder Statement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9" name="Google Shape;559;g2962e6b8abc_2_7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0" name="Google Shape;560;g2962e6b8abc_2_71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1" name="Google Shape;561;g2962e6b8abc_2_71"/>
          <p:cNvSpPr txBox="1"/>
          <p:nvPr/>
        </p:nvSpPr>
        <p:spPr>
          <a:xfrm>
            <a:off x="3200400" y="1143000"/>
            <a:ext cx="8763000" cy="5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if-else-if ladder statement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contains the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if-statement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followed by multiple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else-if statements.</a:t>
            </a:r>
            <a:endParaRPr sz="24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other words, we can say that it is the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chain of if-else statements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that create a decision tree where the program may enter in the block of code where the condition is true.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2" name="Google Shape;562;g2962e6b8abc_2_71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3" name="Google Shape;563;g2962e6b8abc_2_7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962e6b8abc_2_8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9" name="Google Shape;569;g2962e6b8abc_2_82"/>
          <p:cNvSpPr txBox="1"/>
          <p:nvPr/>
        </p:nvSpPr>
        <p:spPr>
          <a:xfrm>
            <a:off x="3176100" y="980400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Syntax: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0" name="Google Shape;570;g2962e6b8abc_2_82"/>
          <p:cNvSpPr txBox="1"/>
          <p:nvPr/>
        </p:nvSpPr>
        <p:spPr>
          <a:xfrm>
            <a:off x="3043200" y="1600200"/>
            <a:ext cx="9148800" cy="52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5400" lvl="0" indent="-37465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AutoNum type="arabicPeriod"/>
            </a:pPr>
            <a:r>
              <a:rPr lang="en-US" sz="2300" b="1" i="0" u="none" strike="noStrike" cap="none">
                <a:solidFill>
                  <a:srgbClr val="006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lang="en-US" sz="2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(condition </a:t>
            </a:r>
            <a:r>
              <a:rPr lang="en-US" sz="2300" b="0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2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{    </a:t>
            </a:r>
            <a:endParaRPr sz="2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746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entury Gothic"/>
              <a:buAutoNum type="arabicPeriod"/>
            </a:pPr>
            <a:r>
              <a:rPr lang="en-US" sz="2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statement </a:t>
            </a:r>
            <a:r>
              <a:rPr lang="en-US" sz="2300" b="0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2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</a:t>
            </a:r>
            <a:r>
              <a:rPr lang="en-US" sz="2300" b="0" i="0" u="none" strike="noStrike" cap="none">
                <a:solidFill>
                  <a:srgbClr val="008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//executes when condition 1 is true </a:t>
            </a:r>
            <a:r>
              <a:rPr lang="en-US" sz="2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sz="2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746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entury Gothic"/>
              <a:buAutoNum type="arabicPeriod"/>
            </a:pPr>
            <a:r>
              <a:rPr lang="en-US" sz="2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  </a:t>
            </a:r>
            <a:endParaRPr sz="2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746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AutoNum type="arabicPeriod"/>
            </a:pPr>
            <a:r>
              <a:rPr lang="en-US" sz="2300" b="1" i="0" u="none" strike="noStrike" cap="none">
                <a:solidFill>
                  <a:srgbClr val="006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</a:t>
            </a:r>
            <a:r>
              <a:rPr lang="en-US" sz="2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300" b="1" i="0" u="none" strike="noStrike" cap="none">
                <a:solidFill>
                  <a:srgbClr val="006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lang="en-US" sz="2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(condition </a:t>
            </a:r>
            <a:r>
              <a:rPr lang="en-US" sz="2300" b="0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{  </a:t>
            </a:r>
            <a:endParaRPr sz="2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746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entury Gothic"/>
              <a:buAutoNum type="arabicPeriod"/>
            </a:pPr>
            <a:r>
              <a:rPr lang="en-US" sz="2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statement </a:t>
            </a:r>
            <a:r>
              <a:rPr lang="en-US" sz="2300" b="0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</a:t>
            </a:r>
            <a:r>
              <a:rPr lang="en-US" sz="2300" b="0" i="0" u="none" strike="noStrike" cap="none">
                <a:solidFill>
                  <a:srgbClr val="008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//executes when condition 2 is true </a:t>
            </a:r>
            <a:r>
              <a:rPr lang="en-US" sz="2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sz="2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746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entury Gothic"/>
              <a:buAutoNum type="arabicPeriod"/>
            </a:pPr>
            <a:r>
              <a:rPr lang="en-US" sz="2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  </a:t>
            </a:r>
            <a:endParaRPr sz="2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746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AutoNum type="arabicPeriod"/>
            </a:pPr>
            <a:r>
              <a:rPr lang="en-US" sz="2300" b="1" i="0" u="none" strike="noStrike" cap="none">
                <a:solidFill>
                  <a:srgbClr val="006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</a:t>
            </a:r>
            <a:r>
              <a:rPr lang="en-US" sz="2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  </a:t>
            </a:r>
            <a:endParaRPr sz="2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746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entury Gothic"/>
              <a:buAutoNum type="arabicPeriod"/>
            </a:pPr>
            <a:r>
              <a:rPr lang="en-US" sz="2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statement </a:t>
            </a:r>
            <a:r>
              <a:rPr lang="en-US" sz="2300" b="0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</a:t>
            </a:r>
            <a:r>
              <a:rPr lang="en-US" sz="2300" b="0" i="0" u="none" strike="noStrike" cap="none">
                <a:solidFill>
                  <a:srgbClr val="008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//executes when all the conditions are false </a:t>
            </a:r>
            <a:r>
              <a:rPr lang="en-US" sz="2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sz="2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746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entury Gothic"/>
              <a:buAutoNum type="arabicPeriod"/>
            </a:pPr>
            <a:r>
              <a:rPr lang="en-US" sz="2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  </a:t>
            </a:r>
            <a:endParaRPr sz="2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rgbClr val="0066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66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1" name="Google Shape;571;g2962e6b8abc_2_82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2" name="Google Shape;572;g2962e6b8abc_2_82"/>
          <p:cNvSpPr txBox="1">
            <a:spLocks noGrp="1"/>
          </p:cNvSpPr>
          <p:nvPr>
            <p:ph type="title"/>
          </p:nvPr>
        </p:nvSpPr>
        <p:spPr>
          <a:xfrm>
            <a:off x="3031350" y="146600"/>
            <a:ext cx="73533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57893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350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1.3  if-else-if ladder Statement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3" name="Google Shape;573;g2962e6b8abc_2_8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931" y="1879439"/>
            <a:ext cx="12184426" cy="42421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00000"/>
              </a:lnSpc>
              <a:buClrTx/>
              <a:buSzTx/>
            </a:pPr>
            <a:r>
              <a:rPr lang="en-US" altLang="en-US" dirty="0"/>
              <a:t>Java Type Casting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	Type casting is when you assign a value of one primitive data type to another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	In Java, there are two types of casting: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Widening Casting (automatically) - converting a smaller type to a larger type size</a:t>
            </a:r>
            <a:br>
              <a:rPr lang="en-US" altLang="en-US" dirty="0"/>
            </a:br>
            <a:r>
              <a:rPr lang="en-US" altLang="en-US" dirty="0"/>
              <a:t>byte -&gt; short -&gt; char -&gt; </a:t>
            </a:r>
            <a:r>
              <a:rPr lang="en-US" altLang="en-US" dirty="0" err="1"/>
              <a:t>int</a:t>
            </a:r>
            <a:r>
              <a:rPr lang="en-US" altLang="en-US" dirty="0"/>
              <a:t> -&gt; long -&gt; float -&gt; double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Narrowing Casting (manually) - converting a larger type to a smaller size type</a:t>
            </a:r>
            <a:br>
              <a:rPr lang="en-US" altLang="en-US" dirty="0"/>
            </a:br>
            <a:r>
              <a:rPr lang="en-US" altLang="en-US" dirty="0"/>
              <a:t>double -&gt; float -&gt; long -&gt; </a:t>
            </a:r>
            <a:r>
              <a:rPr lang="en-US" altLang="en-US" dirty="0" err="1"/>
              <a:t>int</a:t>
            </a:r>
            <a:r>
              <a:rPr lang="en-US" altLang="en-US" dirty="0"/>
              <a:t> -&gt; char -&gt; short -&gt; byte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4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962e6b8abc_2_92"/>
          <p:cNvSpPr txBox="1">
            <a:spLocks noGrp="1"/>
          </p:cNvSpPr>
          <p:nvPr>
            <p:ph type="title"/>
          </p:nvPr>
        </p:nvSpPr>
        <p:spPr>
          <a:xfrm>
            <a:off x="3014025" y="0"/>
            <a:ext cx="7867500" cy="13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57893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350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1.2 if-else-if ladder Statement    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0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      Flowchart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9" name="Google Shape;579;g2962e6b8abc_2_9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0" name="Google Shape;580;g2962e6b8abc_2_92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1" name="Google Shape;581;g2962e6b8abc_2_92"/>
          <p:cNvSpPr txBox="1"/>
          <p:nvPr/>
        </p:nvSpPr>
        <p:spPr>
          <a:xfrm>
            <a:off x="3176250" y="1575950"/>
            <a:ext cx="90159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0000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highlight>
                  <a:srgbClr val="F3F3F3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endParaRPr sz="2400" b="0" i="0" u="none" strike="noStrike" cap="none">
              <a:solidFill>
                <a:srgbClr val="FF0000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2" name="Google Shape;582;g2962e6b8abc_2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7600" y="1398150"/>
            <a:ext cx="9012399" cy="4895337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g2962e6b8abc_2_92"/>
          <p:cNvSpPr txBox="1"/>
          <p:nvPr/>
        </p:nvSpPr>
        <p:spPr>
          <a:xfrm>
            <a:off x="4244650" y="6293475"/>
            <a:ext cx="72564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Fig: Flowchart of if-else-if ladder statement</a:t>
            </a:r>
            <a:endParaRPr sz="18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4" name="Google Shape;584;g2962e6b8abc_2_92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5" name="Google Shape;585;g2962e6b8abc_2_9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0"/>
          <p:cNvSpPr txBox="1">
            <a:spLocks noGrp="1"/>
          </p:cNvSpPr>
          <p:nvPr>
            <p:ph type="title"/>
          </p:nvPr>
        </p:nvSpPr>
        <p:spPr>
          <a:xfrm>
            <a:off x="3031350" y="146600"/>
            <a:ext cx="73533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57893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350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1.2  Nested-if  Statement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1" name="Google Shape;591;p2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2" name="Google Shape;592;p20"/>
          <p:cNvSpPr txBox="1"/>
          <p:nvPr/>
        </p:nvSpPr>
        <p:spPr>
          <a:xfrm>
            <a:off x="3176250" y="1350475"/>
            <a:ext cx="9015900" cy="5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3" name="Google Shape;593;p20"/>
          <p:cNvSpPr txBox="1"/>
          <p:nvPr/>
        </p:nvSpPr>
        <p:spPr>
          <a:xfrm>
            <a:off x="3200400" y="1066800"/>
            <a:ext cx="8763000" cy="54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nested if-statements,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statement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contain a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if-else statement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inside another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or else-if statement.</a:t>
            </a:r>
            <a:endParaRPr sz="24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4" name="Google Shape;594;p20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5" name="Google Shape;595;p20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1"/>
          <p:cNvSpPr txBox="1">
            <a:spLocks noGrp="1"/>
          </p:cNvSpPr>
          <p:nvPr>
            <p:ph type="title"/>
          </p:nvPr>
        </p:nvSpPr>
        <p:spPr>
          <a:xfrm>
            <a:off x="3031350" y="146600"/>
            <a:ext cx="73533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57893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350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1.2  Nested-if  Statement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1" name="Google Shape;601;p2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2" name="Google Shape;602;p21"/>
          <p:cNvSpPr txBox="1"/>
          <p:nvPr/>
        </p:nvSpPr>
        <p:spPr>
          <a:xfrm>
            <a:off x="3176250" y="1350475"/>
            <a:ext cx="9015900" cy="5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3" name="Google Shape;603;p21"/>
          <p:cNvSpPr txBox="1"/>
          <p:nvPr/>
        </p:nvSpPr>
        <p:spPr>
          <a:xfrm>
            <a:off x="3176250" y="953700"/>
            <a:ext cx="8763000" cy="5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Syntax:            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4" name="Google Shape;604;p21"/>
          <p:cNvSpPr txBox="1"/>
          <p:nvPr/>
        </p:nvSpPr>
        <p:spPr>
          <a:xfrm>
            <a:off x="3657600" y="1600200"/>
            <a:ext cx="8078400" cy="52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5400" lvl="0" indent="-36195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-US" sz="2400" b="1" i="0" u="none" strike="noStrike" cap="none">
                <a:solidFill>
                  <a:srgbClr val="006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(condition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{    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619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entury Gothic"/>
              <a:buAutoNum type="arabicPeriod"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statement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</a:t>
            </a:r>
            <a:r>
              <a:rPr lang="en-US" sz="2400" b="0" i="0" u="none" strike="noStrike" cap="none">
                <a:solidFill>
                  <a:srgbClr val="008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//executes when condition 1 is true </a:t>
            </a: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619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-US" sz="2400" b="1" i="0" u="none" strike="noStrike" cap="none">
                <a:solidFill>
                  <a:srgbClr val="006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(condition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{  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619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entury Gothic"/>
              <a:buAutoNum type="arabicPeriod"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statement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</a:t>
            </a:r>
            <a:r>
              <a:rPr lang="en-US" sz="2400" b="0" i="0" u="none" strike="noStrike" cap="none">
                <a:solidFill>
                  <a:srgbClr val="008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//executes when condition 2 is true </a:t>
            </a: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619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entury Gothic"/>
              <a:buAutoNum type="arabicPeriod"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  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619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-US" sz="2400" b="1" i="0" u="none" strike="noStrike" cap="none">
                <a:solidFill>
                  <a:srgbClr val="006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</a:t>
            </a: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  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619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entury Gothic"/>
              <a:buAutoNum type="arabicPeriod"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statement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</a:t>
            </a:r>
            <a:r>
              <a:rPr lang="en-US" sz="2400" b="0" i="0" u="none" strike="noStrike" cap="none">
                <a:solidFill>
                  <a:srgbClr val="008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//executes when condition 2 is false </a:t>
            </a: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619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entury Gothic"/>
              <a:buAutoNum type="arabicPeriod"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  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619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entury Gothic"/>
              <a:buAutoNum type="arabicPeriod"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  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rgbClr val="0066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66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5" name="Google Shape;605;p21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6" name="Google Shape;606;p2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962e6b8abc_2_114"/>
          <p:cNvSpPr txBox="1">
            <a:spLocks noGrp="1"/>
          </p:cNvSpPr>
          <p:nvPr>
            <p:ph type="title"/>
          </p:nvPr>
        </p:nvSpPr>
        <p:spPr>
          <a:xfrm>
            <a:off x="3014025" y="0"/>
            <a:ext cx="7867500" cy="13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57893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350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1.2 Nested if Statement    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0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      Flowchart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2" name="Google Shape;612;g2962e6b8abc_2_11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3" name="Google Shape;613;g2962e6b8abc_2_114"/>
          <p:cNvSpPr txBox="1"/>
          <p:nvPr/>
        </p:nvSpPr>
        <p:spPr>
          <a:xfrm>
            <a:off x="3176250" y="1350475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4" name="Google Shape;614;g2962e6b8abc_2_114"/>
          <p:cNvSpPr txBox="1"/>
          <p:nvPr/>
        </p:nvSpPr>
        <p:spPr>
          <a:xfrm>
            <a:off x="3176250" y="1575950"/>
            <a:ext cx="90159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0000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highlight>
                  <a:srgbClr val="F3F3F3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endParaRPr sz="2400" b="0" i="0" u="none" strike="noStrike" cap="none">
              <a:solidFill>
                <a:srgbClr val="FF0000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5" name="Google Shape;615;g2962e6b8abc_2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5200" y="1337100"/>
            <a:ext cx="7128800" cy="5438999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g2962e6b8abc_2_114"/>
          <p:cNvSpPr txBox="1"/>
          <p:nvPr/>
        </p:nvSpPr>
        <p:spPr>
          <a:xfrm>
            <a:off x="6344225" y="6309600"/>
            <a:ext cx="5645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Fig: Flowchart of nested if statement</a:t>
            </a: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7" name="Google Shape;617;g2962e6b8abc_2_114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8" name="Google Shape;618;g2962e6b8abc_2_11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2"/>
          <p:cNvSpPr txBox="1">
            <a:spLocks noGrp="1"/>
          </p:cNvSpPr>
          <p:nvPr>
            <p:ph type="title"/>
          </p:nvPr>
        </p:nvSpPr>
        <p:spPr>
          <a:xfrm>
            <a:off x="3031350" y="146600"/>
            <a:ext cx="73533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57893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350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 2  Switch  Statements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4" name="Google Shape;624;p2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5" name="Google Shape;625;p22"/>
          <p:cNvSpPr txBox="1"/>
          <p:nvPr/>
        </p:nvSpPr>
        <p:spPr>
          <a:xfrm>
            <a:off x="3176250" y="1350475"/>
            <a:ext cx="9015900" cy="5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6" name="Google Shape;626;p22"/>
          <p:cNvSpPr txBox="1"/>
          <p:nvPr/>
        </p:nvSpPr>
        <p:spPr>
          <a:xfrm>
            <a:off x="3200400" y="1295400"/>
            <a:ext cx="8763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Switch statements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contains multiple blocks of code called cases and a single case is executed based on the variable which is being switched.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Java,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Switch statements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similar to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if-else-if statements.</a:t>
            </a:r>
            <a:endParaRPr sz="24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sz="24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7" name="Google Shape;627;p22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8" name="Google Shape;628;p2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3"/>
          <p:cNvSpPr txBox="1">
            <a:spLocks noGrp="1"/>
          </p:cNvSpPr>
          <p:nvPr>
            <p:ph type="title"/>
          </p:nvPr>
        </p:nvSpPr>
        <p:spPr>
          <a:xfrm>
            <a:off x="2971800" y="0"/>
            <a:ext cx="73533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57893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350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 2  Switch  Statements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4" name="Google Shape;634;p2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5" name="Google Shape;635;p23"/>
          <p:cNvSpPr txBox="1"/>
          <p:nvPr/>
        </p:nvSpPr>
        <p:spPr>
          <a:xfrm>
            <a:off x="3176250" y="1350475"/>
            <a:ext cx="9015900" cy="5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6" name="Google Shape;636;p23"/>
          <p:cNvSpPr txBox="1"/>
          <p:nvPr/>
        </p:nvSpPr>
        <p:spPr>
          <a:xfrm>
            <a:off x="3048000" y="762000"/>
            <a:ext cx="87630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 to be remembered:     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Cases cannot be duplicate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case variables can be int, short, byte, char, or enumeration.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 statement is executed when any of the case doesn't match the value of expression. It is optional.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Break statement terminates the switch block when the condition is satisfied.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optional, if not used, next case is executed.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case expression will be of the same type as the variable. However, it will also be a constant value.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7" name="Google Shape;637;p23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8" name="Google Shape;638;p2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962e6b8abc_2_15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4" name="Google Shape;644;g2962e6b8abc_2_158"/>
          <p:cNvSpPr txBox="1"/>
          <p:nvPr/>
        </p:nvSpPr>
        <p:spPr>
          <a:xfrm>
            <a:off x="3109700" y="825500"/>
            <a:ext cx="90159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Syntax: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5" name="Google Shape;645;g2962e6b8abc_2_158"/>
          <p:cNvSpPr txBox="1"/>
          <p:nvPr/>
        </p:nvSpPr>
        <p:spPr>
          <a:xfrm>
            <a:off x="3043250" y="1608800"/>
            <a:ext cx="8539150" cy="455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switch</a:t>
            </a:r>
            <a:r>
              <a:rPr lang="en-US" sz="2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2400" b="0" i="1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expression</a:t>
            </a:r>
            <a:r>
              <a:rPr lang="en-US" sz="2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) {</a:t>
            </a:r>
            <a:endParaRPr sz="2400" b="0" i="0" u="none" strike="noStrike" cap="none">
              <a:solidFill>
                <a:schemeClr val="dk2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2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case</a:t>
            </a:r>
            <a:r>
              <a:rPr lang="en-US" sz="2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x</a:t>
            </a:r>
            <a:r>
              <a:rPr lang="en-US" sz="2400" b="0" i="0" u="none" strike="noStrike" cap="none">
                <a:solidFill>
                  <a:srgbClr val="9A6E3A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-US" sz="2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2400" b="0" i="1" u="none" strike="noStrike" cap="none">
                <a:solidFill>
                  <a:srgbClr val="008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// code block</a:t>
            </a:r>
            <a:endParaRPr sz="2400" b="0" i="0" u="none" strike="noStrike" cap="none">
              <a:solidFill>
                <a:srgbClr val="008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2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break</a:t>
            </a:r>
            <a:r>
              <a:rPr lang="en-US" sz="2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>
                <a:solidFill>
                  <a:srgbClr val="9999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2400" b="0" i="0" u="none" strike="noStrike" cap="none">
              <a:solidFill>
                <a:schemeClr val="dk2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2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case</a:t>
            </a:r>
            <a:r>
              <a:rPr lang="en-US" sz="2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y</a:t>
            </a:r>
            <a:r>
              <a:rPr lang="en-US" sz="2400" b="0" i="0" u="none" strike="noStrike" cap="none">
                <a:solidFill>
                  <a:srgbClr val="9A6E3A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-US" sz="2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r>
              <a:rPr lang="en-US" sz="2400" b="0" i="1" u="none" strike="noStrike" cap="none">
                <a:solidFill>
                  <a:srgbClr val="008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// code block</a:t>
            </a:r>
            <a:endParaRPr sz="2400" b="0" i="0" u="none" strike="noStrike" cap="none">
              <a:solidFill>
                <a:schemeClr val="dk2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2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break</a:t>
            </a:r>
            <a:r>
              <a:rPr lang="en-US" sz="2400" b="0" i="0" u="none" strike="noStrike" cap="none">
                <a:solidFill>
                  <a:srgbClr val="9999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2400" b="0" i="0" u="none" strike="noStrike" cap="none">
              <a:solidFill>
                <a:schemeClr val="dk2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default</a:t>
            </a:r>
            <a:r>
              <a:rPr lang="en-US" sz="2400" b="0" i="0" u="none" strike="noStrike" cap="none">
                <a:solidFill>
                  <a:srgbClr val="9A6E3A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:      </a:t>
            </a:r>
            <a:r>
              <a:rPr lang="en-US" sz="2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1" u="none" strike="noStrike" cap="none">
                <a:solidFill>
                  <a:srgbClr val="008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// code block</a:t>
            </a:r>
            <a:r>
              <a:rPr lang="en-US" sz="2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0" u="none" strike="noStrike" cap="none">
              <a:solidFill>
                <a:schemeClr val="dk2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52400" marR="1524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2400" b="0" i="0" u="none" strike="noStrike" cap="none">
              <a:solidFill>
                <a:schemeClr val="dk2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6" name="Google Shape;646;g2962e6b8abc_2_158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7" name="Google Shape;647;g2962e6b8abc_2_158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962e6b8abc_2_178"/>
          <p:cNvSpPr txBox="1">
            <a:spLocks noGrp="1"/>
          </p:cNvSpPr>
          <p:nvPr>
            <p:ph type="title"/>
          </p:nvPr>
        </p:nvSpPr>
        <p:spPr>
          <a:xfrm>
            <a:off x="3176250" y="0"/>
            <a:ext cx="73533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ct val="57893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35000"/>
              <a:buFont typeface="Arial"/>
              <a:buNone/>
            </a:pPr>
            <a:r>
              <a:rPr lang="en-US" sz="4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Switch Statement Example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3" name="Google Shape;653;g2962e6b8abc_2_17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4" name="Google Shape;654;g2962e6b8abc_2_178"/>
          <p:cNvSpPr txBox="1"/>
          <p:nvPr/>
        </p:nvSpPr>
        <p:spPr>
          <a:xfrm>
            <a:off x="3176250" y="1350475"/>
            <a:ext cx="9015900" cy="5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5" name="Google Shape;655;g2962e6b8abc_2_178"/>
          <p:cNvSpPr txBox="1"/>
          <p:nvPr/>
        </p:nvSpPr>
        <p:spPr>
          <a:xfrm>
            <a:off x="3176250" y="953700"/>
            <a:ext cx="8763000" cy="5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highlight>
                  <a:srgbClr val="F3F3F3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endParaRPr sz="2400" b="0" i="0" u="none" strike="noStrike" cap="none">
              <a:solidFill>
                <a:srgbClr val="FF0000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6" name="Google Shape;656;g2962e6b8abc_2_178"/>
          <p:cNvSpPr txBox="1"/>
          <p:nvPr/>
        </p:nvSpPr>
        <p:spPr>
          <a:xfrm>
            <a:off x="3584475" y="724150"/>
            <a:ext cx="5019900" cy="607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8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public class Main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public static void </a:t>
            </a:r>
            <a:r>
              <a:rPr lang="en-US" sz="14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main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(String[] args) {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4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1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int 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day = </a:t>
            </a:r>
            <a:r>
              <a:rPr lang="en-US" sz="14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4;</a:t>
            </a:r>
            <a:endParaRPr sz="1400" b="0" i="0" u="none" strike="noStrike" cap="none">
              <a:solidFill>
                <a:srgbClr val="FF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n-US" sz="1400" b="0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switch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(day) {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r>
              <a:rPr lang="en-US" sz="1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case 1:</a:t>
            </a:r>
            <a:endParaRPr sz="1400" b="1" i="0" u="none" strike="noStrike" cap="none">
              <a:solidFill>
                <a:srgbClr val="006699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System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.out.</a:t>
            </a:r>
            <a:r>
              <a:rPr lang="en-US" sz="14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println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400" b="0" i="0" u="none" strike="noStrike" cap="none">
                <a:solidFill>
                  <a:srgbClr val="008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"Monday"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1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break;</a:t>
            </a:r>
            <a:endParaRPr sz="1400" b="1" i="0" u="none" strike="noStrike" cap="none">
              <a:solidFill>
                <a:srgbClr val="006699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r>
              <a:rPr lang="en-US" sz="1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case 2:</a:t>
            </a:r>
            <a:endParaRPr sz="1400" b="1" i="0" u="none" strike="noStrike" cap="none">
              <a:solidFill>
                <a:srgbClr val="006699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System</a:t>
            </a:r>
            <a:r>
              <a:rPr lang="en-US" sz="1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.out.</a:t>
            </a:r>
            <a:r>
              <a:rPr lang="en-US" sz="14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println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400" b="0" i="0" u="none" strike="noStrike" cap="none">
                <a:solidFill>
                  <a:srgbClr val="008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"Tuesday"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break;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r>
              <a:rPr lang="en-US" sz="1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case 3:</a:t>
            </a:r>
            <a:endParaRPr sz="1400" b="1" i="0" u="none" strike="noStrike" cap="none">
              <a:solidFill>
                <a:srgbClr val="006699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System</a:t>
            </a:r>
            <a:r>
              <a:rPr lang="en-US" sz="1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.out.</a:t>
            </a:r>
            <a:r>
              <a:rPr lang="en-US" sz="14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println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400" b="0" i="0" u="none" strike="noStrike" cap="none">
                <a:solidFill>
                  <a:srgbClr val="008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"Wednesday"</a:t>
            </a:r>
            <a:r>
              <a:rPr lang="en-US" sz="1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break;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r>
              <a:rPr lang="en-US" sz="1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case 4:</a:t>
            </a:r>
            <a:endParaRPr sz="1400" b="1" i="0" u="none" strike="noStrike" cap="none">
              <a:solidFill>
                <a:srgbClr val="006699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System</a:t>
            </a:r>
            <a:r>
              <a:rPr lang="en-US" sz="1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.out.</a:t>
            </a:r>
            <a:r>
              <a:rPr lang="en-US" sz="14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println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400" b="0" i="0" u="none" strike="noStrike" cap="none">
                <a:solidFill>
                  <a:srgbClr val="008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"Thursday"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break;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1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case 5:</a:t>
            </a:r>
            <a:endParaRPr sz="1400" b="1" i="0" u="none" strike="noStrike" cap="none">
              <a:solidFill>
                <a:srgbClr val="006699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System</a:t>
            </a:r>
            <a:r>
              <a:rPr lang="en-US" sz="1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.out.</a:t>
            </a:r>
            <a:r>
              <a:rPr lang="en-US" sz="14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println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400" b="0" i="0" u="none" strike="noStrike" cap="none">
                <a:solidFill>
                  <a:srgbClr val="008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"Friday")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break;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r>
              <a:rPr lang="en-US" sz="1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case 6:</a:t>
            </a:r>
            <a:endParaRPr sz="1400" b="1" i="0" u="none" strike="noStrike" cap="none">
              <a:solidFill>
                <a:srgbClr val="006699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System</a:t>
            </a:r>
            <a:r>
              <a:rPr lang="en-US" sz="1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.out.</a:t>
            </a:r>
            <a:r>
              <a:rPr lang="en-US" sz="14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println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400" b="0" i="0" u="none" strike="noStrike" cap="none">
                <a:solidFill>
                  <a:srgbClr val="008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"Saturday"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break;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n-US" sz="1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case 7:</a:t>
            </a:r>
            <a:endParaRPr sz="1400" b="1" i="0" u="none" strike="noStrike" cap="none">
              <a:solidFill>
                <a:srgbClr val="006699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System</a:t>
            </a:r>
            <a:r>
              <a:rPr lang="en-US" sz="1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.out.</a:t>
            </a:r>
            <a:r>
              <a:rPr lang="en-US" sz="14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println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400" b="0" i="0" u="none" strike="noStrike" cap="none">
                <a:solidFill>
                  <a:srgbClr val="008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"Sunday"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b="1" i="0" u="none" strike="noStrike" cap="none">
                <a:solidFill>
                  <a:srgbClr val="006699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break;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}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7" name="Google Shape;657;g2962e6b8abc_2_178"/>
          <p:cNvSpPr txBox="1"/>
          <p:nvPr/>
        </p:nvSpPr>
        <p:spPr>
          <a:xfrm>
            <a:off x="8908750" y="2817100"/>
            <a:ext cx="2632200" cy="188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Output</a:t>
            </a:r>
            <a:endParaRPr sz="1800" b="1" i="0" u="none" strike="noStrike" cap="none">
              <a:solidFill>
                <a:srgbClr val="FF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152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Thursday</a:t>
            </a:r>
            <a:endParaRPr sz="1800" b="0" i="0" u="none" strike="noStrike" cap="none">
              <a:solidFill>
                <a:srgbClr val="FF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8" name="Google Shape;658;g2962e6b8abc_2_178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9" name="Google Shape;659;g2962e6b8abc_2_178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962e6b8abc_2_167"/>
          <p:cNvSpPr txBox="1">
            <a:spLocks noGrp="1"/>
          </p:cNvSpPr>
          <p:nvPr>
            <p:ph type="title"/>
          </p:nvPr>
        </p:nvSpPr>
        <p:spPr>
          <a:xfrm>
            <a:off x="3014025" y="-225125"/>
            <a:ext cx="7867500" cy="13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The break Keyword 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5" name="Google Shape;665;g2962e6b8abc_2_16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6" name="Google Shape;666;g2962e6b8abc_2_167"/>
          <p:cNvSpPr txBox="1"/>
          <p:nvPr/>
        </p:nvSpPr>
        <p:spPr>
          <a:xfrm>
            <a:off x="3176250" y="1350474"/>
            <a:ext cx="9015900" cy="550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Java reaches a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break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keyword, it breaks out of the switch block.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will stop the execution of more code and case testing inside the block.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a match is found, and the job is done, it's time for a break. There is no need for more testing.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highlight>
                  <a:srgbClr val="F3F3F3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Note:</a:t>
            </a:r>
            <a:r>
              <a:rPr lang="en-US" sz="2400" b="0" i="0" u="none" strike="noStrike" cap="none">
                <a:solidFill>
                  <a:schemeClr val="dk2"/>
                </a:solidFill>
                <a:highlight>
                  <a:srgbClr val="FFFFCC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 break can save a lot of execution time because it "ignores" the execution of all the rest of the code in the switch block.</a:t>
            </a:r>
            <a:endParaRPr sz="2400" b="0" i="0" u="none" strike="noStrike" cap="none">
              <a:solidFill>
                <a:schemeClr val="dk2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7" name="Google Shape;667;g2962e6b8abc_2_167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8" name="Google Shape;668;g2962e6b8abc_2_16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962e6b8abc_2_196"/>
          <p:cNvSpPr txBox="1">
            <a:spLocks noGrp="1"/>
          </p:cNvSpPr>
          <p:nvPr>
            <p:ph type="title"/>
          </p:nvPr>
        </p:nvSpPr>
        <p:spPr>
          <a:xfrm>
            <a:off x="3014025" y="-225125"/>
            <a:ext cx="7867500" cy="13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The default Keyword 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4" name="Google Shape;674;g2962e6b8abc_2_19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5" name="Google Shape;675;g2962e6b8abc_2_196"/>
          <p:cNvSpPr txBox="1"/>
          <p:nvPr/>
        </p:nvSpPr>
        <p:spPr>
          <a:xfrm>
            <a:off x="3176250" y="1143000"/>
            <a:ext cx="9015900" cy="56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keyword specifies some code to run if there is no case match: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152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0077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0077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0077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0077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0077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0077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0000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highlight>
                  <a:srgbClr val="F3F3F3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Note:</a:t>
            </a:r>
            <a:r>
              <a:rPr lang="en-US" sz="2400" b="0" i="0" u="none" strike="noStrike" cap="none">
                <a:solidFill>
                  <a:schemeClr val="dk2"/>
                </a:solidFill>
                <a:highlight>
                  <a:srgbClr val="FFFFCC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Note that if the </a:t>
            </a:r>
            <a:r>
              <a:rPr lang="en-US" sz="2400" b="0" i="0" u="none" strike="noStrike" cap="none">
                <a:solidFill>
                  <a:srgbClr val="DC143C"/>
                </a:solidFill>
                <a:highlight>
                  <a:srgbClr val="FFFFCC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default </a:t>
            </a:r>
            <a:r>
              <a:rPr lang="en-US" sz="2400" b="0" i="0" u="none" strike="noStrike" cap="none">
                <a:solidFill>
                  <a:schemeClr val="dk2"/>
                </a:solidFill>
                <a:highlight>
                  <a:srgbClr val="FFFFCC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statement is used as the last statement in a switch block, it does not need a break.</a:t>
            </a:r>
            <a:endParaRPr sz="2400" b="0" i="0" u="none" strike="noStrike" cap="none">
              <a:solidFill>
                <a:schemeClr val="dk2"/>
              </a:solidFill>
              <a:highlight>
                <a:srgbClr val="F3F3F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6" name="Google Shape;676;g2962e6b8abc_2_196"/>
          <p:cNvSpPr txBox="1"/>
          <p:nvPr/>
        </p:nvSpPr>
        <p:spPr>
          <a:xfrm>
            <a:off x="3302675" y="2286175"/>
            <a:ext cx="5777700" cy="34288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7A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en-U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day </a:t>
            </a:r>
            <a:r>
              <a:rPr lang="en-US" sz="1800" b="0" i="0" u="none" strike="noStrike" cap="none">
                <a:solidFill>
                  <a:srgbClr val="9A6E3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  <a:r>
              <a:rPr lang="en-U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>
                <a:solidFill>
                  <a:srgbClr val="990055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en-US" sz="18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1800" b="0" i="0" u="none" strike="noStrike" cap="none">
              <a:solidFill>
                <a:schemeClr val="dk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7A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switch</a:t>
            </a:r>
            <a:r>
              <a:rPr lang="en-U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day</a:t>
            </a:r>
            <a:r>
              <a:rPr lang="en-US" sz="18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r>
              <a:rPr lang="en-U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 sz="1800" b="0" i="0" u="none" strike="noStrike" cap="none">
              <a:solidFill>
                <a:schemeClr val="dk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1800" b="0" i="0" u="none" strike="noStrike" cap="none">
                <a:solidFill>
                  <a:srgbClr val="0077A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case</a:t>
            </a:r>
            <a:r>
              <a:rPr lang="en-U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>
                <a:solidFill>
                  <a:srgbClr val="990055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lang="en-US" sz="1800" b="0" i="0" u="none" strike="noStrike" cap="none">
                <a:solidFill>
                  <a:srgbClr val="9A6E3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1800" b="0" i="0" u="none" strike="noStrike" cap="none">
              <a:solidFill>
                <a:schemeClr val="dk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8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System</a:t>
            </a:r>
            <a:r>
              <a:rPr lang="en-US" sz="18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out</a:t>
            </a:r>
            <a:r>
              <a:rPr lang="en-US" sz="18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println</a:t>
            </a:r>
            <a:r>
              <a:rPr lang="en-US" sz="18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800" b="0" i="0" u="none" strike="noStrike" cap="none">
                <a:solidFill>
                  <a:srgbClr val="6699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"Today is Saturday"</a:t>
            </a:r>
            <a:r>
              <a:rPr lang="en-US" sz="18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sz="1800" b="0" i="0" u="none" strike="noStrike" cap="none">
              <a:solidFill>
                <a:schemeClr val="dk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800" b="0" i="0" u="none" strike="noStrike" cap="none">
                <a:solidFill>
                  <a:srgbClr val="0077A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break</a:t>
            </a:r>
            <a:r>
              <a:rPr lang="en-US" sz="18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1800" b="0" i="0" u="none" strike="noStrike" cap="none">
              <a:solidFill>
                <a:schemeClr val="dk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1800" b="0" i="0" u="none" strike="noStrike" cap="none">
                <a:solidFill>
                  <a:srgbClr val="0077A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case</a:t>
            </a:r>
            <a:r>
              <a:rPr lang="en-U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>
                <a:solidFill>
                  <a:srgbClr val="990055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lang="en-US" sz="1800" b="0" i="0" u="none" strike="noStrike" cap="none">
                <a:solidFill>
                  <a:srgbClr val="9A6E3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1800" b="0" i="0" u="none" strike="noStrike" cap="none">
              <a:solidFill>
                <a:schemeClr val="dk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8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System</a:t>
            </a:r>
            <a:r>
              <a:rPr lang="en-US" sz="18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out</a:t>
            </a:r>
            <a:r>
              <a:rPr lang="en-US" sz="18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println</a:t>
            </a:r>
            <a:r>
              <a:rPr lang="en-US" sz="18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800" b="0" i="0" u="none" strike="noStrike" cap="none">
                <a:solidFill>
                  <a:srgbClr val="6699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"Today is Sunday"</a:t>
            </a:r>
            <a:r>
              <a:rPr lang="en-US" sz="18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sz="1800" b="0" i="0" u="none" strike="noStrike" cap="none">
              <a:solidFill>
                <a:schemeClr val="dk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800" b="0" i="0" u="none" strike="noStrike" cap="none">
                <a:solidFill>
                  <a:srgbClr val="0077A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break</a:t>
            </a:r>
            <a:r>
              <a:rPr lang="en-US" sz="18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1800" b="0" i="0" u="none" strike="noStrike" cap="none">
              <a:solidFill>
                <a:schemeClr val="dk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1800" b="0" i="0" u="none" strike="noStrike" cap="none">
                <a:solidFill>
                  <a:srgbClr val="0077A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default</a:t>
            </a:r>
            <a:r>
              <a:rPr lang="en-US" sz="1800" b="0" i="0" u="none" strike="noStrike" cap="none">
                <a:solidFill>
                  <a:srgbClr val="9A6E3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1800" b="0" i="0" u="none" strike="noStrike" cap="none">
              <a:solidFill>
                <a:schemeClr val="dk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8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System</a:t>
            </a:r>
            <a:r>
              <a:rPr lang="en-US" sz="18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out</a:t>
            </a:r>
            <a:r>
              <a:rPr lang="en-US" sz="18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println</a:t>
            </a:r>
            <a:r>
              <a:rPr lang="en-US" sz="18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800" b="0" i="0" u="none" strike="noStrike" cap="none">
                <a:solidFill>
                  <a:srgbClr val="6699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"Looking forward to the Weekend"</a:t>
            </a:r>
            <a:r>
              <a:rPr lang="en-US" sz="18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sz="1800" b="0" i="0" u="none" strike="noStrike" cap="none">
              <a:solidFill>
                <a:schemeClr val="dk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800" b="0" i="0" u="none" strike="noStrike" cap="none">
              <a:solidFill>
                <a:schemeClr val="dk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7" name="Google Shape;677;g2962e6b8abc_2_196"/>
          <p:cNvSpPr txBox="1"/>
          <p:nvPr/>
        </p:nvSpPr>
        <p:spPr>
          <a:xfrm>
            <a:off x="9288325" y="2817100"/>
            <a:ext cx="2632200" cy="188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</a:t>
            </a:r>
            <a:endParaRPr sz="2400" b="1" i="0" u="none" strike="noStrike" cap="none">
              <a:solidFill>
                <a:srgbClr val="FF0000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152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"Looking forward to the Weekend"</a:t>
            </a: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8" name="Google Shape;678;g2962e6b8abc_2_196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9" name="Google Shape;679;g2962e6b8abc_2_196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938013" y="1991469"/>
            <a:ext cx="9756000" cy="22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</a:pPr>
            <a:r>
              <a:rPr lang="en-US" sz="4800" b="1">
                <a:solidFill>
                  <a:srgbClr val="FF0000"/>
                </a:solidFill>
              </a:rPr>
              <a:t>Operators, Strings and Conditional Statements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g295b2afd864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8100" y="1361350"/>
            <a:ext cx="7769450" cy="51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g295b2afd864_0_25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62135dc13_3_95"/>
          <p:cNvSpPr txBox="1">
            <a:spLocks noGrp="1"/>
          </p:cNvSpPr>
          <p:nvPr>
            <p:ph type="title"/>
          </p:nvPr>
        </p:nvSpPr>
        <p:spPr>
          <a:xfrm>
            <a:off x="990600" y="1600200"/>
            <a:ext cx="9756000" cy="22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</a:pPr>
            <a:r>
              <a:rPr lang="en-US" sz="4800" b="1">
                <a:solidFill>
                  <a:srgbClr val="FF0000"/>
                </a:solidFill>
              </a:rPr>
              <a:t>1.Java Operators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3" name="Google Shape;133;g2962135dc13_3_95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3124200" y="228600"/>
            <a:ext cx="70095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Java Operators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352800" y="1295400"/>
            <a:ext cx="8487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Operators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 symbol that is used to perform operations on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variables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values/operands.</a:t>
            </a:r>
            <a:endParaRPr sz="24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example: +, -, *, / etc.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 x = 20+30;</a:t>
            </a:r>
            <a:endParaRPr sz="24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entury Gothic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are different  types of operators in Java which are given below: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Char char="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Arithmetic Operator,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Char char="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Assignment Operator,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>
            <a:spLocks noGrp="1"/>
          </p:cNvSpPr>
          <p:nvPr>
            <p:ph type="title"/>
          </p:nvPr>
        </p:nvSpPr>
        <p:spPr>
          <a:xfrm>
            <a:off x="3124200" y="228600"/>
            <a:ext cx="70095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Java Operators</a:t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3429000" y="1219200"/>
            <a:ext cx="8487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5400" lvl="0" indent="-3810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Char char="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Comparison Operator,</a:t>
            </a:r>
            <a:endParaRPr sz="24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25400" lvl="0" indent="-3810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Char char="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Logical Operator,</a:t>
            </a:r>
            <a:endParaRPr dirty="0"/>
          </a:p>
          <a:p>
            <a:pPr marL="457200" marR="25400" lvl="0" indent="-3810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Char char="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Bitwise Operator</a:t>
            </a:r>
            <a:endParaRPr sz="24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Java Operators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Arithmetic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 Assignment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 Comparison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 Logical Operator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Strings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3.Conditional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3.1Decision Making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3.1.1.1 simple if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3.1.1.2 if-else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3.1.1.3 if-else-if ladder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3.1.1.4 Nested if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3.1.2 switch statement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 Loop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3.3 Jump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tinental World 16x9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5355</Words>
  <Application>Microsoft Office PowerPoint</Application>
  <PresentationFormat>Widescreen</PresentationFormat>
  <Paragraphs>1610</Paragraphs>
  <Slides>60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Courier New</vt:lpstr>
      <vt:lpstr>Calibri</vt:lpstr>
      <vt:lpstr>Roboto</vt:lpstr>
      <vt:lpstr>Century Gothic</vt:lpstr>
      <vt:lpstr>Continental World 16x9</vt:lpstr>
      <vt:lpstr>Object Oriented Programming and Design   WEEK 2 – Operators,Strings,and Conditional Statements</vt:lpstr>
      <vt:lpstr>Revision Topic</vt:lpstr>
      <vt:lpstr>LET’S GET STARTED WITH LECTURE 2</vt:lpstr>
      <vt:lpstr>Learning Outcomes</vt:lpstr>
      <vt:lpstr>Type Casting in Java</vt:lpstr>
      <vt:lpstr>Operators, Strings and Conditional Statements</vt:lpstr>
      <vt:lpstr>1.Java Operators</vt:lpstr>
      <vt:lpstr>Java Operators</vt:lpstr>
      <vt:lpstr>Java Operators</vt:lpstr>
      <vt:lpstr>PowerPoint Presentation</vt:lpstr>
      <vt:lpstr>Arithmetic Operators</vt:lpstr>
      <vt:lpstr>Arithmetic Operators</vt:lpstr>
      <vt:lpstr>Assignment Operators</vt:lpstr>
      <vt:lpstr>Assignment Operators</vt:lpstr>
      <vt:lpstr>Assignment Operators</vt:lpstr>
      <vt:lpstr>Comparison Operators</vt:lpstr>
      <vt:lpstr>Comparison Operators</vt:lpstr>
      <vt:lpstr>Comparison Operators</vt:lpstr>
      <vt:lpstr>Logical Operators</vt:lpstr>
      <vt:lpstr>Logical Operators</vt:lpstr>
      <vt:lpstr>Logical Operators</vt:lpstr>
      <vt:lpstr>2. Strings</vt:lpstr>
      <vt:lpstr>Strings</vt:lpstr>
      <vt:lpstr>Importance of String</vt:lpstr>
      <vt:lpstr>String Declaration and Initialization</vt:lpstr>
      <vt:lpstr>Strings</vt:lpstr>
      <vt:lpstr>String Concatenation</vt:lpstr>
      <vt:lpstr> Java Scanner Class</vt:lpstr>
      <vt:lpstr> String Input</vt:lpstr>
      <vt:lpstr> String Input</vt:lpstr>
      <vt:lpstr> String and Characters</vt:lpstr>
      <vt:lpstr> String Methods</vt:lpstr>
      <vt:lpstr> String Methods</vt:lpstr>
      <vt:lpstr> String Methods</vt:lpstr>
      <vt:lpstr> String Methods</vt:lpstr>
      <vt:lpstr> String Methods</vt:lpstr>
      <vt:lpstr> String Methods</vt:lpstr>
      <vt:lpstr>3.Java Selection Control Conditional Statements</vt:lpstr>
      <vt:lpstr> Conditional Statements</vt:lpstr>
      <vt:lpstr> Importance of conditional statements</vt:lpstr>
      <vt:lpstr> Types of Conditional Statements</vt:lpstr>
      <vt:lpstr> 1.Decision Making Statements</vt:lpstr>
      <vt:lpstr> 1.1 Simple if Statement</vt:lpstr>
      <vt:lpstr> 1.1 Simple if Statement           Flowchart</vt:lpstr>
      <vt:lpstr> 1.2  if-else Statement</vt:lpstr>
      <vt:lpstr> 1.2  if-else Statement</vt:lpstr>
      <vt:lpstr> 1.2 if-else Statement           Flowchart</vt:lpstr>
      <vt:lpstr> 1.3  if-else-if ladder Statement</vt:lpstr>
      <vt:lpstr> 1.3  if-else-if ladder Statement</vt:lpstr>
      <vt:lpstr> 1.2 if-else-if ladder Statement           Flowchart</vt:lpstr>
      <vt:lpstr> 1.2  Nested-if  Statement</vt:lpstr>
      <vt:lpstr> 1.2  Nested-if  Statement</vt:lpstr>
      <vt:lpstr> 1.2 Nested if Statement           Flowchart</vt:lpstr>
      <vt:lpstr>  2  Switch  Statements</vt:lpstr>
      <vt:lpstr>  2  Switch  Statements</vt:lpstr>
      <vt:lpstr>PowerPoint Presentation</vt:lpstr>
      <vt:lpstr> Switch Statement Example</vt:lpstr>
      <vt:lpstr> The break Keyword </vt:lpstr>
      <vt:lpstr> The default Keyword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and Design   WEEK 2 – Operators,Strings,and Conditional Statements</dc:title>
  <dc:creator>dell</dc:creator>
  <cp:lastModifiedBy>Shah, Sumit</cp:lastModifiedBy>
  <cp:revision>6</cp:revision>
  <dcterms:created xsi:type="dcterms:W3CDTF">2019-10-23T12:39:44Z</dcterms:created>
  <dcterms:modified xsi:type="dcterms:W3CDTF">2024-01-13T13:38:39Z</dcterms:modified>
</cp:coreProperties>
</file>