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Roboto Mono" panose="00000009000000000000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1psXDW/z8qgS5PrpDbT9pp/MU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umit" userId="5bfdb72b-a572-4577-ab55-70d3c28ab583" providerId="ADAL" clId="{CB794CEC-7FB1-45AE-8FA6-B1AE4A95EE7B}"/>
    <pc:docChg chg="modSld">
      <pc:chgData name="Shah, Sumit" userId="5bfdb72b-a572-4577-ab55-70d3c28ab583" providerId="ADAL" clId="{CB794CEC-7FB1-45AE-8FA6-B1AE4A95EE7B}" dt="2024-01-13T13:43:10.628" v="2" actId="1038"/>
      <pc:docMkLst>
        <pc:docMk/>
      </pc:docMkLst>
      <pc:sldChg chg="modSp mod">
        <pc:chgData name="Shah, Sumit" userId="5bfdb72b-a572-4577-ab55-70d3c28ab583" providerId="ADAL" clId="{CB794CEC-7FB1-45AE-8FA6-B1AE4A95EE7B}" dt="2024-01-13T13:43:10.628" v="2" actId="1038"/>
        <pc:sldMkLst>
          <pc:docMk/>
          <pc:sldMk cId="0" sldId="262"/>
        </pc:sldMkLst>
        <pc:spChg chg="mod">
          <ac:chgData name="Shah, Sumit" userId="5bfdb72b-a572-4577-ab55-70d3c28ab583" providerId="ADAL" clId="{CB794CEC-7FB1-45AE-8FA6-B1AE4A95EE7B}" dt="2024-01-13T13:43:10.628" v="2" actId="1038"/>
          <ac:spMkLst>
            <pc:docMk/>
            <pc:sldMk cId="0" sldId="262"/>
            <ac:spMk id="156" creationId="{00000000-0000-0000-0000-000000000000}"/>
          </ac:spMkLst>
        </pc:spChg>
        <pc:spChg chg="mod">
          <ac:chgData name="Shah, Sumit" userId="5bfdb72b-a572-4577-ab55-70d3c28ab583" providerId="ADAL" clId="{CB794CEC-7FB1-45AE-8FA6-B1AE4A95EE7B}" dt="2024-01-13T13:43:04.970" v="1" actId="20577"/>
          <ac:spMkLst>
            <pc:docMk/>
            <pc:sldMk cId="0" sldId="262"/>
            <ac:spMk id="1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e447bcd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5e447bcd63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25e447bcd63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5565e5c1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95565e5c11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295565e5c11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e447bcd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5e447bcd63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5e447bcd63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5565e5c11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95565e5c11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295565e5c11_2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5565e5c11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295565e5c11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295565e5c11_2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5565e5c11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95565e5c11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295565e5c11_2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5565e5c11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95565e5c11_2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295565e5c11_2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5565e5c11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95565e5c11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295565e5c11_2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5565e5c11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95565e5c11_2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95565e5c11_2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e447bcd6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25e447bcd63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25e447bcd63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5565e5c11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295565e5c11_2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295565e5c11_2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5565e5c11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295565e5c11_2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295565e5c11_2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698ea79e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29698ea79e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g29698ea79e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5565e5c11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295565e5c11_2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295565e5c11_2_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5565e5c11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295565e5c11_2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g295565e5c11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5565e5c11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295565e5c11_2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g295565e5c11_2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5565e5c11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295565e5c11_2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g295565e5c11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2c42aef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62c42aef53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262c42aef53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2c42aef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62c42aef5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262c42aef53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1a3381a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1a3381a2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a1a3381a2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2c42aef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2c42aef5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262c42aef5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95565e5c11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295565e5c11_2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g295565e5c11_2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95b2afd86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295b2afd864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g295b2afd864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447bcd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e447bcd6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25e447bcd6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447bcd6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5e447bcd6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25e447bcd6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e447bcd6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5e447bcd63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25e447bcd63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5565e5c1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95565e5c11_2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95565e5c11_2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-4764" y="285750"/>
            <a:ext cx="12193588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3"/>
          <p:cNvSpPr txBox="1"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3"/>
          <p:cNvSpPr txBox="1"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73"/>
          <p:cNvPicPr preferRelativeResize="0"/>
          <p:nvPr/>
        </p:nvPicPr>
        <p:blipFill rotWithShape="1">
          <a:blip r:embed="rId2">
            <a:alphaModFix/>
          </a:blip>
          <a:srcRect l="10382" r="10979" b="21025"/>
          <a:stretch/>
        </p:blipFill>
        <p:spPr>
          <a:xfrm>
            <a:off x="9297234" y="-498145"/>
            <a:ext cx="2894767" cy="171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1"/>
          </p:nvPr>
        </p:nvSpPr>
        <p:spPr>
          <a:xfrm rot="5400000">
            <a:off x="3924302" y="-877571"/>
            <a:ext cx="4343400" cy="975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3"/>
          <p:cNvSpPr txBox="1">
            <a:spLocks noGrp="1"/>
          </p:cNvSpPr>
          <p:nvPr>
            <p:ph type="title"/>
          </p:nvPr>
        </p:nvSpPr>
        <p:spPr>
          <a:xfrm rot="5400000">
            <a:off x="7163436" y="2361565"/>
            <a:ext cx="5486400" cy="21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3"/>
          <p:cNvSpPr txBox="1">
            <a:spLocks noGrp="1"/>
          </p:cNvSpPr>
          <p:nvPr>
            <p:ph type="body" idx="1"/>
          </p:nvPr>
        </p:nvSpPr>
        <p:spPr>
          <a:xfrm rot="5400000">
            <a:off x="2183765" y="-280035"/>
            <a:ext cx="5486400" cy="741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83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3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4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4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7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7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77"/>
          <p:cNvSpPr txBox="1">
            <a:spLocks noGrp="1"/>
          </p:cNvSpPr>
          <p:nvPr>
            <p:ph type="body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31" name="Google Shape;31;p77"/>
          <p:cNvSpPr txBox="1">
            <a:spLocks noGrp="1"/>
          </p:cNvSpPr>
          <p:nvPr>
            <p:ph type="body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6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body" idx="1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6"/>
          <p:cNvSpPr txBox="1">
            <a:spLocks noGrp="1"/>
          </p:cNvSpPr>
          <p:nvPr>
            <p:ph type="body" idx="2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76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6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5"/>
          <p:cNvSpPr txBox="1"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5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8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8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8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9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45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0"/>
          <p:cNvSpPr txBox="1">
            <a:spLocks noGrp="1"/>
          </p:cNvSpPr>
          <p:nvPr>
            <p:ph type="body" idx="1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80"/>
          <p:cNvSpPr txBox="1">
            <a:spLocks noGrp="1"/>
          </p:cNvSpPr>
          <p:nvPr>
            <p:ph type="body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0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45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1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>
            <a:spLocks noGrp="1"/>
          </p:cNvSpPr>
          <p:nvPr>
            <p:ph type="pic" idx="2"/>
          </p:nvPr>
        </p:nvSpPr>
        <p:spPr>
          <a:xfrm>
            <a:off x="5867341" y="685800"/>
            <a:ext cx="5640269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587125" y="2855925"/>
            <a:ext cx="10363200" cy="2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1"/>
              <a:t>Object Oriented Programming and Design</a:t>
            </a:r>
            <a:br>
              <a:rPr lang="en-US" sz="4000" b="1"/>
            </a:br>
            <a:r>
              <a:rPr lang="en-US" sz="4000" b="1"/>
              <a:t>		</a:t>
            </a:r>
            <a:r>
              <a:rPr lang="en-US" sz="2800" b="1"/>
              <a:t>WEEK 3 – Looping and Arrays</a:t>
            </a:r>
            <a:endParaRPr sz="2800"/>
          </a:p>
        </p:txBody>
      </p:sp>
      <p:pic>
        <p:nvPicPr>
          <p:cNvPr id="100" name="Google Shape;100;p1" descr="WLV_LOGO_09_CMY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9640" y="6234803"/>
            <a:ext cx="2310676" cy="48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 descr="Image result for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12761"/>
            <a:ext cx="2543176" cy="254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1612525" y="6330075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e447bcd63_0_6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25e447bcd63_0_6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25e447bcd63_0_69"/>
          <p:cNvSpPr txBox="1">
            <a:spLocks noGrp="1"/>
          </p:cNvSpPr>
          <p:nvPr>
            <p:ph type="title"/>
          </p:nvPr>
        </p:nvSpPr>
        <p:spPr>
          <a:xfrm>
            <a:off x="2956426" y="274650"/>
            <a:ext cx="8017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id="192" name="Google Shape;192;g25e447bcd63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3400" y="1752750"/>
            <a:ext cx="6596600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5e447bcd63_0_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5700" y="2883650"/>
            <a:ext cx="3241424" cy="31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e447bcd63_0_69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g25e447bcd63_0_69"/>
          <p:cNvSpPr txBox="1"/>
          <p:nvPr/>
        </p:nvSpPr>
        <p:spPr>
          <a:xfrm>
            <a:off x="11590575" y="6400650"/>
            <a:ext cx="496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5565e5c11_2_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295565e5c11_2_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295565e5c11_2_7"/>
          <p:cNvSpPr txBox="1">
            <a:spLocks noGrp="1"/>
          </p:cNvSpPr>
          <p:nvPr>
            <p:ph type="title"/>
          </p:nvPr>
        </p:nvSpPr>
        <p:spPr>
          <a:xfrm>
            <a:off x="2956426" y="274650"/>
            <a:ext cx="8017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do-while Loop</a:t>
            </a:r>
            <a:endParaRPr/>
          </a:p>
        </p:txBody>
      </p:sp>
      <p:pic>
        <p:nvPicPr>
          <p:cNvPr id="204" name="Google Shape;204;g295565e5c11_2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274" y="1752750"/>
            <a:ext cx="55180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95565e5c11_2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1150" y="2050199"/>
            <a:ext cx="3499200" cy="31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95565e5c11_2_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295565e5c11_2_7"/>
          <p:cNvSpPr txBox="1"/>
          <p:nvPr/>
        </p:nvSpPr>
        <p:spPr>
          <a:xfrm>
            <a:off x="11590575" y="6400650"/>
            <a:ext cx="479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e447bcd63_0_8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25e447bcd63_0_8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25e447bcd63_0_83"/>
          <p:cNvSpPr txBox="1">
            <a:spLocks noGrp="1"/>
          </p:cNvSpPr>
          <p:nvPr>
            <p:ph type="title"/>
          </p:nvPr>
        </p:nvSpPr>
        <p:spPr>
          <a:xfrm>
            <a:off x="2925675" y="274650"/>
            <a:ext cx="80481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Review of Loops</a:t>
            </a:r>
            <a:endParaRPr/>
          </a:p>
        </p:txBody>
      </p:sp>
      <p:pic>
        <p:nvPicPr>
          <p:cNvPr id="216" name="Google Shape;216;g25e447bcd63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5800" y="1315225"/>
            <a:ext cx="9053801" cy="53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e447bcd63_0_8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25e447bcd63_0_83"/>
          <p:cNvSpPr txBox="1"/>
          <p:nvPr/>
        </p:nvSpPr>
        <p:spPr>
          <a:xfrm>
            <a:off x="11590575" y="6400650"/>
            <a:ext cx="449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5565e5c11_2_1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295565e5c11_2_12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295565e5c11_2_120"/>
          <p:cNvSpPr txBox="1">
            <a:spLocks noGrp="1"/>
          </p:cNvSpPr>
          <p:nvPr>
            <p:ph type="title"/>
          </p:nvPr>
        </p:nvSpPr>
        <p:spPr>
          <a:xfrm>
            <a:off x="3004026" y="274650"/>
            <a:ext cx="796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Infinite Loops</a:t>
            </a:r>
            <a:endParaRPr/>
          </a:p>
        </p:txBody>
      </p:sp>
      <p:sp>
        <p:nvSpPr>
          <p:cNvPr id="227" name="Google Shape;227;g295565e5c11_2_120"/>
          <p:cNvSpPr txBox="1">
            <a:spLocks noGrp="1"/>
          </p:cNvSpPr>
          <p:nvPr>
            <p:ph type="body" idx="1"/>
          </p:nvPr>
        </p:nvSpPr>
        <p:spPr>
          <a:xfrm>
            <a:off x="3004126" y="1828800"/>
            <a:ext cx="7969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28273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Infinite loops are loops that never end or eventually result in an error.</a:t>
            </a:r>
            <a:endParaRPr/>
          </a:p>
          <a:p>
            <a:pPr marL="457200" lvl="0" indent="-282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They are typically the result of programming errors, often caused by loop conditions that never become false.</a:t>
            </a:r>
            <a:endParaRPr/>
          </a:p>
          <a:p>
            <a:pPr marL="457200" lvl="0" indent="-282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However, they can be intentionally used in scenarios like real-time systems, servers, embedded systems, games, and event handling.</a:t>
            </a:r>
            <a:endParaRPr/>
          </a:p>
          <a:p>
            <a:pPr marL="457200" lvl="0" indent="-282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Caution is necessary when using them, and control mechanisms should be in place to manage and exit these loops when needed.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7419"/>
              <a:buNone/>
            </a:pPr>
            <a:endParaRPr/>
          </a:p>
        </p:txBody>
      </p:sp>
      <p:pic>
        <p:nvPicPr>
          <p:cNvPr id="228" name="Google Shape;228;g295565e5c11_2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0" y="1962150"/>
            <a:ext cx="41910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95565e5c11_2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8838" y="2162175"/>
            <a:ext cx="27336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95565e5c11_2_12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295565e5c11_2_120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5565e5c11_2_13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295565e5c11_2_13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295565e5c11_2_131"/>
          <p:cNvSpPr txBox="1">
            <a:spLocks noGrp="1"/>
          </p:cNvSpPr>
          <p:nvPr>
            <p:ph type="title"/>
          </p:nvPr>
        </p:nvSpPr>
        <p:spPr>
          <a:xfrm>
            <a:off x="2971801" y="274650"/>
            <a:ext cx="8002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Iteration Control Statements</a:t>
            </a:r>
            <a:endParaRPr/>
          </a:p>
        </p:txBody>
      </p:sp>
      <p:sp>
        <p:nvSpPr>
          <p:cNvPr id="240" name="Google Shape;240;g295565e5c11_2_131"/>
          <p:cNvSpPr txBox="1">
            <a:spLocks noGrp="1"/>
          </p:cNvSpPr>
          <p:nvPr>
            <p:ph type="body" idx="1"/>
          </p:nvPr>
        </p:nvSpPr>
        <p:spPr>
          <a:xfrm>
            <a:off x="2971726" y="1828800"/>
            <a:ext cx="80022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Break Statement</a:t>
            </a:r>
            <a:r>
              <a:rPr lang="en-US" sz="1800">
                <a:solidFill>
                  <a:schemeClr val="dk2"/>
                </a:solidFill>
              </a:rPr>
              <a:t>: The "break" statement is used in Java to control the flow of loops.</a:t>
            </a:r>
            <a:endParaRPr sz="1800">
              <a:solidFill>
                <a:schemeClr val="dk2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Loop Control</a:t>
            </a:r>
            <a:r>
              <a:rPr lang="en-US" sz="1800">
                <a:solidFill>
                  <a:schemeClr val="dk2"/>
                </a:solidFill>
              </a:rPr>
              <a:t>: When executed within a loop, the "break" statement immediately stops the current loop iteration and exits the loop.</a:t>
            </a:r>
            <a:endParaRPr sz="1800">
              <a:solidFill>
                <a:schemeClr val="dk2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Continuation</a:t>
            </a:r>
            <a:r>
              <a:rPr lang="en-US" sz="1800">
                <a:solidFill>
                  <a:schemeClr val="dk2"/>
                </a:solidFill>
              </a:rPr>
              <a:t>: After the "break" statement is encountered, the program resumes execution with the statement following the loop.</a:t>
            </a:r>
            <a:endParaRPr sz="1800">
              <a:solidFill>
                <a:schemeClr val="dk2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Use Cases</a:t>
            </a:r>
            <a:r>
              <a:rPr lang="en-US" sz="1800">
                <a:solidFill>
                  <a:schemeClr val="dk2"/>
                </a:solidFill>
              </a:rPr>
              <a:t>: "Break" is often used when a specific condition is met within a loop, and you want to terminate the loop prematurely.</a:t>
            </a:r>
            <a:endParaRPr sz="1800">
              <a:solidFill>
                <a:schemeClr val="dk2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Example</a:t>
            </a:r>
            <a:r>
              <a:rPr lang="en-US" sz="1800">
                <a:solidFill>
                  <a:schemeClr val="dk2"/>
                </a:solidFill>
              </a:rPr>
              <a:t>: For instance, in a "while" or "for" loop, you might use "break" when a certain value is found, and you no longer need to continue the loop.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64864"/>
              <a:buNone/>
            </a:pPr>
            <a:endParaRPr/>
          </a:p>
        </p:txBody>
      </p:sp>
      <p:pic>
        <p:nvPicPr>
          <p:cNvPr id="241" name="Google Shape;241;g295565e5c11_2_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5675" y="1896725"/>
            <a:ext cx="6753175" cy="3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95565e5c11_2_131"/>
          <p:cNvSpPr txBox="1"/>
          <p:nvPr/>
        </p:nvSpPr>
        <p:spPr>
          <a:xfrm>
            <a:off x="3233200" y="5328525"/>
            <a:ext cx="1414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" name="Google Shape;243;g295565e5c11_2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5088" y="5328525"/>
            <a:ext cx="29622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95565e5c11_2_1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5675" y="1914525"/>
            <a:ext cx="8315684" cy="47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95565e5c11_2_13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295565e5c11_2_131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5565e5c11_2_14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295565e5c11_2_14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295565e5c11_2_143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endParaRPr sz="3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endParaRPr sz="3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endParaRPr sz="3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333"/>
              <a:buFont typeface="Arial"/>
              <a:buNone/>
            </a:pPr>
            <a:r>
              <a:rPr lang="en-US" sz="3300">
                <a:solidFill>
                  <a:srgbClr val="191919"/>
                </a:solidFill>
              </a:rPr>
              <a:t>Iteration Control Statements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endParaRPr/>
          </a:p>
        </p:txBody>
      </p:sp>
      <p:sp>
        <p:nvSpPr>
          <p:cNvPr id="255" name="Google Shape;255;g295565e5c11_2_143"/>
          <p:cNvSpPr txBox="1">
            <a:spLocks noGrp="1"/>
          </p:cNvSpPr>
          <p:nvPr>
            <p:ph type="body" idx="1"/>
          </p:nvPr>
        </p:nvSpPr>
        <p:spPr>
          <a:xfrm>
            <a:off x="2941125" y="1269100"/>
            <a:ext cx="80328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Continue Statement</a:t>
            </a:r>
            <a:r>
              <a:rPr lang="en-US" sz="2000">
                <a:solidFill>
                  <a:schemeClr val="dk2"/>
                </a:solidFill>
              </a:rPr>
              <a:t>: The "continue" statement is another control statement used in Java loops.</a:t>
            </a:r>
            <a:endParaRPr sz="20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Loop Control</a:t>
            </a:r>
            <a:r>
              <a:rPr lang="en-US" sz="2000">
                <a:solidFill>
                  <a:schemeClr val="dk2"/>
                </a:solidFill>
              </a:rPr>
              <a:t>: Like the "break" statement, "continue" is added within a loop's code block.</a:t>
            </a:r>
            <a:endParaRPr sz="20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Current Iteration</a:t>
            </a:r>
            <a:r>
              <a:rPr lang="en-US" sz="2000">
                <a:solidFill>
                  <a:schemeClr val="dk2"/>
                </a:solidFill>
              </a:rPr>
              <a:t>: When executed, the "continue" statement stops the current iteration of the loop and skips the remaining code within that iteration.</a:t>
            </a:r>
            <a:endParaRPr sz="20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Next Iteration</a:t>
            </a:r>
            <a:r>
              <a:rPr lang="en-US" sz="2000">
                <a:solidFill>
                  <a:schemeClr val="dk2"/>
                </a:solidFill>
              </a:rPr>
              <a:t>: After "continue" is encountered, execution proceeds with the next iteration of the loop. It doesn't terminate the loop itself, only the current iteration.</a:t>
            </a:r>
            <a:endParaRPr sz="20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Use Cases</a:t>
            </a:r>
            <a:r>
              <a:rPr lang="en-US" sz="2000">
                <a:solidFill>
                  <a:schemeClr val="dk2"/>
                </a:solidFill>
              </a:rPr>
              <a:t>: "Continue" is typically used when you want to skip a particular iteration of the loop based on certain conditions.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0588"/>
              <a:buNone/>
            </a:pPr>
            <a:endParaRPr/>
          </a:p>
        </p:txBody>
      </p:sp>
      <p:pic>
        <p:nvPicPr>
          <p:cNvPr id="256" name="Google Shape;256;g295565e5c11_2_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25" y="1362500"/>
            <a:ext cx="6603825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95565e5c11_2_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3725" y="1369975"/>
            <a:ext cx="65532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95565e5c11_2_143"/>
          <p:cNvSpPr txBox="1"/>
          <p:nvPr/>
        </p:nvSpPr>
        <p:spPr>
          <a:xfrm>
            <a:off x="8199900" y="5532300"/>
            <a:ext cx="1353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295565e5c11_2_1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9200" y="4703225"/>
            <a:ext cx="1552900" cy="19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95565e5c11_2_14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295565e5c11_2_143"/>
          <p:cNvSpPr txBox="1"/>
          <p:nvPr/>
        </p:nvSpPr>
        <p:spPr>
          <a:xfrm>
            <a:off x="11590575" y="6400650"/>
            <a:ext cx="601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5565e5c11_2_15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295565e5c11_2_15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295565e5c11_2_153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Nested Loop</a:t>
            </a:r>
            <a:endParaRPr/>
          </a:p>
        </p:txBody>
      </p:sp>
      <p:sp>
        <p:nvSpPr>
          <p:cNvPr id="270" name="Google Shape;270;g295565e5c11_2_153"/>
          <p:cNvSpPr txBox="1">
            <a:spLocks noGrp="1"/>
          </p:cNvSpPr>
          <p:nvPr>
            <p:ph type="body" idx="1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457200" lvl="0" indent="-33083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74" b="1">
                <a:solidFill>
                  <a:schemeClr val="dk2"/>
                </a:solidFill>
              </a:rPr>
              <a:t>Nested Loops</a:t>
            </a:r>
            <a:r>
              <a:rPr lang="en-US" sz="2574">
                <a:solidFill>
                  <a:schemeClr val="dk2"/>
                </a:solidFill>
              </a:rPr>
              <a:t>: In Java, loops can be placed inside other control structures, including loops. You can nest up to 20 control flow statements.</a:t>
            </a:r>
            <a:endParaRPr sz="2574">
              <a:solidFill>
                <a:schemeClr val="dk2"/>
              </a:solidFill>
            </a:endParaRPr>
          </a:p>
          <a:p>
            <a:pPr marL="457200" lvl="0" indent="-33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74" b="1">
                <a:solidFill>
                  <a:schemeClr val="dk2"/>
                </a:solidFill>
              </a:rPr>
              <a:t>Structure</a:t>
            </a:r>
            <a:r>
              <a:rPr lang="en-US" sz="2574">
                <a:solidFill>
                  <a:schemeClr val="dk2"/>
                </a:solidFill>
              </a:rPr>
              <a:t>: Nested loops are typically structured with one loop inside another, where the inner loop is enclosed within the code block of the outer loop.</a:t>
            </a:r>
            <a:endParaRPr sz="2574">
              <a:solidFill>
                <a:schemeClr val="dk2"/>
              </a:solidFill>
            </a:endParaRPr>
          </a:p>
          <a:p>
            <a:pPr marL="457200" lvl="0" indent="-33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74" b="1">
                <a:solidFill>
                  <a:schemeClr val="dk2"/>
                </a:solidFill>
              </a:rPr>
              <a:t>Practical Use</a:t>
            </a:r>
            <a:r>
              <a:rPr lang="en-US" sz="2574">
                <a:solidFill>
                  <a:schemeClr val="dk2"/>
                </a:solidFill>
              </a:rPr>
              <a:t>: Nested loops are practical when a single loop is insufficient for a task. For example, they are used to create complex patterns, perform matrix operations, or generate tables.</a:t>
            </a:r>
            <a:endParaRPr sz="2574">
              <a:solidFill>
                <a:schemeClr val="dk2"/>
              </a:solidFill>
            </a:endParaRPr>
          </a:p>
          <a:p>
            <a:pPr marL="457200" lvl="0" indent="-33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74" b="1">
                <a:solidFill>
                  <a:schemeClr val="dk2"/>
                </a:solidFill>
              </a:rPr>
              <a:t>Example</a:t>
            </a:r>
            <a:r>
              <a:rPr lang="en-US" sz="2574">
                <a:solidFill>
                  <a:schemeClr val="dk2"/>
                </a:solidFill>
              </a:rPr>
              <a:t>: To print a multiplication table, you can use nested loops, where the outer loop iterates through the rows and the inner loop through the columns.</a:t>
            </a:r>
            <a:endParaRPr sz="2574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6000"/>
              <a:buNone/>
            </a:pPr>
            <a:endParaRPr/>
          </a:p>
        </p:txBody>
      </p:sp>
      <p:pic>
        <p:nvPicPr>
          <p:cNvPr id="271" name="Google Shape;271;g295565e5c11_2_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200" y="1795450"/>
            <a:ext cx="594900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95565e5c11_2_153"/>
          <p:cNvSpPr txBox="1"/>
          <p:nvPr/>
        </p:nvSpPr>
        <p:spPr>
          <a:xfrm>
            <a:off x="8507400" y="6205525"/>
            <a:ext cx="11226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1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g295565e5c11_2_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9988" y="3845188"/>
            <a:ext cx="2124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95565e5c11_2_15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295565e5c11_2_153"/>
          <p:cNvSpPr txBox="1"/>
          <p:nvPr/>
        </p:nvSpPr>
        <p:spPr>
          <a:xfrm>
            <a:off x="11913650" y="6424950"/>
            <a:ext cx="4113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5565e5c11_2_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g295565e5c11_2_3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295565e5c11_2_33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84" name="Google Shape;284;g295565e5c11_2_33"/>
          <p:cNvSpPr txBox="1">
            <a:spLocks noGrp="1"/>
          </p:cNvSpPr>
          <p:nvPr>
            <p:ph type="body" idx="1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•Java provides a data structure, the </a:t>
            </a:r>
            <a:r>
              <a:rPr lang="en-US" sz="2354" b="1"/>
              <a:t>array</a:t>
            </a:r>
            <a:r>
              <a:rPr lang="en-US" sz="2354"/>
              <a:t>, which stores a fixed-size sequential collection of elements of the same type.</a:t>
            </a:r>
            <a:endParaRPr sz="2354"/>
          </a:p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•An array is used to store a collection of data, but it is often more useful to think of an array as a collection of variables of the same type.</a:t>
            </a:r>
            <a:endParaRPr sz="2354"/>
          </a:p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•Instead of declaring individual variables, such as number0, number1, ..., and number99, you declare one array variable such as numbers and use numbers[0], numbers[1], and ..., numbers[99] to represent individual variables.</a:t>
            </a:r>
            <a:endParaRPr sz="2354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7419"/>
              <a:buNone/>
            </a:pPr>
            <a:endParaRPr/>
          </a:p>
        </p:txBody>
      </p:sp>
      <p:pic>
        <p:nvPicPr>
          <p:cNvPr id="285" name="Google Shape;285;g295565e5c11_2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6100" y="1975463"/>
            <a:ext cx="4915425" cy="1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295565e5c11_2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8025" y="3899525"/>
            <a:ext cx="56769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95565e5c11_2_3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g295565e5c11_2_33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5565e5c11_2_16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295565e5c11_2_16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g295565e5c11_2_164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297" name="Google Shape;297;g295565e5c11_2_164"/>
          <p:cNvSpPr txBox="1">
            <a:spLocks noGrp="1"/>
          </p:cNvSpPr>
          <p:nvPr>
            <p:ph type="body" idx="1"/>
          </p:nvPr>
        </p:nvSpPr>
        <p:spPr>
          <a:xfrm>
            <a:off x="2887262" y="1229100"/>
            <a:ext cx="3844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Pros</a:t>
            </a:r>
            <a:endParaRPr/>
          </a:p>
        </p:txBody>
      </p:sp>
      <p:sp>
        <p:nvSpPr>
          <p:cNvPr id="298" name="Google Shape;298;g295565e5c11_2_164"/>
          <p:cNvSpPr txBox="1">
            <a:spLocks noGrp="1"/>
          </p:cNvSpPr>
          <p:nvPr>
            <p:ph type="body" idx="2"/>
          </p:nvPr>
        </p:nvSpPr>
        <p:spPr>
          <a:xfrm>
            <a:off x="2941050" y="2142350"/>
            <a:ext cx="8780100" cy="4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Efficient Data Storage</a:t>
            </a:r>
            <a:r>
              <a:rPr lang="en-US" sz="5600">
                <a:solidFill>
                  <a:schemeClr val="dk2"/>
                </a:solidFill>
              </a:rPr>
              <a:t>: Arrays allow efficient storage and retrieval of elements as they use contiguous memory locations.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Random Access</a:t>
            </a:r>
            <a:r>
              <a:rPr lang="en-US" sz="5600">
                <a:solidFill>
                  <a:schemeClr val="dk2"/>
                </a:solidFill>
              </a:rPr>
              <a:t>: You can directly access any element in an array using its index, making data retrieval quick and straightforward.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Simplicity</a:t>
            </a:r>
            <a:r>
              <a:rPr lang="en-US" sz="5600">
                <a:solidFill>
                  <a:schemeClr val="dk2"/>
                </a:solidFill>
              </a:rPr>
              <a:t>: Arrays are a simple and straightforward way to store collections of elements, especially when the size is known in advance.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Fast Iteration</a:t>
            </a:r>
            <a:r>
              <a:rPr lang="en-US" sz="5600">
                <a:solidFill>
                  <a:schemeClr val="dk2"/>
                </a:solidFill>
              </a:rPr>
              <a:t>: Iterating through an array using loops is efficient, making it suitable for many algorithms and operations.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Memory Efficiency</a:t>
            </a:r>
            <a:r>
              <a:rPr lang="en-US" sz="5600">
                <a:solidFill>
                  <a:schemeClr val="dk2"/>
                </a:solidFill>
              </a:rPr>
              <a:t>: Arrays have a low memory overhead since they only store the data elements without additional structure.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Consistency</a:t>
            </a:r>
            <a:r>
              <a:rPr lang="en-US" sz="5600">
                <a:solidFill>
                  <a:schemeClr val="dk2"/>
                </a:solidFill>
              </a:rPr>
              <a:t>: All elements in an array have the same data type, ensuring data consistency and predictability.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Implementing Data Structures</a:t>
            </a:r>
            <a:r>
              <a:rPr lang="en-US" sz="5600">
                <a:solidFill>
                  <a:schemeClr val="dk2"/>
                </a:solidFill>
              </a:rPr>
              <a:t>: Arrays serve as a fundamental building block for implementing more complex data structures like lists, stacks, queues, and matrices.</a:t>
            </a:r>
            <a:endParaRPr sz="5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295565e5c11_2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975" y="1229100"/>
            <a:ext cx="913250" cy="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95565e5c11_2_164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295565e5c11_2_164"/>
          <p:cNvSpPr txBox="1"/>
          <p:nvPr/>
        </p:nvSpPr>
        <p:spPr>
          <a:xfrm>
            <a:off x="11590575" y="6400650"/>
            <a:ext cx="455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e447bcd63_0_1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25e447bcd63_0_10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25e447bcd63_0_101"/>
          <p:cNvSpPr txBox="1">
            <a:spLocks noGrp="1"/>
          </p:cNvSpPr>
          <p:nvPr>
            <p:ph type="title"/>
          </p:nvPr>
        </p:nvSpPr>
        <p:spPr>
          <a:xfrm>
            <a:off x="3002551" y="274650"/>
            <a:ext cx="797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0" name="Google Shape;310;g25e447bcd63_0_101"/>
          <p:cNvSpPr txBox="1">
            <a:spLocks noGrp="1"/>
          </p:cNvSpPr>
          <p:nvPr>
            <p:ph type="body" idx="1"/>
          </p:nvPr>
        </p:nvSpPr>
        <p:spPr>
          <a:xfrm>
            <a:off x="3002551" y="1982575"/>
            <a:ext cx="79713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/>
          </a:bodyPr>
          <a:lstStyle/>
          <a:p>
            <a:pPr marL="457200" lvl="0" indent="-34001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3693" b="1">
                <a:solidFill>
                  <a:schemeClr val="dk2"/>
                </a:solidFill>
              </a:rPr>
              <a:t>Fixed Size</a:t>
            </a:r>
            <a:r>
              <a:rPr lang="en-US" sz="3693">
                <a:solidFill>
                  <a:schemeClr val="dk2"/>
                </a:solidFill>
              </a:rPr>
              <a:t>: Arrays in Java have a fixed size, meaning you must know in advance how many elements you want to store.</a:t>
            </a:r>
            <a:endParaRPr sz="3693">
              <a:solidFill>
                <a:schemeClr val="dk2"/>
              </a:solidFill>
            </a:endParaRPr>
          </a:p>
          <a:p>
            <a:pPr marL="457200" lvl="0" indent="-3400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3693" b="1">
                <a:solidFill>
                  <a:schemeClr val="dk2"/>
                </a:solidFill>
              </a:rPr>
              <a:t>Static Structure</a:t>
            </a:r>
            <a:r>
              <a:rPr lang="en-US" sz="3693">
                <a:solidFill>
                  <a:schemeClr val="dk2"/>
                </a:solidFill>
              </a:rPr>
              <a:t>: Arrays are static data structures, and once allocated, their size cannot be changed dynamically.</a:t>
            </a:r>
            <a:endParaRPr sz="3693">
              <a:solidFill>
                <a:schemeClr val="dk2"/>
              </a:solidFill>
            </a:endParaRPr>
          </a:p>
          <a:p>
            <a:pPr marL="457200" lvl="0" indent="-3400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3693" b="1">
                <a:solidFill>
                  <a:schemeClr val="dk2"/>
                </a:solidFill>
              </a:rPr>
              <a:t>Memory Considerations</a:t>
            </a:r>
            <a:r>
              <a:rPr lang="en-US" sz="3693">
                <a:solidFill>
                  <a:schemeClr val="dk2"/>
                </a:solidFill>
              </a:rPr>
              <a:t>: Allocating more memory than needed wastes space, and allocating less can lead to issues with data storage.</a:t>
            </a:r>
            <a:endParaRPr sz="3693">
              <a:solidFill>
                <a:schemeClr val="dk2"/>
              </a:solidFill>
            </a:endParaRPr>
          </a:p>
          <a:p>
            <a:pPr marL="457200" lvl="0" indent="-3400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3693" b="1">
                <a:solidFill>
                  <a:schemeClr val="dk2"/>
                </a:solidFill>
              </a:rPr>
              <a:t>Consecutive Memory</a:t>
            </a:r>
            <a:r>
              <a:rPr lang="en-US" sz="3693">
                <a:solidFill>
                  <a:schemeClr val="dk2"/>
                </a:solidFill>
              </a:rPr>
              <a:t>: Array elements are stored in consecutive memory locations, making insertions and deletions challenging and time-consuming.</a:t>
            </a:r>
            <a:endParaRPr/>
          </a:p>
        </p:txBody>
      </p:sp>
      <p:sp>
        <p:nvSpPr>
          <p:cNvPr id="311" name="Google Shape;311;g25e447bcd63_0_101"/>
          <p:cNvSpPr txBox="1">
            <a:spLocks noGrp="1"/>
          </p:cNvSpPr>
          <p:nvPr>
            <p:ph type="body" idx="4294967295"/>
          </p:nvPr>
        </p:nvSpPr>
        <p:spPr>
          <a:xfrm>
            <a:off x="3279400" y="983075"/>
            <a:ext cx="40809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6486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6424"/>
              <a:buNone/>
            </a:pPr>
            <a:r>
              <a:rPr lang="en-US" sz="2716">
                <a:solidFill>
                  <a:schemeClr val="dk2"/>
                </a:solidFill>
              </a:rPr>
              <a:t>Cons</a:t>
            </a:r>
            <a:endParaRPr sz="2716">
              <a:solidFill>
                <a:schemeClr val="dk2"/>
              </a:solidFill>
            </a:endParaRPr>
          </a:p>
        </p:txBody>
      </p:sp>
      <p:pic>
        <p:nvPicPr>
          <p:cNvPr id="312" name="Google Shape;312;g25e447bcd63_0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725" y="945550"/>
            <a:ext cx="913250" cy="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5e447bcd63_0_10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g25e447bcd63_0_101"/>
          <p:cNvSpPr txBox="1"/>
          <p:nvPr/>
        </p:nvSpPr>
        <p:spPr>
          <a:xfrm>
            <a:off x="11590575" y="6400650"/>
            <a:ext cx="381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666875" y="2984855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LET’S GET STARTED WITH LECTURE 3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5565e5c11_2_18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g295565e5c11_2_188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g295565e5c11_2_188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Declaring Arrays</a:t>
            </a:r>
            <a:endParaRPr/>
          </a:p>
        </p:txBody>
      </p:sp>
      <p:sp>
        <p:nvSpPr>
          <p:cNvPr id="323" name="Google Shape;323;g295565e5c11_2_188"/>
          <p:cNvSpPr txBox="1">
            <a:spLocks noGrp="1"/>
          </p:cNvSpPr>
          <p:nvPr>
            <p:ph type="body" idx="1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•The following statements declare an array </a:t>
            </a:r>
            <a:r>
              <a:rPr lang="en-US" sz="1800" i="1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 of type </a:t>
            </a:r>
            <a:r>
              <a:rPr lang="en-US" sz="1800" b="1">
                <a:solidFill>
                  <a:schemeClr val="dk2"/>
                </a:solidFill>
              </a:rPr>
              <a:t>int</a:t>
            </a:r>
            <a:r>
              <a:rPr lang="en-US" sz="1800">
                <a:solidFill>
                  <a:schemeClr val="dk2"/>
                </a:solidFill>
              </a:rPr>
              <a:t> that can hold 10 elements:</a:t>
            </a:r>
            <a:endParaRPr sz="1800">
              <a:solidFill>
                <a:schemeClr val="dk2"/>
              </a:solidFill>
            </a:endParaRPr>
          </a:p>
          <a:p>
            <a:pPr marL="2794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int marks [ ] = new int[10];</a:t>
            </a:r>
            <a:endParaRPr sz="1800">
              <a:solidFill>
                <a:schemeClr val="dk2"/>
              </a:solidFill>
            </a:endParaRPr>
          </a:p>
          <a:p>
            <a:pPr marL="2794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int [ ] marks = new int[10] ;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•The above statements declare the array marks which has 10 elements, </a:t>
            </a:r>
            <a:r>
              <a:rPr lang="en-US" sz="1800" i="1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[ 0 ] to </a:t>
            </a:r>
            <a:r>
              <a:rPr lang="en-US" sz="1800" i="1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[ 9 ].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24" name="Google Shape;324;g295565e5c11_2_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750" y="4322375"/>
            <a:ext cx="56769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95565e5c11_2_188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295565e5c11_2_188"/>
          <p:cNvSpPr txBox="1"/>
          <p:nvPr/>
        </p:nvSpPr>
        <p:spPr>
          <a:xfrm>
            <a:off x="11590575" y="6400650"/>
            <a:ext cx="455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5565e5c11_2_2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g295565e5c11_2_20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295565e5c11_2_20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95565e5c11_2_201"/>
          <p:cNvSpPr txBox="1">
            <a:spLocks noGrp="1"/>
          </p:cNvSpPr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Initializing Arrays</a:t>
            </a:r>
            <a:endParaRPr/>
          </a:p>
        </p:txBody>
      </p:sp>
      <p:sp>
        <p:nvSpPr>
          <p:cNvPr id="336" name="Google Shape;336;g295565e5c11_2_201"/>
          <p:cNvSpPr txBox="1">
            <a:spLocks noGrp="1"/>
          </p:cNvSpPr>
          <p:nvPr>
            <p:ph type="body" idx="1"/>
          </p:nvPr>
        </p:nvSpPr>
        <p:spPr>
          <a:xfrm>
            <a:off x="2925826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•When an array object is created with the </a:t>
            </a:r>
            <a:r>
              <a:rPr lang="en-US" sz="3250" b="1">
                <a:solidFill>
                  <a:schemeClr val="dk2"/>
                </a:solidFill>
              </a:rPr>
              <a:t>new </a:t>
            </a:r>
            <a:r>
              <a:rPr lang="en-US" sz="3250">
                <a:solidFill>
                  <a:schemeClr val="dk2"/>
                </a:solidFill>
              </a:rPr>
              <a:t> operator, its elements are automatically initialized to </a:t>
            </a:r>
            <a:r>
              <a:rPr lang="en-US" sz="3250" i="1">
                <a:solidFill>
                  <a:schemeClr val="dk2"/>
                </a:solidFill>
              </a:rPr>
              <a:t>zero, </a:t>
            </a:r>
            <a:r>
              <a:rPr lang="en-US" sz="3250">
                <a:solidFill>
                  <a:schemeClr val="dk2"/>
                </a:solidFill>
              </a:rPr>
              <a:t>which is the default initial value for all numeric type.</a:t>
            </a:r>
            <a:endParaRPr sz="325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•If the array is </a:t>
            </a:r>
            <a:r>
              <a:rPr lang="en-US" sz="3250" i="1">
                <a:solidFill>
                  <a:schemeClr val="dk2"/>
                </a:solidFill>
              </a:rPr>
              <a:t>boolean type</a:t>
            </a:r>
            <a:r>
              <a:rPr lang="en-US" sz="3250">
                <a:solidFill>
                  <a:schemeClr val="dk2"/>
                </a:solidFill>
              </a:rPr>
              <a:t> then all elements are initialized with </a:t>
            </a:r>
            <a:r>
              <a:rPr lang="en-US" sz="3250" i="1">
                <a:solidFill>
                  <a:schemeClr val="dk2"/>
                </a:solidFill>
              </a:rPr>
              <a:t>boolean false</a:t>
            </a:r>
            <a:r>
              <a:rPr lang="en-US" sz="3250">
                <a:solidFill>
                  <a:schemeClr val="dk2"/>
                </a:solidFill>
              </a:rPr>
              <a:t> value.</a:t>
            </a:r>
            <a:endParaRPr sz="325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•You can initialize arrays to non-zero values using </a:t>
            </a:r>
            <a:r>
              <a:rPr lang="en-US" sz="3250" b="1">
                <a:solidFill>
                  <a:schemeClr val="dk2"/>
                </a:solidFill>
              </a:rPr>
              <a:t>array initializers, </a:t>
            </a:r>
            <a:r>
              <a:rPr lang="en-US" sz="3250">
                <a:solidFill>
                  <a:schemeClr val="dk2"/>
                </a:solidFill>
              </a:rPr>
              <a:t>which are comma-separated list enclosed in braces as shown in the following example:</a:t>
            </a:r>
            <a:endParaRPr sz="3250">
              <a:solidFill>
                <a:schemeClr val="dk2"/>
              </a:solidFill>
            </a:endParaRPr>
          </a:p>
          <a:p>
            <a:pPr marL="2794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8596"/>
              <a:buFont typeface="Arial"/>
              <a:buNone/>
            </a:pPr>
            <a:r>
              <a:rPr lang="en-US" sz="2850">
                <a:solidFill>
                  <a:srgbClr val="0070C0"/>
                </a:solidFill>
              </a:rPr>
              <a:t>    </a:t>
            </a:r>
            <a:r>
              <a:rPr lang="en-US" sz="3250">
                <a:solidFill>
                  <a:srgbClr val="0070C0"/>
                </a:solidFill>
              </a:rPr>
              <a:t> 	int marks[ ] = {90,76,56,60,48};</a:t>
            </a:r>
            <a:endParaRPr sz="325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9090"/>
              <a:buNone/>
            </a:pPr>
            <a:endParaRPr/>
          </a:p>
        </p:txBody>
      </p:sp>
      <p:sp>
        <p:nvSpPr>
          <p:cNvPr id="337" name="Google Shape;337;g295565e5c11_2_20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g295565e5c11_2_201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698ea79e0_1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g29698ea79e0_1_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29698ea79e0_1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9698ea79e0_1_0"/>
          <p:cNvSpPr txBox="1">
            <a:spLocks noGrp="1"/>
          </p:cNvSpPr>
          <p:nvPr>
            <p:ph type="title"/>
          </p:nvPr>
        </p:nvSpPr>
        <p:spPr>
          <a:xfrm>
            <a:off x="3000001" y="274650"/>
            <a:ext cx="797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Accessing Array Elements</a:t>
            </a:r>
            <a:endParaRPr/>
          </a:p>
        </p:txBody>
      </p:sp>
      <p:sp>
        <p:nvSpPr>
          <p:cNvPr id="348" name="Google Shape;348;g29698ea79e0_1_0"/>
          <p:cNvSpPr txBox="1">
            <a:spLocks noGrp="1"/>
          </p:cNvSpPr>
          <p:nvPr>
            <p:ph type="body" idx="1"/>
          </p:nvPr>
        </p:nvSpPr>
        <p:spPr>
          <a:xfrm>
            <a:off x="2999926" y="1828800"/>
            <a:ext cx="7974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/>
              <a:t>Accessing one element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49" name="Google Shape;349;g29698ea79e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000" y="2319353"/>
            <a:ext cx="6163400" cy="27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9698ea79e0_1_0"/>
          <p:cNvSpPr txBox="1"/>
          <p:nvPr/>
        </p:nvSpPr>
        <p:spPr>
          <a:xfrm>
            <a:off x="3017925" y="1884150"/>
            <a:ext cx="8072700" cy="4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29698ea79e0_1_0"/>
          <p:cNvSpPr txBox="1"/>
          <p:nvPr/>
        </p:nvSpPr>
        <p:spPr>
          <a:xfrm>
            <a:off x="3279325" y="5267025"/>
            <a:ext cx="2168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 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2" name="Google Shape;352;g29698ea79e0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0150" y="5267025"/>
            <a:ext cx="947267" cy="6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29698ea79e0_1_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29698ea79e0_1_0"/>
          <p:cNvSpPr txBox="1"/>
          <p:nvPr/>
        </p:nvSpPr>
        <p:spPr>
          <a:xfrm>
            <a:off x="11590575" y="6400650"/>
            <a:ext cx="4113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g295565e5c11_2_2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g295565e5c11_2_2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g295565e5c11_2_2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g295565e5c11_2_213"/>
          <p:cNvSpPr txBox="1">
            <a:spLocks noGrp="1"/>
          </p:cNvSpPr>
          <p:nvPr>
            <p:ph type="title"/>
          </p:nvPr>
        </p:nvSpPr>
        <p:spPr>
          <a:xfrm>
            <a:off x="3000001" y="274650"/>
            <a:ext cx="797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Types of Arrays</a:t>
            </a:r>
            <a:endParaRPr/>
          </a:p>
        </p:txBody>
      </p:sp>
      <p:sp>
        <p:nvSpPr>
          <p:cNvPr id="366" name="Google Shape;366;g295565e5c11_2_213"/>
          <p:cNvSpPr txBox="1">
            <a:spLocks noGrp="1"/>
          </p:cNvSpPr>
          <p:nvPr>
            <p:ph type="body" idx="1"/>
          </p:nvPr>
        </p:nvSpPr>
        <p:spPr>
          <a:xfrm>
            <a:off x="2999926" y="1828800"/>
            <a:ext cx="7974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Single-Dimensional Array</a:t>
            </a:r>
            <a:r>
              <a:rPr lang="en-US" sz="2000">
                <a:solidFill>
                  <a:schemeClr val="dk2"/>
                </a:solidFill>
              </a:rPr>
              <a:t>: This is the most basic type of array where elements are stored in a linear sequence. Example: 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solidFill>
                  <a:srgbClr val="188038"/>
                </a:solidFill>
              </a:rPr>
              <a:t>int[] numbers = {1, 2, 3, 4, 5};</a:t>
            </a:r>
            <a:endParaRPr sz="2000">
              <a:solidFill>
                <a:srgbClr val="188038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Multi-Dimensional Array</a:t>
            </a:r>
            <a:r>
              <a:rPr lang="en-US" sz="2000">
                <a:solidFill>
                  <a:schemeClr val="dk2"/>
                </a:solidFill>
              </a:rPr>
              <a:t>: These arrays are used to store data in multiple dimensions, like rows and columns. Common examples include 2D and 3D arrays. Example: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40"/>
              <a:buNone/>
            </a:pPr>
            <a:r>
              <a:rPr lang="en-US" sz="2000">
                <a:solidFill>
                  <a:srgbClr val="188038"/>
                </a:solidFill>
              </a:rPr>
              <a:t>int [][] matrix = {{1,2,3},{4,5,6}};</a:t>
            </a:r>
            <a:endParaRPr sz="2000"/>
          </a:p>
        </p:txBody>
      </p:sp>
      <p:sp>
        <p:nvSpPr>
          <p:cNvPr id="367" name="Google Shape;367;g295565e5c11_2_21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295565e5c11_2_213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2894925" y="274650"/>
            <a:ext cx="8079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Operations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2894925" y="1084650"/>
            <a:ext cx="9010800" cy="5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714"/>
              <a:buNone/>
            </a:pP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5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99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length of an array in Java is determined by the number of elements it contains.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99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It's accessed using the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property of the array.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99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length provides the total count of elements and is fixed once the array is created.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99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helps you know the size of the array and is often used to iterate through the elements.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8000"/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5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Iteration through Elements</a:t>
            </a:r>
            <a:r>
              <a:rPr lang="en-US" sz="2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Iterating through array elements involves accessing and processing each element one by one.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methods for iteration include using "for" and "while" loops or enhanced for loops (for-each).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start from the first element (index 0) and continue until you reach the last element (index length - 1).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During iteration, you can perform various operations on the elements, such as printing, searching, or modification.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6000"/>
              <a:buNone/>
            </a:pP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g295565e5c11_2_4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g295565e5c11_2_4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g295565e5c11_2_42"/>
          <p:cNvSpPr txBox="1">
            <a:spLocks noGrp="1"/>
          </p:cNvSpPr>
          <p:nvPr>
            <p:ph type="title"/>
          </p:nvPr>
        </p:nvSpPr>
        <p:spPr>
          <a:xfrm>
            <a:off x="2894925" y="274650"/>
            <a:ext cx="80790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Operations</a:t>
            </a:r>
            <a:endParaRPr/>
          </a:p>
        </p:txBody>
      </p:sp>
      <p:pic>
        <p:nvPicPr>
          <p:cNvPr id="390" name="Google Shape;390;g295565e5c11_2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3655" y="1872900"/>
            <a:ext cx="6893775" cy="38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95565e5c11_2_42"/>
          <p:cNvSpPr txBox="1"/>
          <p:nvPr/>
        </p:nvSpPr>
        <p:spPr>
          <a:xfrm>
            <a:off x="9030200" y="5820575"/>
            <a:ext cx="12303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2" name="Google Shape;392;g295565e5c11_2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0497" y="5053933"/>
            <a:ext cx="953725" cy="173546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295565e5c11_2_42"/>
          <p:cNvSpPr txBox="1"/>
          <p:nvPr/>
        </p:nvSpPr>
        <p:spPr>
          <a:xfrm>
            <a:off x="3043650" y="1269075"/>
            <a:ext cx="551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g295565e5c11_2_42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g295565e5c11_2_42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g295565e5c11_2_22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295565e5c11_2_22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295565e5c11_2_226"/>
          <p:cNvSpPr txBox="1">
            <a:spLocks noGrp="1"/>
          </p:cNvSpPr>
          <p:nvPr>
            <p:ph type="title"/>
          </p:nvPr>
        </p:nvSpPr>
        <p:spPr>
          <a:xfrm>
            <a:off x="2926276" y="274650"/>
            <a:ext cx="8047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Enhanced For Loop</a:t>
            </a:r>
            <a:endParaRPr/>
          </a:p>
        </p:txBody>
      </p:sp>
      <p:sp>
        <p:nvSpPr>
          <p:cNvPr id="406" name="Google Shape;406;g295565e5c11_2_226"/>
          <p:cNvSpPr txBox="1">
            <a:spLocks noGrp="1"/>
          </p:cNvSpPr>
          <p:nvPr>
            <p:ph type="body" idx="1"/>
          </p:nvPr>
        </p:nvSpPr>
        <p:spPr>
          <a:xfrm>
            <a:off x="2926126" y="1828800"/>
            <a:ext cx="8047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7785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192"/>
              <a:buChar char="•"/>
            </a:pPr>
            <a:r>
              <a:rPr lang="en-US" sz="2191">
                <a:solidFill>
                  <a:schemeClr val="dk2"/>
                </a:solidFill>
              </a:rPr>
              <a:t>Simplified way to iterate through arrays and collections</a:t>
            </a:r>
            <a:endParaRPr sz="2191">
              <a:solidFill>
                <a:schemeClr val="dk2"/>
              </a:solidFill>
            </a:endParaRPr>
          </a:p>
          <a:p>
            <a:pPr marL="457200" lvl="0" indent="-3677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92"/>
              <a:buChar char="•"/>
            </a:pPr>
            <a:r>
              <a:rPr lang="en-US" sz="2191">
                <a:solidFill>
                  <a:schemeClr val="dk2"/>
                </a:solidFill>
              </a:rPr>
              <a:t>provides a more concise and readable syntax compared to traditional loops like the “for” or “while” loop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407" name="Google Shape;407;g295565e5c11_2_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4175" y="3326100"/>
            <a:ext cx="6402774" cy="31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95565e5c11_2_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8725" y="2552750"/>
            <a:ext cx="6073050" cy="29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95565e5c11_2_226"/>
          <p:cNvSpPr txBox="1"/>
          <p:nvPr/>
        </p:nvSpPr>
        <p:spPr>
          <a:xfrm>
            <a:off x="8584300" y="5644613"/>
            <a:ext cx="153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g295565e5c11_2_2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37597" y="4977058"/>
            <a:ext cx="953725" cy="173546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95565e5c11_2_22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g295565e5c11_2_226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5565e5c11_2_10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g295565e5c11_2_10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g295565e5c11_2_109"/>
          <p:cNvSpPr txBox="1">
            <a:spLocks noGrp="1"/>
          </p:cNvSpPr>
          <p:nvPr>
            <p:ph type="title"/>
          </p:nvPr>
        </p:nvSpPr>
        <p:spPr>
          <a:xfrm>
            <a:off x="2911601" y="274650"/>
            <a:ext cx="8062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Enhanced  Loop VS Traditional Loop</a:t>
            </a:r>
            <a:endParaRPr sz="2800"/>
          </a:p>
        </p:txBody>
      </p:sp>
      <p:sp>
        <p:nvSpPr>
          <p:cNvPr id="421" name="Google Shape;421;g295565e5c11_2_109"/>
          <p:cNvSpPr txBox="1">
            <a:spLocks noGrp="1"/>
          </p:cNvSpPr>
          <p:nvPr>
            <p:ph type="body" idx="1"/>
          </p:nvPr>
        </p:nvSpPr>
        <p:spPr>
          <a:xfrm>
            <a:off x="2833400" y="1828800"/>
            <a:ext cx="4269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Enhanced Loop</a:t>
            </a:r>
            <a:endParaRPr/>
          </a:p>
        </p:txBody>
      </p:sp>
      <p:sp>
        <p:nvSpPr>
          <p:cNvPr id="422" name="Google Shape;422;g295565e5c11_2_109"/>
          <p:cNvSpPr txBox="1">
            <a:spLocks noGrp="1"/>
          </p:cNvSpPr>
          <p:nvPr>
            <p:ph type="body" idx="2"/>
          </p:nvPr>
        </p:nvSpPr>
        <p:spPr>
          <a:xfrm>
            <a:off x="2769025" y="2346700"/>
            <a:ext cx="4269600" cy="4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500" b="1">
                <a:solidFill>
                  <a:schemeClr val="dk2"/>
                </a:solidFill>
              </a:rPr>
              <a:t>Pros: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Simplifies code and enhances readability.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Eliminates the need for manual index tracking.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500" b="1">
                <a:solidFill>
                  <a:schemeClr val="dk2"/>
                </a:solidFill>
              </a:rPr>
              <a:t>Cons: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Not suitable for scenarios where you need to know the index of the element being processed.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Limited control over the iteration process.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935"/>
              <a:buNone/>
            </a:pPr>
            <a:endParaRPr sz="1500"/>
          </a:p>
        </p:txBody>
      </p:sp>
      <p:sp>
        <p:nvSpPr>
          <p:cNvPr id="423" name="Google Shape;423;g295565e5c11_2_109"/>
          <p:cNvSpPr txBox="1">
            <a:spLocks noGrp="1"/>
          </p:cNvSpPr>
          <p:nvPr>
            <p:ph type="body" idx="3"/>
          </p:nvPr>
        </p:nvSpPr>
        <p:spPr>
          <a:xfrm>
            <a:off x="7174175" y="1828800"/>
            <a:ext cx="47103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Traditional Loop</a:t>
            </a:r>
            <a:endParaRPr/>
          </a:p>
        </p:txBody>
      </p:sp>
      <p:sp>
        <p:nvSpPr>
          <p:cNvPr id="424" name="Google Shape;424;g295565e5c11_2_109"/>
          <p:cNvSpPr txBox="1">
            <a:spLocks noGrp="1"/>
          </p:cNvSpPr>
          <p:nvPr>
            <p:ph type="body" idx="4"/>
          </p:nvPr>
        </p:nvSpPr>
        <p:spPr>
          <a:xfrm>
            <a:off x="6970850" y="2483100"/>
            <a:ext cx="4710300" cy="3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 b="1">
                <a:solidFill>
                  <a:schemeClr val="dk2"/>
                </a:solidFill>
              </a:rPr>
              <a:t>Pros:</a:t>
            </a:r>
            <a:endParaRPr sz="1600" b="1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Provides more control and flexibility during iteration.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 b="1">
                <a:solidFill>
                  <a:schemeClr val="dk2"/>
                </a:solidFill>
              </a:rPr>
              <a:t>Allows access to the index.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 b="1">
                <a:solidFill>
                  <a:schemeClr val="dk2"/>
                </a:solidFill>
              </a:rPr>
              <a:t>Cons:</a:t>
            </a:r>
            <a:endParaRPr sz="1600" b="1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Can be more verbose and error-prone.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25" name="Google Shape;425;g295565e5c11_2_109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295565e5c11_2_109"/>
          <p:cNvSpPr txBox="1"/>
          <p:nvPr/>
        </p:nvSpPr>
        <p:spPr>
          <a:xfrm>
            <a:off x="11590575" y="6400650"/>
            <a:ext cx="381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2c42aef53_0_21"/>
          <p:cNvSpPr txBox="1">
            <a:spLocks noGrp="1"/>
          </p:cNvSpPr>
          <p:nvPr>
            <p:ph type="title"/>
          </p:nvPr>
        </p:nvSpPr>
        <p:spPr>
          <a:xfrm>
            <a:off x="2928625" y="274650"/>
            <a:ext cx="8045400" cy="55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search</a:t>
            </a:r>
            <a:endParaRPr/>
          </a:p>
        </p:txBody>
      </p:sp>
      <p:sp>
        <p:nvSpPr>
          <p:cNvPr id="433" name="Google Shape;433;g262c42aef53_0_21"/>
          <p:cNvSpPr txBox="1">
            <a:spLocks noGrp="1"/>
          </p:cNvSpPr>
          <p:nvPr>
            <p:ph type="body" idx="1"/>
          </p:nvPr>
        </p:nvSpPr>
        <p:spPr>
          <a:xfrm>
            <a:off x="2928525" y="1181275"/>
            <a:ext cx="8045400" cy="49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is a sequential search used to find a specific element within a list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it begins by starting at the first element of the list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compares the target element with the current element in the list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checks each element in the list sequentially until a match is found or the end of the list is reached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if the current element matches the target element the search is successful and the index of the matching element is returned</a:t>
            </a:r>
            <a:endParaRPr/>
          </a:p>
        </p:txBody>
      </p:sp>
      <p:sp>
        <p:nvSpPr>
          <p:cNvPr id="434" name="Google Shape;434;g262c42aef53_0_2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g262c42aef53_0_2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6" name="Google Shape;436;g262c42aef5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800" y="533275"/>
            <a:ext cx="5873600" cy="384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2c42aef53_0_29"/>
          <p:cNvSpPr txBox="1">
            <a:spLocks noGrp="1"/>
          </p:cNvSpPr>
          <p:nvPr>
            <p:ph type="body" idx="1"/>
          </p:nvPr>
        </p:nvSpPr>
        <p:spPr>
          <a:xfrm>
            <a:off x="2987500" y="371850"/>
            <a:ext cx="7986300" cy="58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Steps required to follow for linear search</a:t>
            </a:r>
            <a:endParaRPr b="1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initialize the iterator variable i=1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check while i&lt;array.length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check if A[i] == key then go to step 6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else increase iterator variable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go to step 2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print the element with the index position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print element not found</a:t>
            </a:r>
            <a:endParaRPr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262c42aef53_0_2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g262c42aef53_0_2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" name="Google Shape;445;g262c42aef53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500" y="948750"/>
            <a:ext cx="6813850" cy="56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262c42aef53_0_29"/>
          <p:cNvSpPr txBox="1"/>
          <p:nvPr/>
        </p:nvSpPr>
        <p:spPr>
          <a:xfrm>
            <a:off x="5371600" y="6129025"/>
            <a:ext cx="1942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7" name="Google Shape;447;g262c42aef53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213" y="5937650"/>
            <a:ext cx="42195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38013" y="1991469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4800" b="1">
                <a:solidFill>
                  <a:schemeClr val="accent6"/>
                </a:solidFill>
              </a:rPr>
              <a:t>Looping and Arrays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1414350" y="64249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1a3381a2c_0_0"/>
          <p:cNvSpPr txBox="1">
            <a:spLocks noGrp="1"/>
          </p:cNvSpPr>
          <p:nvPr>
            <p:ph type="title"/>
          </p:nvPr>
        </p:nvSpPr>
        <p:spPr>
          <a:xfrm>
            <a:off x="2894925" y="274650"/>
            <a:ext cx="8079000" cy="77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 sort</a:t>
            </a:r>
            <a:endParaRPr/>
          </a:p>
        </p:txBody>
      </p:sp>
      <p:sp>
        <p:nvSpPr>
          <p:cNvPr id="454" name="Google Shape;454;g2a1a3381a2c_0_0"/>
          <p:cNvSpPr txBox="1">
            <a:spLocks noGrp="1"/>
          </p:cNvSpPr>
          <p:nvPr>
            <p:ph type="body" idx="1"/>
          </p:nvPr>
        </p:nvSpPr>
        <p:spPr>
          <a:xfrm>
            <a:off x="3064050" y="1207575"/>
            <a:ext cx="8672400" cy="535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457200" lvl="0" indent="-306427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iterative sorting algorithm </a:t>
            </a:r>
            <a:endParaRPr sz="2921"/>
          </a:p>
          <a:p>
            <a:pPr marL="457200" lvl="0" indent="-3064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works by comparing each pair of adjacent items and swapping them if they are in wrong order</a:t>
            </a:r>
            <a:endParaRPr sz="2921"/>
          </a:p>
          <a:p>
            <a:pPr marL="457200" lvl="0" indent="-3064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name “Bubble sort” comes from the way smaller elements gradually “bubble” to the top of the list</a:t>
            </a:r>
            <a:endParaRPr sz="2921"/>
          </a:p>
          <a:p>
            <a:pPr marL="4572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921"/>
              <a:t>Example:</a:t>
            </a:r>
            <a:endParaRPr sz="2921"/>
          </a:p>
          <a:p>
            <a:pPr marL="4572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</a:t>
            </a:r>
            <a:endParaRPr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2a1a3381a2c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g2a1a3381a2c_0_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7" name="Google Shape;457;g2a1a3381a2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13" y="3807038"/>
            <a:ext cx="41624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2c42aef53_0_1"/>
          <p:cNvSpPr txBox="1">
            <a:spLocks noGrp="1"/>
          </p:cNvSpPr>
          <p:nvPr>
            <p:ph type="body" idx="1"/>
          </p:nvPr>
        </p:nvSpPr>
        <p:spPr>
          <a:xfrm>
            <a:off x="3016925" y="208100"/>
            <a:ext cx="7957200" cy="596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500" b="1"/>
              <a:t>Steps required to follow for bubble sort</a:t>
            </a:r>
            <a:endParaRPr sz="2500" b="1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2500" b="1"/>
          </a:p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Use two loops to iterate through the input array.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The outer loop runs from i=0 to i=n-2.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The inner loop runs from j=0 to j=n-i-2.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For every j, compare arr[j] and arr[j+1]. if arr[j]&gt;arr[j+1], the swap them or else move forward.</a:t>
            </a:r>
            <a:endParaRPr/>
          </a:p>
        </p:txBody>
      </p:sp>
      <p:sp>
        <p:nvSpPr>
          <p:cNvPr id="464" name="Google Shape;464;g262c42aef53_0_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262c42aef53_0_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6" name="Google Shape;466;g262c42aef5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525" y="1089650"/>
            <a:ext cx="7696851" cy="5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262c42aef5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825" y="5709375"/>
            <a:ext cx="6313004" cy="3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262c42aef53_0_1"/>
          <p:cNvSpPr txBox="1"/>
          <p:nvPr/>
        </p:nvSpPr>
        <p:spPr>
          <a:xfrm>
            <a:off x="4017675" y="5640450"/>
            <a:ext cx="16041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5565e5c11_2_235"/>
          <p:cNvSpPr txBox="1">
            <a:spLocks noGrp="1"/>
          </p:cNvSpPr>
          <p:nvPr>
            <p:ph type="title"/>
          </p:nvPr>
        </p:nvSpPr>
        <p:spPr>
          <a:xfrm>
            <a:off x="1090625" y="274650"/>
            <a:ext cx="9883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Tutorial Class</a:t>
            </a:r>
            <a:endParaRPr/>
          </a:p>
        </p:txBody>
      </p:sp>
      <p:sp>
        <p:nvSpPr>
          <p:cNvPr id="475" name="Google Shape;475;g295565e5c11_2_235"/>
          <p:cNvSpPr txBox="1">
            <a:spLocks noGrp="1"/>
          </p:cNvSpPr>
          <p:nvPr>
            <p:ph type="body" idx="1"/>
          </p:nvPr>
        </p:nvSpPr>
        <p:spPr>
          <a:xfrm>
            <a:off x="929075" y="1828800"/>
            <a:ext cx="100449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Linear search and bubble sort will be covered</a:t>
            </a:r>
            <a:endParaRPr sz="3000"/>
          </a:p>
        </p:txBody>
      </p:sp>
      <p:sp>
        <p:nvSpPr>
          <p:cNvPr id="476" name="Google Shape;476;g295565e5c11_2_235"/>
          <p:cNvSpPr txBox="1"/>
          <p:nvPr/>
        </p:nvSpPr>
        <p:spPr>
          <a:xfrm>
            <a:off x="11590575" y="6400650"/>
            <a:ext cx="5286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g295565e5c11_2_235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g295b2afd864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5650" y="1106950"/>
            <a:ext cx="6123726" cy="54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295b2afd864_0_25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g295b2afd864_0_25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38388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76850" y="107538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2969551" y="274650"/>
            <a:ext cx="8004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Multiple Messages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2969626" y="1828800"/>
            <a:ext cx="80043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public class Main{ </a:t>
            </a:r>
            <a:endParaRPr sz="2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  public static void main(String[] args){</a:t>
            </a:r>
            <a:endParaRPr sz="2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	System.out.println("Hello Class!");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	System.out.println("I am a teacher.");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	System.out.println("How are you doing?");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  }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}</a:t>
            </a:r>
            <a:endParaRPr sz="2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  Output:</a:t>
            </a:r>
            <a:endParaRPr sz="2000" b="1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191919"/>
                </a:solidFill>
              </a:rPr>
              <a:t>Hello Class!</a:t>
            </a:r>
            <a:endParaRPr sz="2000" b="1">
              <a:solidFill>
                <a:srgbClr val="19191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191919"/>
                </a:solidFill>
              </a:rPr>
              <a:t>I am a teacher.</a:t>
            </a:r>
            <a:endParaRPr sz="2000" b="1">
              <a:solidFill>
                <a:srgbClr val="19191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191919"/>
                </a:solidFill>
              </a:rPr>
              <a:t>How are you doing?</a:t>
            </a:r>
            <a:endParaRPr sz="2000" b="1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Correct Way?</a:t>
            </a: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2925826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What to do if we want to print it from 30 times?</a:t>
            </a:r>
            <a:endParaRPr sz="17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public class Main{ </a:t>
            </a:r>
            <a:endParaRPr sz="17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  public static void main(String[] args){</a:t>
            </a:r>
            <a:endParaRPr sz="17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</a:pPr>
            <a:r>
              <a:rPr lang="en-US" sz="1700">
                <a:solidFill>
                  <a:srgbClr val="191919"/>
                </a:solidFill>
              </a:rPr>
              <a:t>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 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  }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}                                                                                                 </a:t>
            </a:r>
            <a:r>
              <a:rPr lang="en-US" sz="1800">
                <a:solidFill>
                  <a:srgbClr val="FF0000"/>
                </a:solidFill>
              </a:rPr>
              <a:t>Correct Way?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7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000">
                <a:solidFill>
                  <a:srgbClr val="000000"/>
                </a:solidFill>
              </a:rPr>
              <a:t>Object Oriented Design and Programming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313" y="2447138"/>
            <a:ext cx="32861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447bcd63_0_3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25e447bcd63_0_3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25e447bcd63_0_30"/>
          <p:cNvSpPr txBox="1">
            <a:spLocks noGrp="1"/>
          </p:cNvSpPr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Nothing To Worry!!</a:t>
            </a:r>
            <a:endParaRPr/>
          </a:p>
        </p:txBody>
      </p:sp>
      <p:sp>
        <p:nvSpPr>
          <p:cNvPr id="146" name="Google Shape;146;g25e447bcd63_0_30"/>
          <p:cNvSpPr txBox="1">
            <a:spLocks noGrp="1"/>
          </p:cNvSpPr>
          <p:nvPr>
            <p:ph type="body" idx="1"/>
          </p:nvPr>
        </p:nvSpPr>
        <p:spPr>
          <a:xfrm>
            <a:off x="2925825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91919"/>
                </a:solidFill>
              </a:rPr>
              <a:t>Don’t worry to code long codes</a:t>
            </a:r>
            <a:endParaRPr sz="18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91919"/>
                </a:solidFill>
              </a:rPr>
              <a:t>Because</a:t>
            </a:r>
            <a:endParaRPr sz="18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</a:rPr>
              <a:t>Iteration (or looping) </a:t>
            </a:r>
            <a:r>
              <a:rPr lang="en-US" sz="1800">
                <a:solidFill>
                  <a:srgbClr val="191919"/>
                </a:solidFill>
              </a:rPr>
              <a:t>is there for you to reduce code line</a:t>
            </a:r>
            <a:endParaRPr sz="18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47" name="Google Shape;147;g25e447bcd63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150" y="3018363"/>
            <a:ext cx="51911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5e447bcd63_0_3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25e447bcd63_0_30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e447bcd63_0_3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25e447bcd63_0_37"/>
          <p:cNvSpPr txBox="1"/>
          <p:nvPr/>
        </p:nvSpPr>
        <p:spPr>
          <a:xfrm>
            <a:off x="170232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25e447bcd63_0_37"/>
          <p:cNvSpPr txBox="1">
            <a:spLocks noGrp="1"/>
          </p:cNvSpPr>
          <p:nvPr>
            <p:ph type="title"/>
          </p:nvPr>
        </p:nvSpPr>
        <p:spPr>
          <a:xfrm>
            <a:off x="2925825" y="146600"/>
            <a:ext cx="8048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/>
              <a:t>Iterations</a:t>
            </a:r>
            <a:endParaRPr sz="3500" dirty="0"/>
          </a:p>
        </p:txBody>
      </p:sp>
      <p:sp>
        <p:nvSpPr>
          <p:cNvPr id="158" name="Google Shape;158;g25e447bcd63_0_37"/>
          <p:cNvSpPr txBox="1">
            <a:spLocks noGrp="1"/>
          </p:cNvSpPr>
          <p:nvPr>
            <p:ph type="body" idx="1"/>
          </p:nvPr>
        </p:nvSpPr>
        <p:spPr>
          <a:xfrm>
            <a:off x="2925825" y="1146150"/>
            <a:ext cx="8887500" cy="54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Iterative Control Statement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A control statement that enables the repeated execution of a set of instructions.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Iterative Control Structure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A set of instructions along with the iterative control statement(s) that govern their execution.0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endParaRPr lang="en-US"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Often referred to as "loops" due to their repetitive nature.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Types of Loops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There are various types of loops in programming, including </a:t>
            </a:r>
            <a:r>
              <a:rPr lang="en-US" sz="1800" dirty="0">
                <a:solidFill>
                  <a:srgbClr val="188038"/>
                </a:solidFill>
              </a:rPr>
              <a:t>for</a:t>
            </a:r>
            <a:r>
              <a:rPr lang="en-US" sz="1800" dirty="0">
                <a:solidFill>
                  <a:schemeClr val="dk2"/>
                </a:solidFill>
              </a:rPr>
              <a:t>, </a:t>
            </a:r>
            <a:r>
              <a:rPr lang="en-US" sz="1800" dirty="0">
                <a:solidFill>
                  <a:srgbClr val="188038"/>
                </a:solidFill>
              </a:rPr>
              <a:t>while</a:t>
            </a:r>
            <a:r>
              <a:rPr lang="en-US" sz="1800" dirty="0">
                <a:solidFill>
                  <a:schemeClr val="dk2"/>
                </a:solidFill>
              </a:rPr>
              <a:t>, and </a:t>
            </a:r>
            <a:r>
              <a:rPr lang="en-US" sz="1800" dirty="0">
                <a:solidFill>
                  <a:srgbClr val="188038"/>
                </a:solidFill>
              </a:rPr>
              <a:t>do-while</a:t>
            </a:r>
            <a:r>
              <a:rPr lang="en-US" sz="1800" dirty="0">
                <a:solidFill>
                  <a:schemeClr val="dk2"/>
                </a:solidFill>
              </a:rPr>
              <a:t> loops.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Execution Time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Loops are crucial in programming for executing tasks repeatedly.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Understanding loop execution time is essential for optimizing code performance.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9" name="Google Shape;159;g25e447bcd63_0_3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25e447bcd63_0_37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447bcd63_0_4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25e447bcd63_0_4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25e447bcd63_0_49"/>
          <p:cNvSpPr txBox="1">
            <a:spLocks noGrp="1"/>
          </p:cNvSpPr>
          <p:nvPr>
            <p:ph type="title"/>
          </p:nvPr>
        </p:nvSpPr>
        <p:spPr>
          <a:xfrm>
            <a:off x="2833400" y="146600"/>
            <a:ext cx="8063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Iterations</a:t>
            </a:r>
            <a:endParaRPr/>
          </a:p>
        </p:txBody>
      </p:sp>
      <p:pic>
        <p:nvPicPr>
          <p:cNvPr id="169" name="Google Shape;169;g25e447bcd63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8713" y="1286300"/>
            <a:ext cx="6772275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5e447bcd63_0_49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25e447bcd63_0_49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565e5c11_2_5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95565e5c11_2_5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295565e5c11_2_56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id="180" name="Google Shape;180;g295565e5c11_2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3400" y="1600350"/>
            <a:ext cx="57634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95565e5c11_2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9775" y="2620850"/>
            <a:ext cx="3792226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95565e5c11_2_5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295565e5c11_2_56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4301</Words>
  <Application>Microsoft Office PowerPoint</Application>
  <PresentationFormat>Widescreen</PresentationFormat>
  <Paragraphs>794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Roboto Mono</vt:lpstr>
      <vt:lpstr>Continental World 16x9</vt:lpstr>
      <vt:lpstr>Object Oriented Programming and Design   WEEK 3 – Looping and Arrays</vt:lpstr>
      <vt:lpstr>LET’S GET STARTED WITH LECTURE 3</vt:lpstr>
      <vt:lpstr>Looping and Arrays</vt:lpstr>
      <vt:lpstr>Multiple Messages</vt:lpstr>
      <vt:lpstr>Correct Way?</vt:lpstr>
      <vt:lpstr>Nothing To Worry!!</vt:lpstr>
      <vt:lpstr>Iterations</vt:lpstr>
      <vt:lpstr>Iterations</vt:lpstr>
      <vt:lpstr>for Loop</vt:lpstr>
      <vt:lpstr>while Loop</vt:lpstr>
      <vt:lpstr>do-while Loop</vt:lpstr>
      <vt:lpstr>Review of Loops</vt:lpstr>
      <vt:lpstr>Infinite Loops</vt:lpstr>
      <vt:lpstr>Iteration Control Statements</vt:lpstr>
      <vt:lpstr>   Iteration Control Statements </vt:lpstr>
      <vt:lpstr>Nested Loop</vt:lpstr>
      <vt:lpstr>Array </vt:lpstr>
      <vt:lpstr>Array</vt:lpstr>
      <vt:lpstr>Array </vt:lpstr>
      <vt:lpstr>Declaring Arrays</vt:lpstr>
      <vt:lpstr>Initializing Arrays</vt:lpstr>
      <vt:lpstr>Accessing Array Elements</vt:lpstr>
      <vt:lpstr>Types of Arrays</vt:lpstr>
      <vt:lpstr>Array Operations</vt:lpstr>
      <vt:lpstr>Array Operations</vt:lpstr>
      <vt:lpstr>Enhanced For Loop</vt:lpstr>
      <vt:lpstr>Enhanced  Loop VS Traditional Loop</vt:lpstr>
      <vt:lpstr>Linear search</vt:lpstr>
      <vt:lpstr>PowerPoint Presentation</vt:lpstr>
      <vt:lpstr>Bubble sort</vt:lpstr>
      <vt:lpstr>PowerPoint Presentation</vt:lpstr>
      <vt:lpstr>Tutorial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and Design   WEEK 3 – Looping and Arrays</dc:title>
  <dc:creator>dell</dc:creator>
  <cp:lastModifiedBy>Shah, Sumit</cp:lastModifiedBy>
  <cp:revision>1</cp:revision>
  <dcterms:created xsi:type="dcterms:W3CDTF">2019-10-23T12:39:44Z</dcterms:created>
  <dcterms:modified xsi:type="dcterms:W3CDTF">2024-01-13T13:43:13Z</dcterms:modified>
</cp:coreProperties>
</file>