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embeddedFontLs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entury Gothic" panose="020B0502020202020204" pitchFamily="34" charset="0"/>
      <p:regular r:id="rId62"/>
      <p:bold r:id="rId63"/>
      <p:italic r:id="rId64"/>
      <p:boldItalic r:id="rId65"/>
    </p:embeddedFont>
    <p:embeddedFont>
      <p:font typeface="Quattrocento Sans" panose="020B060402020202020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F4C0E1-27FE-471A-923C-422234B4975A}">
  <a:tblStyle styleId="{8EF4C0E1-27FE-471A-923C-422234B497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8ae376358_0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a8ae37635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8ae376358_0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a8ae37635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8ae376358_0_2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a8ae376358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8ae376358_0_2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a8ae376358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8ae376358_0_2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a8ae376358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8ae376358_0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a8ae376358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9b42fa3f6_1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9b42fa3f6_16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a9b42fa3f6_16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9b42fa3f6_1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9b42fa3f6_16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9b42fa3f6_16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9b42fa3f6_16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9b42fa3f6_16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a9b42fa3f6_16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8ae376358_0_3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a8ae37635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9b42fa3f6_16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9b42fa3f6_16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a9b42fa3f6_16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8ae376358_0_3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a8ae376358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8ae376358_0_3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a8ae376358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8ae376358_0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a8ae376358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8ae376358_0_3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2a8ae376358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9ab9669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9ab9669e0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a9ab9669e0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9b42fa3f6_1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9b42fa3f6_16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2a9b42fa3f6_16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9b42fa3f6_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9b42fa3f6_1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2a9b42fa3f6_16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8ae376358_0_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a8ae37635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a9b42fa3f6_16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a9b42fa3f6_16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2a9b42fa3f6_16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9b42fa3f6_16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a9b42fa3f6_16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a9b42fa3f6_16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a8ae37635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a8ae37635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2a8ae376358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a8ae376358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2a8ae3763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9ab9669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9ab9669e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9ab9669e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a8ae376358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2a8ae37635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8ae376358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2a8ae37635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a8ae376358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2a8ae376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a8ae376358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2a8ae376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a9b42fa3f6_16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a9b42fa3f6_16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2a9b42fa3f6_16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a8ae376358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2a8ae376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8ae376358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2a8ae37635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a8ae376358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2a8ae37635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a8ae376358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2a8ae3763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a8ae376358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2a8ae37635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8ae376358_0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a8ae37635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a8ae376358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2a8ae37635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a9b42fa3f6_16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a9b42fa3f6_16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g2a9b42fa3f6_16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9ab9669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9ab9669e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a9ab9669e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9ab9669e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9ab9669e0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a9ab9669e0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9ab9669e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9ab9669e0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a9ab9669e0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8ae376358_0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a8ae376358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1.pn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437882" y="2782364"/>
            <a:ext cx="1159098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Object Oriented Design and Programming (OODP)</a:t>
            </a:r>
            <a:br>
              <a:rPr lang="en-US" sz="4000"/>
            </a:br>
            <a:r>
              <a:rPr lang="en-US" sz="3200" i="1">
                <a:solidFill>
                  <a:srgbClr val="FF0000"/>
                </a:solidFill>
              </a:rPr>
              <a:t>Week-5 Abstraction, Regular Expression and Exception Handling </a:t>
            </a:r>
            <a:endParaRPr sz="4000" i="1">
              <a:solidFill>
                <a:srgbClr val="FF0000"/>
              </a:solidFill>
            </a:endParaRPr>
          </a:p>
        </p:txBody>
      </p:sp>
      <p:pic>
        <p:nvPicPr>
          <p:cNvPr id="89" name="Google Shape;89;p13" descr="Image result for ja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731" y="4500764"/>
            <a:ext cx="1867436" cy="186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9595" y="514944"/>
            <a:ext cx="3655100" cy="92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2491" y="689664"/>
            <a:ext cx="3678334" cy="84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364164" y="0"/>
            <a:ext cx="11201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Abstraction class  in Java (Inheritance Concept)</a:t>
            </a:r>
            <a:endParaRPr sz="2800"/>
          </a:p>
        </p:txBody>
      </p:sp>
      <p:sp>
        <p:nvSpPr>
          <p:cNvPr id="167" name="Google Shape;167;p22"/>
          <p:cNvSpPr txBox="1"/>
          <p:nvPr/>
        </p:nvSpPr>
        <p:spPr>
          <a:xfrm>
            <a:off x="437882" y="1352282"/>
            <a:ext cx="11580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cannot create an object of an Abstract class but you can apply inheritance  with abstract class as a Super/base/Parent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Class. And we can create the object of the extended/child/subclass. ☺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2627280"/>
            <a:ext cx="7149279" cy="414055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579550" y="2112134"/>
            <a:ext cx="2743200" cy="2577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Super/Base/Parent Class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6883" y="2328527"/>
            <a:ext cx="5454853" cy="337681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>
            <a:off x="5510011" y="2071352"/>
            <a:ext cx="2743200" cy="2577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Sub/Extended/Child Class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8577329" y="2266682"/>
            <a:ext cx="1416600" cy="36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6705" y="5228823"/>
            <a:ext cx="5439565" cy="162917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/>
          <p:nvPr/>
        </p:nvSpPr>
        <p:spPr>
          <a:xfrm>
            <a:off x="9775065" y="5499279"/>
            <a:ext cx="2253900" cy="257700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944" y="760123"/>
            <a:ext cx="6810375" cy="50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4915505" y="2607969"/>
            <a:ext cx="727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?Making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giveReviewToTeacher()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an abstract method which does not have implementation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method body- only method signature)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888642" y="5975797"/>
            <a:ext cx="5731200" cy="412200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619842" y="4514047"/>
            <a:ext cx="5367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keyword before the method return type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method signature ends it with a semi-colon (;).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2421229" y="6375042"/>
            <a:ext cx="36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 Implementation!! Note that…</a:t>
            </a:r>
            <a:endParaRPr sz="2000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2379775" y="0"/>
            <a:ext cx="9149700" cy="12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Requirement- So regulating bodies has proposed some rules for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Student class that is there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must be </a:t>
            </a:r>
            <a:r>
              <a:rPr lang="en-US" sz="2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giveReviewToTeacher() 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 and it must be implemented (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compulsory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) by Undergraduate student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1433" y="1592093"/>
            <a:ext cx="5563052" cy="467393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2871315" y="5532703"/>
            <a:ext cx="4681500" cy="381600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197440" y="5878497"/>
            <a:ext cx="2955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Implementation!! Note that…</a:t>
            </a:r>
            <a:endParaRPr sz="20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9450" y="1255986"/>
            <a:ext cx="5783820" cy="359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7212610" y="4199099"/>
            <a:ext cx="49794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type UnderGraduateStudent must implement the </a:t>
            </a:r>
            <a:r>
              <a:rPr lang="en-US" sz="1800" i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inherited</a:t>
            </a:r>
            <a:r>
              <a:rPr lang="en-US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abstract method Student.giveReviewToTeacher().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7636920" y="5067670"/>
            <a:ext cx="3913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 UnderGraduateStudent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must give an implementation ({ ..} ) 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giveReviewToTeacher()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its class 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2424776" y="80151"/>
            <a:ext cx="9010800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/>
              <a:t>Requirement- So regulating bodies has proposed some rules for </a:t>
            </a:r>
            <a:r>
              <a:rPr lang="en-US" sz="2400">
                <a:solidFill>
                  <a:srgbClr val="FF0000"/>
                </a:solidFill>
              </a:rPr>
              <a:t>abstract</a:t>
            </a:r>
            <a:r>
              <a:rPr lang="en-US" sz="2400"/>
              <a:t> Student class that is there </a:t>
            </a:r>
            <a:r>
              <a:rPr lang="en-US" sz="2400" b="1"/>
              <a:t>must be </a:t>
            </a:r>
            <a:r>
              <a:rPr lang="en-US" sz="2400" b="1">
                <a:solidFill>
                  <a:srgbClr val="7030A0"/>
                </a:solidFill>
              </a:rPr>
              <a:t>giveReviewToTeacher()  </a:t>
            </a:r>
            <a:r>
              <a:rPr lang="en-US" sz="2400" b="1">
                <a:solidFill>
                  <a:srgbClr val="FF0000"/>
                </a:solidFill>
              </a:rPr>
              <a:t>method</a:t>
            </a:r>
            <a:r>
              <a:rPr lang="en-US" sz="2400" b="1"/>
              <a:t> and it must be implemented ( </a:t>
            </a:r>
            <a:r>
              <a:rPr lang="en-US" sz="2400" b="1">
                <a:solidFill>
                  <a:srgbClr val="FF0000"/>
                </a:solidFill>
              </a:rPr>
              <a:t>compulsory</a:t>
            </a:r>
            <a:r>
              <a:rPr lang="en-US" sz="2400" b="1"/>
              <a:t>) by Undergraduate student </a:t>
            </a:r>
            <a:r>
              <a:rPr lang="en-US" sz="2400"/>
              <a:t>object.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1291" y="1572014"/>
            <a:ext cx="5478688" cy="437968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>
            <a:off x="2888141" y="5264541"/>
            <a:ext cx="4610400" cy="357600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5605" y="1197476"/>
            <a:ext cx="4945658" cy="406299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7291381" y="4136043"/>
            <a:ext cx="4517100" cy="983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7847399" y="5185339"/>
            <a:ext cx="43446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of giveReviewToTeacher(){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… }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2200595" y="135625"/>
            <a:ext cx="82413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Ask students!!</a:t>
            </a:r>
            <a:endParaRPr sz="3600"/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1234" y="135625"/>
            <a:ext cx="6970765" cy="4293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2075" y="4599199"/>
            <a:ext cx="8323421" cy="1096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/>
          <p:nvPr/>
        </p:nvSpPr>
        <p:spPr>
          <a:xfrm>
            <a:off x="2154075" y="4599126"/>
            <a:ext cx="4340700" cy="441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6872" y="5094860"/>
            <a:ext cx="7113943" cy="13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6777758" y="3413903"/>
            <a:ext cx="1272900" cy="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5663" y="3349217"/>
            <a:ext cx="1198815" cy="56783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/>
          <p:nvPr/>
        </p:nvSpPr>
        <p:spPr>
          <a:xfrm>
            <a:off x="11408537" y="3372119"/>
            <a:ext cx="156600" cy="33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30000" y="3441208"/>
            <a:ext cx="3048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7245902" y="4988100"/>
            <a:ext cx="4946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Must implement the inherited abstract method!</a:t>
            </a:r>
            <a:endParaRPr sz="1800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2564649" y="0"/>
            <a:ext cx="7830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Interface – Need of it and introduction </a:t>
            </a:r>
            <a:endParaRPr sz="3600"/>
          </a:p>
        </p:txBody>
      </p:sp>
      <p:sp>
        <p:nvSpPr>
          <p:cNvPr id="227" name="Google Shape;227;p27"/>
          <p:cNvSpPr txBox="1"/>
          <p:nvPr/>
        </p:nvSpPr>
        <p:spPr>
          <a:xfrm>
            <a:off x="2703061" y="1253354"/>
            <a:ext cx="9488700" cy="637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interface is a completely abstract class that is used to group related methods with empty bodies.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Student committee has proposed some rules regarding Student Rights and each rule must be implemented by Student type object ( either Undergraduate or Graduate objects).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Rules are as follows: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must pass the BIT course within 5 years (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constant value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frame to get a degree certificate.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must be able to give reviews to the teachers.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must be able to take an intermission leave ( study leave).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must be given a Graduation ceremony to participate.</a:t>
            </a:r>
            <a:endParaRPr dirty="0"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fulfil this requirement  with abstract class concept but for this interface is more suitable because these all rules are functions based (method) and have a constant value which is to be implemented by Student type object (either Undergraduate or Graduate objects)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3075125" y="365125"/>
            <a:ext cx="82788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an Interface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3075125" y="1825625"/>
            <a:ext cx="8278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An interface can contain a variable, the purpose of the interface variable is, to define requirement level constants.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If there is a requirement level constant then we should go with an interface variable.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Every variable in interface is constant with </a:t>
            </a:r>
            <a:r>
              <a:rPr lang="en-US" sz="2400" b="1"/>
              <a:t>public static final</a:t>
            </a:r>
            <a:r>
              <a:rPr lang="en-US" sz="2400"/>
              <a:t> whether we are declaring it or not. 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As interface variables are always public static final , we cannot declare them with the following modifiers such as</a:t>
            </a:r>
            <a:r>
              <a:rPr lang="en-US" sz="2400" b="1"/>
              <a:t> private, protected, transient and volatile.</a:t>
            </a:r>
            <a:endParaRPr sz="24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2653425" y="365125"/>
            <a:ext cx="8700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Methods in an Interface</a:t>
            </a: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body" idx="1"/>
          </p:nvPr>
        </p:nvSpPr>
        <p:spPr>
          <a:xfrm>
            <a:off x="2653425" y="1825625"/>
            <a:ext cx="87003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Every method in the interface is a </a:t>
            </a:r>
            <a:r>
              <a:rPr lang="en-US" sz="2400" b="1"/>
              <a:t>public abstract</a:t>
            </a:r>
            <a:r>
              <a:rPr lang="en-US" sz="2400"/>
              <a:t> whether we are declaring it or not beside </a:t>
            </a:r>
            <a:r>
              <a:rPr lang="en-US" sz="2400" b="1"/>
              <a:t>static</a:t>
            </a:r>
            <a:r>
              <a:rPr lang="en-US" sz="2400"/>
              <a:t> and </a:t>
            </a:r>
            <a:r>
              <a:rPr lang="en-US" sz="2400" b="1"/>
              <a:t>default</a:t>
            </a:r>
            <a:r>
              <a:rPr lang="en-US" sz="2400"/>
              <a:t> methods. 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While implementing the abstract method, we must declare </a:t>
            </a:r>
            <a:r>
              <a:rPr lang="en-US" sz="2400" b="1"/>
              <a:t>access modifiers</a:t>
            </a:r>
            <a:r>
              <a:rPr lang="en-US" sz="2400"/>
              <a:t> as </a:t>
            </a:r>
            <a:r>
              <a:rPr lang="en-US" sz="2400" b="1"/>
              <a:t>public</a:t>
            </a:r>
            <a:r>
              <a:rPr lang="en-US" sz="2400"/>
              <a:t> because while </a:t>
            </a:r>
            <a:r>
              <a:rPr lang="en-US" sz="2400" b="1"/>
              <a:t>overriding we cannot reduce the access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The implementation of the abstract method must be done by its implemented class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As every interface method is always public and abstract we can’t declare interface methods with the following </a:t>
            </a:r>
            <a:r>
              <a:rPr lang="en-US" sz="2400" b="1"/>
              <a:t>modifiers private, protected, static, final, synchronized, strictfp, native</a:t>
            </a:r>
            <a:endParaRPr sz="24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29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2997450" y="365125"/>
            <a:ext cx="8356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in an Interface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2997450" y="1825625"/>
            <a:ext cx="8356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We can implement interface by using </a:t>
            </a:r>
            <a:r>
              <a:rPr lang="en-US" sz="2400" b="1"/>
              <a:t>implements keywords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There is no concept of constructor in interface as every variable is implicitly </a:t>
            </a:r>
            <a:r>
              <a:rPr lang="en-US" sz="2400" b="1"/>
              <a:t>public, static, final </a:t>
            </a:r>
            <a:endParaRPr sz="2400" b="1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 b="1"/>
              <a:t>Overloading</a:t>
            </a:r>
            <a:r>
              <a:rPr lang="en-US" sz="2400"/>
              <a:t> concept is also available in the interface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If the two interfaces contain the same method,the same signature and the return type, then in the implementation class we need to provide implementation of only one method  </a:t>
            </a:r>
            <a:endParaRPr sz="2400"/>
          </a:p>
        </p:txBody>
      </p:sp>
      <p:sp>
        <p:nvSpPr>
          <p:cNvPr id="252" name="Google Shape;252;p30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2725" y="877569"/>
            <a:ext cx="5851579" cy="347530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/>
          <p:nvPr/>
        </p:nvSpPr>
        <p:spPr>
          <a:xfrm>
            <a:off x="3292022" y="720255"/>
            <a:ext cx="1308300" cy="657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2964978" y="31314"/>
            <a:ext cx="206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interface java keyword </a:t>
            </a:r>
            <a:endParaRPr sz="18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31"/>
          <p:cNvCxnSpPr/>
          <p:nvPr/>
        </p:nvCxnSpPr>
        <p:spPr>
          <a:xfrm>
            <a:off x="4690419" y="1424860"/>
            <a:ext cx="18156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61;p31"/>
          <p:cNvSpPr txBox="1"/>
          <p:nvPr/>
        </p:nvSpPr>
        <p:spPr>
          <a:xfrm>
            <a:off x="5118959" y="485390"/>
            <a:ext cx="142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interface name</a:t>
            </a:r>
            <a:endParaRPr sz="18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2818372" y="1581438"/>
            <a:ext cx="4251600" cy="594900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7126334" y="1518806"/>
            <a:ext cx="507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code is actually like this behind the scene ( static final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MAX_YEARS_TO_GRADUATE = 5;)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2705599" y="2458276"/>
            <a:ext cx="5717700" cy="1268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4735529" y="3648271"/>
            <a:ext cx="2188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Abstract methods!</a:t>
            </a:r>
            <a:endParaRPr sz="2400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2510" y="4368530"/>
            <a:ext cx="8200410" cy="186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>
            <a:off x="2816492" y="4287632"/>
            <a:ext cx="8301900" cy="738600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2816493" y="5117497"/>
            <a:ext cx="6452700" cy="1268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6697793" y="-2"/>
            <a:ext cx="5330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contains constants, methods (abstract,</a:t>
            </a: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default,static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default and static in Tutorial and Workshop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8468353" y="2724459"/>
            <a:ext cx="3767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abstract void giveReviewToTeacher(); 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1369325" y="226891"/>
            <a:ext cx="3281700" cy="653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Recall</a:t>
            </a:r>
            <a:endParaRPr sz="44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925" y="1637600"/>
            <a:ext cx="10631874" cy="40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783775" y="1216900"/>
            <a:ext cx="3991200" cy="17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6419" y="700629"/>
            <a:ext cx="8007277" cy="255772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/>
          <p:nvPr/>
        </p:nvSpPr>
        <p:spPr>
          <a:xfrm>
            <a:off x="7780391" y="682586"/>
            <a:ext cx="1275600" cy="38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5578627" y="231825"/>
            <a:ext cx="13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Concrete class!</a:t>
            </a:r>
            <a:endParaRPr sz="2000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1377" y="4372973"/>
            <a:ext cx="3571970" cy="191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5108" y="2951271"/>
            <a:ext cx="6527368" cy="245784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/>
          <p:nvPr/>
        </p:nvSpPr>
        <p:spPr>
          <a:xfrm>
            <a:off x="6449729" y="5259766"/>
            <a:ext cx="548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type UnderGraduateStudent must implement the inherited abstract method StudentRights.takeIntermissionLeave()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4968" y="1016423"/>
            <a:ext cx="5803072" cy="508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5919" y="2448559"/>
            <a:ext cx="4456081" cy="22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 txBox="1"/>
          <p:nvPr/>
        </p:nvSpPr>
        <p:spPr>
          <a:xfrm>
            <a:off x="2389550" y="333675"/>
            <a:ext cx="9724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UnderGraduateStudent made the contract to implement all the abstract methods of StudentRights interface! 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170980" y="154547"/>
            <a:ext cx="1187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Now when to use Abstract class and interface ( and its difference)</a:t>
            </a:r>
            <a:endParaRPr sz="3200"/>
          </a:p>
        </p:txBody>
      </p:sp>
      <p:pic>
        <p:nvPicPr>
          <p:cNvPr id="296" name="Google Shape;29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268" y="1325219"/>
            <a:ext cx="11959733" cy="359134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 txBox="1"/>
          <p:nvPr/>
        </p:nvSpPr>
        <p:spPr>
          <a:xfrm>
            <a:off x="2994991" y="5208104"/>
            <a:ext cx="62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https://docs.oracle.com/javase/tutorial/java/IandI/abstract.html</a:t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7818780" y="1166191"/>
            <a:ext cx="1629900" cy="781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 class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9905997" y="3253409"/>
            <a:ext cx="1411500" cy="49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6811617" y="2093844"/>
            <a:ext cx="173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(Related classes)</a:t>
            </a:r>
            <a:endParaRPr sz="1800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6500191" y="2683565"/>
            <a:ext cx="21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Fields (object’s data )</a:t>
            </a:r>
            <a:endParaRPr sz="1800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6804991" y="3955775"/>
            <a:ext cx="198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Non-related classes</a:t>
            </a:r>
            <a:endParaRPr sz="1800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6393168" y="4691270"/>
            <a:ext cx="57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Multiple inheritance – supported in interface (Tutorial class) </a:t>
            </a:r>
            <a:endParaRPr sz="1800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2464776" y="0"/>
            <a:ext cx="9584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Quiz- Ask Students</a:t>
            </a:r>
            <a:endParaRPr sz="3200"/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5096" y="1122404"/>
            <a:ext cx="4419149" cy="218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7325" y="3012243"/>
            <a:ext cx="6655259" cy="359303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/>
          <p:nvPr/>
        </p:nvSpPr>
        <p:spPr>
          <a:xfrm>
            <a:off x="7495355" y="2859105"/>
            <a:ext cx="2261400" cy="54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2908" y="2857427"/>
            <a:ext cx="2312591" cy="61900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5"/>
          <p:cNvSpPr/>
          <p:nvPr/>
        </p:nvSpPr>
        <p:spPr>
          <a:xfrm>
            <a:off x="5254790" y="3438654"/>
            <a:ext cx="6482100" cy="27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28811" y="3306577"/>
            <a:ext cx="6953239" cy="300406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2697825" y="365125"/>
            <a:ext cx="94941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Expression</a:t>
            </a:r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body" idx="1"/>
          </p:nvPr>
        </p:nvSpPr>
        <p:spPr>
          <a:xfrm>
            <a:off x="2697825" y="1825625"/>
            <a:ext cx="9494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914400" lvl="0" indent="-369569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2400">
                <a:highlight>
                  <a:srgbClr val="FFFFFF"/>
                </a:highlight>
              </a:rPr>
              <a:t>A regular expression is a sequence of characters that forms a search pattern. When you search for data in a text, you can use this search pattern to describe what you are searching for.</a:t>
            </a:r>
            <a:endParaRPr sz="2400">
              <a:highlight>
                <a:srgbClr val="FFFFFF"/>
              </a:highlight>
            </a:endParaRPr>
          </a:p>
          <a:p>
            <a:pPr marL="914400" lvl="0" indent="-3695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2400">
                <a:highlight>
                  <a:srgbClr val="FFFFFF"/>
                </a:highlight>
              </a:rPr>
              <a:t>A regular expression can be a single character, or a more complicated pattern.</a:t>
            </a:r>
            <a:endParaRPr sz="2400">
              <a:highlight>
                <a:srgbClr val="FFFFFF"/>
              </a:highlight>
            </a:endParaRPr>
          </a:p>
          <a:p>
            <a:pPr marL="914400" lvl="0" indent="-3695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2400">
                <a:highlight>
                  <a:srgbClr val="FFFFFF"/>
                </a:highlight>
              </a:rPr>
              <a:t>Regular expressions can be used to perform all types of text search and text replace operations.</a:t>
            </a:r>
            <a:endParaRPr sz="2400" b="1">
              <a:solidFill>
                <a:srgbClr val="131516"/>
              </a:solidFill>
              <a:highlight>
                <a:srgbClr val="FFFFFF"/>
              </a:highlight>
            </a:endParaRPr>
          </a:p>
          <a:p>
            <a:pPr marL="914400" lvl="0" indent="-3695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2400" b="1">
                <a:solidFill>
                  <a:srgbClr val="131516"/>
                </a:solidFill>
                <a:highlight>
                  <a:srgbClr val="FFFFFF"/>
                </a:highlight>
              </a:rPr>
              <a:t>If you want a group of strings objects according to a particular pattern</a:t>
            </a:r>
            <a:r>
              <a:rPr lang="en-US" sz="2400">
                <a:solidFill>
                  <a:srgbClr val="131516"/>
                </a:solidFill>
                <a:highlight>
                  <a:srgbClr val="FFFFFF"/>
                </a:highlight>
              </a:rPr>
              <a:t> then we must go with regular expressions</a:t>
            </a:r>
            <a:endParaRPr sz="2400">
              <a:solidFill>
                <a:srgbClr val="131516"/>
              </a:solidFill>
              <a:highlight>
                <a:srgbClr val="FFFFFF"/>
              </a:highlight>
            </a:endParaRPr>
          </a:p>
          <a:p>
            <a:pPr marL="914400" lvl="0" indent="-3695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2400">
                <a:solidFill>
                  <a:srgbClr val="131516"/>
                </a:solidFill>
                <a:highlight>
                  <a:srgbClr val="FFFFFF"/>
                </a:highlight>
              </a:rPr>
              <a:t>Regular expressions API are present in the </a:t>
            </a:r>
            <a:r>
              <a:rPr lang="en-US" sz="2400">
                <a:solidFill>
                  <a:srgbClr val="980000"/>
                </a:solidFill>
                <a:highlight>
                  <a:srgbClr val="FFFFFF"/>
                </a:highlight>
              </a:rPr>
              <a:t>java.util.regex</a:t>
            </a:r>
            <a:r>
              <a:rPr lang="en-US" sz="2400">
                <a:solidFill>
                  <a:srgbClr val="131516"/>
                </a:solidFill>
                <a:highlight>
                  <a:srgbClr val="FFFFFF"/>
                </a:highlight>
              </a:rPr>
              <a:t> package</a:t>
            </a:r>
            <a:endParaRPr sz="2400">
              <a:solidFill>
                <a:srgbClr val="131516"/>
              </a:solidFill>
              <a:highlight>
                <a:srgbClr val="FFFFFF"/>
              </a:highlight>
            </a:endParaRPr>
          </a:p>
          <a:p>
            <a:pPr marL="914400" lvl="0" indent="-3695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2400">
                <a:solidFill>
                  <a:srgbClr val="131516"/>
                </a:solidFill>
                <a:highlight>
                  <a:srgbClr val="FFFFFF"/>
                </a:highlight>
              </a:rPr>
              <a:t>The most important class in this package is </a:t>
            </a:r>
            <a:r>
              <a:rPr lang="en-US" sz="2400" b="1">
                <a:solidFill>
                  <a:srgbClr val="980000"/>
                </a:solidFill>
                <a:highlight>
                  <a:srgbClr val="FFFFFF"/>
                </a:highlight>
              </a:rPr>
              <a:t>Pattern</a:t>
            </a:r>
            <a:r>
              <a:rPr lang="en-US" sz="2400">
                <a:solidFill>
                  <a:srgbClr val="131516"/>
                </a:solidFill>
                <a:highlight>
                  <a:srgbClr val="FFFFFF"/>
                </a:highlight>
              </a:rPr>
              <a:t> class. Along with Pattern, Matcher and PatternSyntaxException class can also be found.</a:t>
            </a:r>
            <a:endParaRPr sz="2400">
              <a:solidFill>
                <a:srgbClr val="131516"/>
              </a:solidFill>
              <a:highlight>
                <a:srgbClr val="FFFFFF"/>
              </a:highlight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2877132" y="45750"/>
            <a:ext cx="9117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7. Java String class useful methods and Regular Expression</a:t>
            </a:r>
            <a:endParaRPr sz="2800"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4449" y="1323041"/>
            <a:ext cx="8510794" cy="159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5747" y="2877832"/>
            <a:ext cx="6407215" cy="96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8722" y="3795051"/>
            <a:ext cx="5650584" cy="904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83887" y="5712598"/>
            <a:ext cx="7059205" cy="93345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 txBox="1"/>
          <p:nvPr/>
        </p:nvSpPr>
        <p:spPr>
          <a:xfrm>
            <a:off x="11069414" y="2376830"/>
            <a:ext cx="3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11080298" y="2260919"/>
            <a:ext cx="76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10001016" y="3250448"/>
            <a:ext cx="176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gmail.com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9226473" y="4175582"/>
            <a:ext cx="176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10761149" y="6097700"/>
            <a:ext cx="108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19145" y="4751041"/>
            <a:ext cx="4724919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05380" y="5186106"/>
            <a:ext cx="6149638" cy="4667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7"/>
          <p:cNvSpPr/>
          <p:nvPr/>
        </p:nvSpPr>
        <p:spPr>
          <a:xfrm>
            <a:off x="9553073" y="5015850"/>
            <a:ext cx="99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8687040" y="5451197"/>
            <a:ext cx="3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use == operator for objects comparison!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2586825" y="-135750"/>
            <a:ext cx="86919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term of regular expression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body" idx="1"/>
          </p:nvPr>
        </p:nvSpPr>
        <p:spPr>
          <a:xfrm>
            <a:off x="3038602" y="1189950"/>
            <a:ext cx="4890300" cy="497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ct val="128411"/>
              <a:buAutoNum type="arabicPeriod"/>
            </a:pPr>
            <a:r>
              <a:rPr lang="en-US" sz="7475"/>
              <a:t> </a:t>
            </a:r>
            <a:r>
              <a:rPr lang="en-US" sz="9600"/>
              <a:t>&lt;For Matching Characters&gt;</a:t>
            </a:r>
            <a:endParaRPr sz="96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275"/>
              <a:t>  </a:t>
            </a:r>
            <a:r>
              <a:rPr lang="en-US" sz="8000"/>
              <a:t>[abc] -&gt; a or b or c</a:t>
            </a:r>
            <a:endParaRPr sz="8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/>
              <a:t>  [^abc] -&gt; any character except a or b or c.</a:t>
            </a:r>
            <a:endParaRPr sz="8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/>
              <a:t>  [a-z] -&gt;  a to z</a:t>
            </a:r>
            <a:endParaRPr sz="8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/>
              <a:t>  [A - Z] -&gt; A to Z</a:t>
            </a:r>
            <a:endParaRPr sz="8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/>
              <a:t>  [a-z A-Z] -&gt; a to z, A to Z</a:t>
            </a:r>
            <a:endParaRPr sz="8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/>
              <a:t>  [0-9] -&gt; 0 to 9</a:t>
            </a:r>
            <a:endParaRPr sz="80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9600"/>
              <a:t>&lt;Quantifiers&gt;</a:t>
            </a:r>
            <a:endParaRPr sz="96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/>
              <a:t> [ ]? occurs 0 or 1 times</a:t>
            </a:r>
            <a:endParaRPr sz="8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/>
              <a:t> [ ]+ occurs 1 or more times</a:t>
            </a:r>
            <a:endParaRPr sz="8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/>
              <a:t> [ ]* occurs 0 or more times</a:t>
            </a:r>
            <a:endParaRPr sz="8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/>
              <a:t> [ ]{n} occurs n times</a:t>
            </a:r>
            <a:endParaRPr sz="8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/>
              <a:t> [ ]{n,} occurs n or more times</a:t>
            </a:r>
            <a:endParaRPr sz="8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/>
              <a:t> [ ]{y,z} occurs at least y times but less than z times</a:t>
            </a:r>
            <a:endParaRPr sz="8000"/>
          </a:p>
          <a:p>
            <a:pPr marL="457200" lvl="0" indent="-257175" algn="l" rtl="0">
              <a:spcBef>
                <a:spcPts val="1000"/>
              </a:spcBef>
              <a:spcAft>
                <a:spcPts val="0"/>
              </a:spcAft>
              <a:buSzPct val="64285"/>
              <a:buAutoNum type="arabicPeriod"/>
            </a:pPr>
            <a:endParaRPr/>
          </a:p>
        </p:txBody>
      </p:sp>
      <p:sp>
        <p:nvSpPr>
          <p:cNvPr id="350" name="Google Shape;350;p38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title"/>
          </p:nvPr>
        </p:nvSpPr>
        <p:spPr>
          <a:xfrm>
            <a:off x="2367850" y="77275"/>
            <a:ext cx="9030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7. 2 Regular Expression(RegEx) – certain patterns matches with the given string or not</a:t>
            </a:r>
            <a:endParaRPr sz="2800"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7701" y="1666405"/>
            <a:ext cx="6477441" cy="57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4190" y="2416131"/>
            <a:ext cx="6409639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04100" y="2777545"/>
            <a:ext cx="4487901" cy="396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2249" y="4454950"/>
            <a:ext cx="5681157" cy="36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45271" y="1177881"/>
            <a:ext cx="478331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87600" y="5074276"/>
            <a:ext cx="6045160" cy="40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/>
          <p:nvPr/>
        </p:nvSpPr>
        <p:spPr>
          <a:xfrm>
            <a:off x="2321758" y="5380672"/>
            <a:ext cx="5443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Usages: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id validation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validation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no validation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name validation…..</a:t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6891209" y="617044"/>
            <a:ext cx="1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9"/>
          <p:cNvSpPr txBox="1"/>
          <p:nvPr/>
        </p:nvSpPr>
        <p:spPr>
          <a:xfrm>
            <a:off x="5587871" y="5486400"/>
            <a:ext cx="82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9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>
            <a:spLocks noGrp="1"/>
          </p:cNvSpPr>
          <p:nvPr>
            <p:ph type="title"/>
          </p:nvPr>
        </p:nvSpPr>
        <p:spPr>
          <a:xfrm>
            <a:off x="2453154" y="2444468"/>
            <a:ext cx="8084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Exception Handling in Java</a:t>
            </a:r>
            <a:endParaRPr sz="4000" i="1"/>
          </a:p>
        </p:txBody>
      </p:sp>
      <p:sp>
        <p:nvSpPr>
          <p:cNvPr id="371" name="Google Shape;371;p40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>
            <a:spLocks noGrp="1"/>
          </p:cNvSpPr>
          <p:nvPr>
            <p:ph type="title"/>
          </p:nvPr>
        </p:nvSpPr>
        <p:spPr>
          <a:xfrm>
            <a:off x="2975250" y="365125"/>
            <a:ext cx="83784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Exception?</a:t>
            </a:r>
            <a:endParaRPr/>
          </a:p>
        </p:txBody>
      </p:sp>
      <p:sp>
        <p:nvSpPr>
          <p:cNvPr id="378" name="Google Shape;378;p41"/>
          <p:cNvSpPr txBox="1">
            <a:spLocks noGrp="1"/>
          </p:cNvSpPr>
          <p:nvPr>
            <p:ph type="body" idx="1"/>
          </p:nvPr>
        </p:nvSpPr>
        <p:spPr>
          <a:xfrm>
            <a:off x="2975250" y="1825625"/>
            <a:ext cx="83784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Unwanted, unexpected events that disturb the normal flow of the program are known as exceptions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 is highly recommended to handle the exception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Exception Handling?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Defining the alternative way to continue the rest of the program  normally is known as exceptional handling.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Main flow in the try block and alternative way in the catch block. This process is exceptional handling.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41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587089" y="2575775"/>
            <a:ext cx="9756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Abstraction(Abstract class and Interface)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>
            <a:spLocks noGrp="1"/>
          </p:cNvSpPr>
          <p:nvPr>
            <p:ph type="title"/>
          </p:nvPr>
        </p:nvSpPr>
        <p:spPr>
          <a:xfrm>
            <a:off x="1981200" y="2254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 and Error</a:t>
            </a:r>
            <a:endParaRPr/>
          </a:p>
        </p:txBody>
      </p:sp>
      <p:graphicFrame>
        <p:nvGraphicFramePr>
          <p:cNvPr id="386" name="Google Shape;386;p42"/>
          <p:cNvGraphicFramePr/>
          <p:nvPr/>
        </p:nvGraphicFramePr>
        <p:xfrm>
          <a:off x="2644500" y="169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{8EF4C0E1-27FE-471A-923C-422234B4975A}</a:tableStyleId>
              </a:tblPr>
              <a:tblGrid>
                <a:gridCol w="492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Exception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Error</a:t>
                      </a:r>
                      <a:endParaRPr sz="24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Most of the cases exception are caused by our programs and this are recoverable. 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Errors </a:t>
                      </a:r>
                      <a:r>
                        <a:rPr lang="en-US" sz="2000" b="1">
                          <a:solidFill>
                            <a:schemeClr val="dk1"/>
                          </a:solidFill>
                        </a:rPr>
                        <a:t>are not caused by our program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, it is</a:t>
                      </a:r>
                      <a:r>
                        <a:rPr lang="en-US" sz="2000" b="1">
                          <a:solidFill>
                            <a:schemeClr val="dk1"/>
                          </a:solidFill>
                        </a:rPr>
                        <a:t> caused due to lack of system resources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. It is not recoverable.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For example, if our problem requirement is to read data from a remote file located in London at runtime. If the London file is not available then we will get FileNotFoundException.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If FileNotFoundException occurs then we can provide a local file and rest of the program will continue normally.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For example, if OutOfMemory error occurs being a programmer we can’t do anything and the program will be terminated abnormally.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Note: System admin or server admin is responsible to increase heap memory.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7" name="Google Shape;387;p42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/>
        </p:nvSpPr>
        <p:spPr>
          <a:xfrm>
            <a:off x="2337426" y="130852"/>
            <a:ext cx="868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Exception class hierarchy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25" y="1893512"/>
            <a:ext cx="9615051" cy="45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 txBox="1"/>
          <p:nvPr/>
        </p:nvSpPr>
        <p:spPr>
          <a:xfrm>
            <a:off x="2617150" y="833050"/>
            <a:ext cx="89952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The Throwable class acts as the root for java exception and error. The Throwable class contains two child class exception and error. </a:t>
            </a:r>
            <a:endParaRPr sz="2400"/>
          </a:p>
        </p:txBody>
      </p:sp>
      <p:sp>
        <p:nvSpPr>
          <p:cNvPr id="395" name="Google Shape;395;p43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3064025" y="365125"/>
            <a:ext cx="82899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Checked Exception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body" idx="1"/>
          </p:nvPr>
        </p:nvSpPr>
        <p:spPr>
          <a:xfrm>
            <a:off x="3064025" y="1825625"/>
            <a:ext cx="82899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The exception which is checked by the compiler for the smooth operation of the program is known as the checked exception. 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Whether programmers  handle or not, the compiler will check those exception then it is known as checked exception. 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We can handle this exception by using the </a:t>
            </a:r>
            <a:r>
              <a:rPr lang="en-US" sz="2400" b="1"/>
              <a:t>try-catch block</a:t>
            </a:r>
            <a:r>
              <a:rPr lang="en-US" sz="2400"/>
              <a:t> or we can also use throws keyword.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To </a:t>
            </a:r>
            <a:r>
              <a:rPr lang="en-US" sz="2400" b="1"/>
              <a:t>delegate the responsibility of exceptional handling to the caller</a:t>
            </a:r>
            <a:r>
              <a:rPr lang="en-US" sz="2400"/>
              <a:t>,we need </a:t>
            </a:r>
            <a:r>
              <a:rPr lang="en-US" sz="2400" b="1"/>
              <a:t>throws</a:t>
            </a:r>
            <a:r>
              <a:rPr lang="en-US" sz="2400"/>
              <a:t> keyword. It </a:t>
            </a:r>
            <a:r>
              <a:rPr lang="en-US" sz="2400" b="1"/>
              <a:t>does not handle</a:t>
            </a:r>
            <a:r>
              <a:rPr lang="en-US" sz="2400"/>
              <a:t> the exception. Try-Catch is recommended compared to throws. Throws are just used as a convenience compiler. </a:t>
            </a:r>
            <a:endParaRPr sz="2400"/>
          </a:p>
        </p:txBody>
      </p:sp>
      <p:sp>
        <p:nvSpPr>
          <p:cNvPr id="403" name="Google Shape;403;p44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>
            <a:spLocks noGrp="1"/>
          </p:cNvSpPr>
          <p:nvPr>
            <p:ph type="body" idx="1"/>
          </p:nvPr>
        </p:nvSpPr>
        <p:spPr>
          <a:xfrm>
            <a:off x="623991" y="1377737"/>
            <a:ext cx="10142700" cy="50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820" y="859531"/>
            <a:ext cx="82581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7530531" y="1931831"/>
            <a:ext cx="4661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application crashes as you can see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14 “Tadaa Cool here I am “ is not executed.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8543" y="2669348"/>
            <a:ext cx="66103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231819" y="2665926"/>
            <a:ext cx="7804500" cy="257700"/>
          </a:xfrm>
          <a:prstGeom prst="rect">
            <a:avLst/>
          </a:prstGeom>
          <a:noFill/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6856" y="4250028"/>
            <a:ext cx="10713934" cy="242122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5"/>
          <p:cNvSpPr/>
          <p:nvPr/>
        </p:nvSpPr>
        <p:spPr>
          <a:xfrm>
            <a:off x="1" y="4638260"/>
            <a:ext cx="3034800" cy="4770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4276" y="5164413"/>
            <a:ext cx="10586001" cy="152532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5"/>
          <p:cNvSpPr/>
          <p:nvPr/>
        </p:nvSpPr>
        <p:spPr>
          <a:xfrm>
            <a:off x="3274968" y="5063263"/>
            <a:ext cx="3971100" cy="386400"/>
          </a:xfrm>
          <a:prstGeom prst="rect">
            <a:avLst/>
          </a:prstGeom>
          <a:noFill/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1052708" y="6344338"/>
            <a:ext cx="6042300" cy="321900"/>
          </a:xfrm>
          <a:prstGeom prst="rect">
            <a:avLst/>
          </a:prstGeom>
          <a:noFill/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5"/>
          <p:cNvSpPr txBox="1"/>
          <p:nvPr/>
        </p:nvSpPr>
        <p:spPr>
          <a:xfrm>
            <a:off x="8089800" y="5801466"/>
            <a:ext cx="359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= Error happened in main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and it’s in Line 13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Exception Name?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5"/>
          <p:cNvSpPr txBox="1"/>
          <p:nvPr/>
        </p:nvSpPr>
        <p:spPr>
          <a:xfrm>
            <a:off x="3273287" y="3781535"/>
            <a:ext cx="8111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what can go wrong By mistake user may enter string type value 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No field which is not correct!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/>
          <p:nvPr/>
        </p:nvSpPr>
        <p:spPr>
          <a:xfrm>
            <a:off x="463639" y="218941"/>
            <a:ext cx="45520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handling using try/catch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397" y="1052334"/>
            <a:ext cx="9692157" cy="561355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6"/>
          <p:cNvSpPr/>
          <p:nvPr/>
        </p:nvSpPr>
        <p:spPr>
          <a:xfrm>
            <a:off x="2382592" y="3490175"/>
            <a:ext cx="8925060" cy="13522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6"/>
          <p:cNvSpPr/>
          <p:nvPr/>
        </p:nvSpPr>
        <p:spPr>
          <a:xfrm>
            <a:off x="1659227" y="2921356"/>
            <a:ext cx="10163577" cy="2333223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/>
        </p:nvSpPr>
        <p:spPr>
          <a:xfrm>
            <a:off x="349222" y="686500"/>
            <a:ext cx="45520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handling using try/catch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0695"/>
            <a:ext cx="8507301" cy="492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7" descr="Smile Emoji Happy - Free vector graphic on Pixab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2012" y="4146999"/>
            <a:ext cx="1621396" cy="1621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55088" y="995154"/>
            <a:ext cx="4336982" cy="480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58181" y="1399760"/>
            <a:ext cx="4566410" cy="72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73078" y="2176048"/>
            <a:ext cx="5505352" cy="30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2606" y="2356815"/>
            <a:ext cx="4612356" cy="119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28538" y="0"/>
            <a:ext cx="5463462" cy="93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866" y="5087310"/>
            <a:ext cx="10920480" cy="16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8"/>
          <p:cNvSpPr txBox="1"/>
          <p:nvPr/>
        </p:nvSpPr>
        <p:spPr>
          <a:xfrm>
            <a:off x="502276" y="193183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825817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62083" y="2672366"/>
            <a:ext cx="77724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8"/>
          <p:cNvSpPr/>
          <p:nvPr/>
        </p:nvSpPr>
        <p:spPr>
          <a:xfrm>
            <a:off x="90152" y="1790163"/>
            <a:ext cx="6078828" cy="244699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8"/>
          <p:cNvSpPr txBox="1"/>
          <p:nvPr/>
        </p:nvSpPr>
        <p:spPr>
          <a:xfrm>
            <a:off x="2047741" y="4919730"/>
            <a:ext cx="93156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that may throw an exception put that code inside try block!  </a:t>
            </a:r>
            <a:r>
              <a:rPr lang="en-US" sz="20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Java keyword!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8"/>
          <p:cNvSpPr/>
          <p:nvPr/>
        </p:nvSpPr>
        <p:spPr>
          <a:xfrm>
            <a:off x="399245" y="5679583"/>
            <a:ext cx="10161431" cy="1134104"/>
          </a:xfrm>
          <a:custGeom>
            <a:avLst/>
            <a:gdLst/>
            <a:ahLst/>
            <a:cxnLst/>
            <a:rect l="l" t="t" r="r" b="b"/>
            <a:pathLst>
              <a:path w="10161431" h="1134104" extrusionOk="0">
                <a:moveTo>
                  <a:pt x="0" y="1068947"/>
                </a:moveTo>
                <a:cubicBezTo>
                  <a:pt x="4293" y="1043189"/>
                  <a:pt x="8908" y="1017483"/>
                  <a:pt x="12879" y="991673"/>
                </a:cubicBezTo>
                <a:cubicBezTo>
                  <a:pt x="17495" y="961670"/>
                  <a:pt x="18396" y="930970"/>
                  <a:pt x="25758" y="901521"/>
                </a:cubicBezTo>
                <a:cubicBezTo>
                  <a:pt x="31365" y="879093"/>
                  <a:pt x="42930" y="858592"/>
                  <a:pt x="51516" y="837127"/>
                </a:cubicBezTo>
                <a:cubicBezTo>
                  <a:pt x="55809" y="802783"/>
                  <a:pt x="51540" y="766231"/>
                  <a:pt x="64394" y="734096"/>
                </a:cubicBezTo>
                <a:cubicBezTo>
                  <a:pt x="70143" y="719724"/>
                  <a:pt x="89592" y="716018"/>
                  <a:pt x="103031" y="708338"/>
                </a:cubicBezTo>
                <a:cubicBezTo>
                  <a:pt x="147593" y="682874"/>
                  <a:pt x="149836" y="684150"/>
                  <a:pt x="193183" y="669702"/>
                </a:cubicBezTo>
                <a:cubicBezTo>
                  <a:pt x="303913" y="595882"/>
                  <a:pt x="163814" y="684387"/>
                  <a:pt x="270456" y="631065"/>
                </a:cubicBezTo>
                <a:cubicBezTo>
                  <a:pt x="284300" y="624143"/>
                  <a:pt x="296214" y="613893"/>
                  <a:pt x="309093" y="605307"/>
                </a:cubicBezTo>
                <a:cubicBezTo>
                  <a:pt x="304800" y="532327"/>
                  <a:pt x="303488" y="459110"/>
                  <a:pt x="296214" y="386366"/>
                </a:cubicBezTo>
                <a:cubicBezTo>
                  <a:pt x="294863" y="372858"/>
                  <a:pt x="283335" y="361305"/>
                  <a:pt x="283335" y="347730"/>
                </a:cubicBezTo>
                <a:cubicBezTo>
                  <a:pt x="283335" y="283193"/>
                  <a:pt x="241856" y="189336"/>
                  <a:pt x="296214" y="154547"/>
                </a:cubicBezTo>
                <a:cubicBezTo>
                  <a:pt x="383069" y="98960"/>
                  <a:pt x="502276" y="145961"/>
                  <a:pt x="605307" y="141668"/>
                </a:cubicBezTo>
                <a:cubicBezTo>
                  <a:pt x="622479" y="137375"/>
                  <a:pt x="639804" y="133652"/>
                  <a:pt x="656823" y="128789"/>
                </a:cubicBezTo>
                <a:cubicBezTo>
                  <a:pt x="669876" y="125060"/>
                  <a:pt x="681884" y="115910"/>
                  <a:pt x="695459" y="115910"/>
                </a:cubicBezTo>
                <a:cubicBezTo>
                  <a:pt x="828610" y="115910"/>
                  <a:pt x="961622" y="124496"/>
                  <a:pt x="1094704" y="128789"/>
                </a:cubicBezTo>
                <a:cubicBezTo>
                  <a:pt x="1192802" y="161488"/>
                  <a:pt x="1175347" y="158578"/>
                  <a:pt x="1352282" y="167425"/>
                </a:cubicBezTo>
                <a:cubicBezTo>
                  <a:pt x="1365840" y="168103"/>
                  <a:pt x="1378039" y="158840"/>
                  <a:pt x="1390918" y="154547"/>
                </a:cubicBezTo>
                <a:cubicBezTo>
                  <a:pt x="1395211" y="137375"/>
                  <a:pt x="1389394" y="113319"/>
                  <a:pt x="1403797" y="103031"/>
                </a:cubicBezTo>
                <a:cubicBezTo>
                  <a:pt x="1443999" y="74315"/>
                  <a:pt x="1629378" y="102511"/>
                  <a:pt x="1635617" y="103031"/>
                </a:cubicBezTo>
                <a:cubicBezTo>
                  <a:pt x="1682840" y="98738"/>
                  <a:pt x="1730569" y="98276"/>
                  <a:pt x="1777285" y="90152"/>
                </a:cubicBezTo>
                <a:cubicBezTo>
                  <a:pt x="1829600" y="81054"/>
                  <a:pt x="1931831" y="51516"/>
                  <a:pt x="1931831" y="51516"/>
                </a:cubicBezTo>
                <a:cubicBezTo>
                  <a:pt x="1944710" y="42930"/>
                  <a:pt x="1956624" y="32680"/>
                  <a:pt x="1970468" y="25758"/>
                </a:cubicBezTo>
                <a:cubicBezTo>
                  <a:pt x="1982610" y="19687"/>
                  <a:pt x="1995572" y="13962"/>
                  <a:pt x="2009104" y="12879"/>
                </a:cubicBezTo>
                <a:cubicBezTo>
                  <a:pt x="2103346" y="5340"/>
                  <a:pt x="2197995" y="4293"/>
                  <a:pt x="2292440" y="0"/>
                </a:cubicBezTo>
                <a:cubicBezTo>
                  <a:pt x="2447210" y="5528"/>
                  <a:pt x="2633091" y="5555"/>
                  <a:pt x="2794716" y="25758"/>
                </a:cubicBezTo>
                <a:cubicBezTo>
                  <a:pt x="2852964" y="33039"/>
                  <a:pt x="2878989" y="45263"/>
                  <a:pt x="2936383" y="64394"/>
                </a:cubicBezTo>
                <a:cubicBezTo>
                  <a:pt x="2949262" y="68687"/>
                  <a:pt x="2961850" y="73980"/>
                  <a:pt x="2975020" y="77273"/>
                </a:cubicBezTo>
                <a:cubicBezTo>
                  <a:pt x="3045161" y="94808"/>
                  <a:pt x="3010703" y="82236"/>
                  <a:pt x="3078051" y="115910"/>
                </a:cubicBezTo>
                <a:cubicBezTo>
                  <a:pt x="3099516" y="107324"/>
                  <a:pt x="3120302" y="96795"/>
                  <a:pt x="3142445" y="90152"/>
                </a:cubicBezTo>
                <a:cubicBezTo>
                  <a:pt x="3244548" y="59521"/>
                  <a:pt x="3169147" y="94130"/>
                  <a:pt x="3258355" y="64394"/>
                </a:cubicBezTo>
                <a:cubicBezTo>
                  <a:pt x="3321369" y="43389"/>
                  <a:pt x="3314060" y="44430"/>
                  <a:pt x="3361386" y="12879"/>
                </a:cubicBezTo>
                <a:cubicBezTo>
                  <a:pt x="3455831" y="17172"/>
                  <a:pt x="3550437" y="18774"/>
                  <a:pt x="3644721" y="25758"/>
                </a:cubicBezTo>
                <a:cubicBezTo>
                  <a:pt x="3666551" y="27375"/>
                  <a:pt x="3687446" y="35541"/>
                  <a:pt x="3709116" y="38637"/>
                </a:cubicBezTo>
                <a:cubicBezTo>
                  <a:pt x="3747599" y="44135"/>
                  <a:pt x="3786389" y="47223"/>
                  <a:pt x="3825025" y="51516"/>
                </a:cubicBezTo>
                <a:cubicBezTo>
                  <a:pt x="3855076" y="60102"/>
                  <a:pt x="3884350" y="72135"/>
                  <a:pt x="3915178" y="77273"/>
                </a:cubicBezTo>
                <a:cubicBezTo>
                  <a:pt x="4097458" y="107652"/>
                  <a:pt x="4002263" y="72717"/>
                  <a:pt x="4108361" y="103031"/>
                </a:cubicBezTo>
                <a:cubicBezTo>
                  <a:pt x="4241652" y="141115"/>
                  <a:pt x="4044519" y="85223"/>
                  <a:pt x="4185634" y="141668"/>
                </a:cubicBezTo>
                <a:cubicBezTo>
                  <a:pt x="4214652" y="153275"/>
                  <a:pt x="4246415" y="156745"/>
                  <a:pt x="4275786" y="167425"/>
                </a:cubicBezTo>
                <a:cubicBezTo>
                  <a:pt x="4293829" y="173986"/>
                  <a:pt x="4309655" y="185620"/>
                  <a:pt x="4327301" y="193183"/>
                </a:cubicBezTo>
                <a:cubicBezTo>
                  <a:pt x="4369343" y="211201"/>
                  <a:pt x="4374738" y="201309"/>
                  <a:pt x="4417454" y="231820"/>
                </a:cubicBezTo>
                <a:cubicBezTo>
                  <a:pt x="4432275" y="242406"/>
                  <a:pt x="4439447" y="263059"/>
                  <a:pt x="4456090" y="270456"/>
                </a:cubicBezTo>
                <a:cubicBezTo>
                  <a:pt x="4479952" y="281061"/>
                  <a:pt x="4507872" y="277670"/>
                  <a:pt x="4533363" y="283335"/>
                </a:cubicBezTo>
                <a:cubicBezTo>
                  <a:pt x="4546615" y="286280"/>
                  <a:pt x="4559121" y="291921"/>
                  <a:pt x="4572000" y="296214"/>
                </a:cubicBezTo>
                <a:cubicBezTo>
                  <a:pt x="5010801" y="186513"/>
                  <a:pt x="4462484" y="314278"/>
                  <a:pt x="5653825" y="283335"/>
                </a:cubicBezTo>
                <a:cubicBezTo>
                  <a:pt x="5667396" y="282983"/>
                  <a:pt x="5653631" y="248359"/>
                  <a:pt x="5666704" y="244699"/>
                </a:cubicBezTo>
                <a:cubicBezTo>
                  <a:pt x="5767288" y="216536"/>
                  <a:pt x="5871774" y="202640"/>
                  <a:pt x="5975797" y="193183"/>
                </a:cubicBezTo>
                <a:cubicBezTo>
                  <a:pt x="6108401" y="181128"/>
                  <a:pt x="6241960" y="184597"/>
                  <a:pt x="6375042" y="180304"/>
                </a:cubicBezTo>
                <a:cubicBezTo>
                  <a:pt x="6430851" y="167425"/>
                  <a:pt x="6487552" y="157939"/>
                  <a:pt x="6542468" y="141668"/>
                </a:cubicBezTo>
                <a:cubicBezTo>
                  <a:pt x="6938767" y="24246"/>
                  <a:pt x="6549634" y="115747"/>
                  <a:pt x="6838682" y="51516"/>
                </a:cubicBezTo>
                <a:cubicBezTo>
                  <a:pt x="6855854" y="42930"/>
                  <a:pt x="6871036" y="24561"/>
                  <a:pt x="6890197" y="25758"/>
                </a:cubicBezTo>
                <a:cubicBezTo>
                  <a:pt x="7044955" y="35430"/>
                  <a:pt x="6997681" y="55848"/>
                  <a:pt x="7083380" y="77273"/>
                </a:cubicBezTo>
                <a:cubicBezTo>
                  <a:pt x="7104616" y="82582"/>
                  <a:pt x="7126310" y="85859"/>
                  <a:pt x="7147775" y="90152"/>
                </a:cubicBezTo>
                <a:cubicBezTo>
                  <a:pt x="7170671" y="158840"/>
                  <a:pt x="7142051" y="115910"/>
                  <a:pt x="7199290" y="115910"/>
                </a:cubicBezTo>
                <a:cubicBezTo>
                  <a:pt x="7388229" y="115910"/>
                  <a:pt x="7577071" y="124496"/>
                  <a:pt x="7765961" y="128789"/>
                </a:cubicBezTo>
                <a:lnTo>
                  <a:pt x="8062175" y="167425"/>
                </a:lnTo>
                <a:cubicBezTo>
                  <a:pt x="8113535" y="173295"/>
                  <a:pt x="8166258" y="169090"/>
                  <a:pt x="8216721" y="180304"/>
                </a:cubicBezTo>
                <a:cubicBezTo>
                  <a:pt x="8244833" y="186551"/>
                  <a:pt x="8266930" y="209099"/>
                  <a:pt x="8293994" y="218941"/>
                </a:cubicBezTo>
                <a:cubicBezTo>
                  <a:pt x="8312408" y="225637"/>
                  <a:pt x="8422193" y="241706"/>
                  <a:pt x="8435662" y="244699"/>
                </a:cubicBezTo>
                <a:cubicBezTo>
                  <a:pt x="8487197" y="256151"/>
                  <a:pt x="8466205" y="263443"/>
                  <a:pt x="8525814" y="270456"/>
                </a:cubicBezTo>
                <a:cubicBezTo>
                  <a:pt x="8581404" y="276996"/>
                  <a:pt x="8637278" y="282193"/>
                  <a:pt x="8693240" y="283335"/>
                </a:cubicBezTo>
                <a:lnTo>
                  <a:pt x="9787944" y="296214"/>
                </a:lnTo>
                <a:cubicBezTo>
                  <a:pt x="9822288" y="304800"/>
                  <a:pt x="9859312" y="306140"/>
                  <a:pt x="9890975" y="321972"/>
                </a:cubicBezTo>
                <a:cubicBezTo>
                  <a:pt x="9916733" y="334851"/>
                  <a:pt x="9941128" y="350923"/>
                  <a:pt x="9968248" y="360609"/>
                </a:cubicBezTo>
                <a:cubicBezTo>
                  <a:pt x="10001586" y="372515"/>
                  <a:pt x="10037126" y="377052"/>
                  <a:pt x="10071279" y="386366"/>
                </a:cubicBezTo>
                <a:cubicBezTo>
                  <a:pt x="10084376" y="389938"/>
                  <a:pt x="10097037" y="394952"/>
                  <a:pt x="10109916" y="399245"/>
                </a:cubicBezTo>
                <a:cubicBezTo>
                  <a:pt x="10119974" y="414333"/>
                  <a:pt x="10161431" y="473060"/>
                  <a:pt x="10161431" y="489397"/>
                </a:cubicBezTo>
                <a:cubicBezTo>
                  <a:pt x="10161431" y="558619"/>
                  <a:pt x="10146469" y="627084"/>
                  <a:pt x="10135673" y="695459"/>
                </a:cubicBezTo>
                <a:cubicBezTo>
                  <a:pt x="10133556" y="708869"/>
                  <a:pt x="10130324" y="722800"/>
                  <a:pt x="10122794" y="734096"/>
                </a:cubicBezTo>
                <a:cubicBezTo>
                  <a:pt x="10112691" y="749250"/>
                  <a:pt x="10095818" y="758740"/>
                  <a:pt x="10084158" y="772732"/>
                </a:cubicBezTo>
                <a:cubicBezTo>
                  <a:pt x="10026620" y="841777"/>
                  <a:pt x="10098342" y="784680"/>
                  <a:pt x="10006885" y="850006"/>
                </a:cubicBezTo>
                <a:cubicBezTo>
                  <a:pt x="9994290" y="859003"/>
                  <a:pt x="9980139" y="865854"/>
                  <a:pt x="9968248" y="875763"/>
                </a:cubicBezTo>
                <a:cubicBezTo>
                  <a:pt x="9954256" y="887423"/>
                  <a:pt x="9947787" y="913227"/>
                  <a:pt x="9929611" y="914400"/>
                </a:cubicBezTo>
                <a:cubicBezTo>
                  <a:pt x="9676816" y="930710"/>
                  <a:pt x="9423042" y="922986"/>
                  <a:pt x="9169758" y="927279"/>
                </a:cubicBezTo>
                <a:cubicBezTo>
                  <a:pt x="8600491" y="864027"/>
                  <a:pt x="9388518" y="935195"/>
                  <a:pt x="8976575" y="940158"/>
                </a:cubicBezTo>
                <a:lnTo>
                  <a:pt x="7907628" y="953037"/>
                </a:lnTo>
                <a:cubicBezTo>
                  <a:pt x="7867783" y="966319"/>
                  <a:pt x="7837055" y="978794"/>
                  <a:pt x="7791718" y="978794"/>
                </a:cubicBezTo>
                <a:cubicBezTo>
                  <a:pt x="7761362" y="978794"/>
                  <a:pt x="7731617" y="970209"/>
                  <a:pt x="7701566" y="965916"/>
                </a:cubicBezTo>
                <a:cubicBezTo>
                  <a:pt x="7671515" y="948744"/>
                  <a:pt x="7643363" y="927712"/>
                  <a:pt x="7611414" y="914400"/>
                </a:cubicBezTo>
                <a:cubicBezTo>
                  <a:pt x="7591208" y="905981"/>
                  <a:pt x="7568068" y="907535"/>
                  <a:pt x="7547020" y="901521"/>
                </a:cubicBezTo>
                <a:cubicBezTo>
                  <a:pt x="7507860" y="890333"/>
                  <a:pt x="7470754" y="872213"/>
                  <a:pt x="7431110" y="862885"/>
                </a:cubicBezTo>
                <a:cubicBezTo>
                  <a:pt x="7377879" y="850360"/>
                  <a:pt x="7171818" y="838844"/>
                  <a:pt x="7147775" y="837127"/>
                </a:cubicBezTo>
                <a:lnTo>
                  <a:pt x="7083380" y="824248"/>
                </a:lnTo>
                <a:cubicBezTo>
                  <a:pt x="7041278" y="816593"/>
                  <a:pt x="6984130" y="809094"/>
                  <a:pt x="6941713" y="798490"/>
                </a:cubicBezTo>
                <a:cubicBezTo>
                  <a:pt x="6821830" y="768519"/>
                  <a:pt x="7033790" y="804285"/>
                  <a:pt x="6812924" y="772732"/>
                </a:cubicBezTo>
                <a:cubicBezTo>
                  <a:pt x="6684135" y="777025"/>
                  <a:pt x="6555182" y="777816"/>
                  <a:pt x="6426558" y="785611"/>
                </a:cubicBezTo>
                <a:cubicBezTo>
                  <a:pt x="6377878" y="788561"/>
                  <a:pt x="6380280" y="822805"/>
                  <a:pt x="6323527" y="824248"/>
                </a:cubicBezTo>
                <a:cubicBezTo>
                  <a:pt x="5838560" y="836578"/>
                  <a:pt x="5353318" y="832834"/>
                  <a:pt x="4868214" y="837127"/>
                </a:cubicBezTo>
                <a:cubicBezTo>
                  <a:pt x="4889679" y="832834"/>
                  <a:pt x="4942399" y="843827"/>
                  <a:pt x="4932609" y="824248"/>
                </a:cubicBezTo>
                <a:cubicBezTo>
                  <a:pt x="4920931" y="800892"/>
                  <a:pt x="4881448" y="811369"/>
                  <a:pt x="4855335" y="811369"/>
                </a:cubicBezTo>
                <a:cubicBezTo>
                  <a:pt x="4743636" y="811369"/>
                  <a:pt x="4632102" y="819955"/>
                  <a:pt x="4520485" y="824248"/>
                </a:cubicBezTo>
                <a:cubicBezTo>
                  <a:pt x="4494727" y="832834"/>
                  <a:pt x="4469835" y="844681"/>
                  <a:pt x="4443211" y="850006"/>
                </a:cubicBezTo>
                <a:cubicBezTo>
                  <a:pt x="4362238" y="866200"/>
                  <a:pt x="4279966" y="875067"/>
                  <a:pt x="4198513" y="888642"/>
                </a:cubicBezTo>
                <a:cubicBezTo>
                  <a:pt x="4104247" y="904353"/>
                  <a:pt x="4165154" y="894493"/>
                  <a:pt x="4095482" y="914400"/>
                </a:cubicBezTo>
                <a:cubicBezTo>
                  <a:pt x="4078463" y="919263"/>
                  <a:pt x="4060920" y="922193"/>
                  <a:pt x="4043966" y="927279"/>
                </a:cubicBezTo>
                <a:cubicBezTo>
                  <a:pt x="4017960" y="935081"/>
                  <a:pt x="3992451" y="944451"/>
                  <a:pt x="3966693" y="953037"/>
                </a:cubicBezTo>
                <a:cubicBezTo>
                  <a:pt x="3953814" y="957330"/>
                  <a:pt x="3941368" y="963254"/>
                  <a:pt x="3928056" y="965916"/>
                </a:cubicBezTo>
                <a:cubicBezTo>
                  <a:pt x="3906591" y="970209"/>
                  <a:pt x="3885030" y="974046"/>
                  <a:pt x="3863662" y="978794"/>
                </a:cubicBezTo>
                <a:cubicBezTo>
                  <a:pt x="3846383" y="982634"/>
                  <a:pt x="3828720" y="985458"/>
                  <a:pt x="3812147" y="991673"/>
                </a:cubicBezTo>
                <a:cubicBezTo>
                  <a:pt x="3794171" y="998414"/>
                  <a:pt x="3742417" y="1011360"/>
                  <a:pt x="3760631" y="1017431"/>
                </a:cubicBezTo>
                <a:cubicBezTo>
                  <a:pt x="3789429" y="1027031"/>
                  <a:pt x="3820732" y="1008845"/>
                  <a:pt x="3850783" y="1004552"/>
                </a:cubicBezTo>
                <a:cubicBezTo>
                  <a:pt x="3863662" y="1000259"/>
                  <a:pt x="3896951" y="1002969"/>
                  <a:pt x="3889420" y="991673"/>
                </a:cubicBezTo>
                <a:cubicBezTo>
                  <a:pt x="3876596" y="972437"/>
                  <a:pt x="3847747" y="970176"/>
                  <a:pt x="3825025" y="965916"/>
                </a:cubicBezTo>
                <a:cubicBezTo>
                  <a:pt x="3778420" y="957178"/>
                  <a:pt x="3730450" y="958577"/>
                  <a:pt x="3683358" y="953037"/>
                </a:cubicBezTo>
                <a:cubicBezTo>
                  <a:pt x="3657424" y="949986"/>
                  <a:pt x="3631969" y="943609"/>
                  <a:pt x="3606085" y="940158"/>
                </a:cubicBezTo>
                <a:cubicBezTo>
                  <a:pt x="3567552" y="935020"/>
                  <a:pt x="3528812" y="931572"/>
                  <a:pt x="3490175" y="927279"/>
                </a:cubicBezTo>
                <a:cubicBezTo>
                  <a:pt x="3354620" y="882094"/>
                  <a:pt x="3396855" y="888642"/>
                  <a:pt x="3181082" y="888642"/>
                </a:cubicBezTo>
                <a:cubicBezTo>
                  <a:pt x="2987851" y="888642"/>
                  <a:pt x="2794715" y="897228"/>
                  <a:pt x="2601532" y="901521"/>
                </a:cubicBezTo>
                <a:cubicBezTo>
                  <a:pt x="2584360" y="897228"/>
                  <a:pt x="2567036" y="893505"/>
                  <a:pt x="2550017" y="888642"/>
                </a:cubicBezTo>
                <a:cubicBezTo>
                  <a:pt x="2536964" y="884912"/>
                  <a:pt x="2524654" y="878607"/>
                  <a:pt x="2511380" y="875763"/>
                </a:cubicBezTo>
                <a:cubicBezTo>
                  <a:pt x="2464449" y="865706"/>
                  <a:pt x="2416777" y="859419"/>
                  <a:pt x="2369713" y="850006"/>
                </a:cubicBezTo>
                <a:cubicBezTo>
                  <a:pt x="2352356" y="846535"/>
                  <a:pt x="2335692" y="839819"/>
                  <a:pt x="2318197" y="837127"/>
                </a:cubicBezTo>
                <a:cubicBezTo>
                  <a:pt x="2279775" y="831216"/>
                  <a:pt x="2240924" y="828541"/>
                  <a:pt x="2202287" y="824248"/>
                </a:cubicBezTo>
                <a:cubicBezTo>
                  <a:pt x="2109652" y="793369"/>
                  <a:pt x="2225334" y="830833"/>
                  <a:pt x="2112135" y="798490"/>
                </a:cubicBezTo>
                <a:cubicBezTo>
                  <a:pt x="2099082" y="794761"/>
                  <a:pt x="2086811" y="788273"/>
                  <a:pt x="2073499" y="785611"/>
                </a:cubicBezTo>
                <a:cubicBezTo>
                  <a:pt x="2043733" y="779658"/>
                  <a:pt x="2013448" y="776658"/>
                  <a:pt x="1983347" y="772732"/>
                </a:cubicBezTo>
                <a:cubicBezTo>
                  <a:pt x="1716298" y="737900"/>
                  <a:pt x="1822739" y="749367"/>
                  <a:pt x="1532586" y="734096"/>
                </a:cubicBezTo>
                <a:cubicBezTo>
                  <a:pt x="1515414" y="729803"/>
                  <a:pt x="1498770" y="721217"/>
                  <a:pt x="1481070" y="721217"/>
                </a:cubicBezTo>
                <a:cubicBezTo>
                  <a:pt x="1223559" y="721217"/>
                  <a:pt x="1466184" y="728863"/>
                  <a:pt x="1339403" y="746975"/>
                </a:cubicBezTo>
                <a:cubicBezTo>
                  <a:pt x="1292462" y="753681"/>
                  <a:pt x="1244958" y="755561"/>
                  <a:pt x="1197735" y="759854"/>
                </a:cubicBezTo>
                <a:lnTo>
                  <a:pt x="1120462" y="785611"/>
                </a:lnTo>
                <a:cubicBezTo>
                  <a:pt x="1107583" y="789904"/>
                  <a:pt x="1095053" y="795437"/>
                  <a:pt x="1081825" y="798490"/>
                </a:cubicBezTo>
                <a:cubicBezTo>
                  <a:pt x="884822" y="843953"/>
                  <a:pt x="971099" y="829027"/>
                  <a:pt x="824248" y="850006"/>
                </a:cubicBezTo>
                <a:cubicBezTo>
                  <a:pt x="798490" y="862885"/>
                  <a:pt x="773291" y="876946"/>
                  <a:pt x="746975" y="888642"/>
                </a:cubicBezTo>
                <a:cubicBezTo>
                  <a:pt x="734569" y="894156"/>
                  <a:pt x="717029" y="891092"/>
                  <a:pt x="708338" y="901521"/>
                </a:cubicBezTo>
                <a:cubicBezTo>
                  <a:pt x="693538" y="919281"/>
                  <a:pt x="699978" y="950692"/>
                  <a:pt x="682580" y="965916"/>
                </a:cubicBezTo>
                <a:cubicBezTo>
                  <a:pt x="662147" y="983795"/>
                  <a:pt x="632185" y="987833"/>
                  <a:pt x="605307" y="991673"/>
                </a:cubicBezTo>
                <a:cubicBezTo>
                  <a:pt x="497633" y="1007055"/>
                  <a:pt x="544604" y="997190"/>
                  <a:pt x="463640" y="1017431"/>
                </a:cubicBezTo>
                <a:cubicBezTo>
                  <a:pt x="383330" y="1070971"/>
                  <a:pt x="473920" y="1018212"/>
                  <a:pt x="347730" y="1056068"/>
                </a:cubicBezTo>
                <a:cubicBezTo>
                  <a:pt x="329341" y="1061585"/>
                  <a:pt x="313860" y="1074262"/>
                  <a:pt x="296214" y="1081825"/>
                </a:cubicBezTo>
                <a:cubicBezTo>
                  <a:pt x="283736" y="1087173"/>
                  <a:pt x="270457" y="1090411"/>
                  <a:pt x="257578" y="1094704"/>
                </a:cubicBezTo>
                <a:cubicBezTo>
                  <a:pt x="244699" y="1107583"/>
                  <a:pt x="236220" y="1127581"/>
                  <a:pt x="218941" y="1133341"/>
                </a:cubicBezTo>
                <a:cubicBezTo>
                  <a:pt x="206062" y="1137634"/>
                  <a:pt x="193722" y="1122526"/>
                  <a:pt x="180304" y="1120462"/>
                </a:cubicBezTo>
                <a:cubicBezTo>
                  <a:pt x="137662" y="1113902"/>
                  <a:pt x="94445" y="1111876"/>
                  <a:pt x="51516" y="1107583"/>
                </a:cubicBezTo>
                <a:cubicBezTo>
                  <a:pt x="45442" y="1089362"/>
                  <a:pt x="25758" y="1033604"/>
                  <a:pt x="25758" y="1017431"/>
                </a:cubicBezTo>
                <a:cubicBezTo>
                  <a:pt x="25758" y="923029"/>
                  <a:pt x="10188" y="927279"/>
                  <a:pt x="51516" y="92727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8"/>
          <p:cNvSpPr/>
          <p:nvPr/>
        </p:nvSpPr>
        <p:spPr>
          <a:xfrm>
            <a:off x="4240696" y="4678017"/>
            <a:ext cx="6387547" cy="238539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/>
          <p:nvPr/>
        </p:nvSpPr>
        <p:spPr>
          <a:xfrm>
            <a:off x="785611" y="450760"/>
            <a:ext cx="103259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block is always followed by a catch block (catch is a java keyword ) like (if..else)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061" y="1669491"/>
            <a:ext cx="11708585" cy="2065383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9"/>
          <p:cNvSpPr/>
          <p:nvPr/>
        </p:nvSpPr>
        <p:spPr>
          <a:xfrm>
            <a:off x="2215165" y="2459864"/>
            <a:ext cx="4301545" cy="373487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9"/>
          <p:cNvSpPr txBox="1"/>
          <p:nvPr/>
        </p:nvSpPr>
        <p:spPr>
          <a:xfrm>
            <a:off x="4790941" y="377351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9"/>
          <p:cNvSpPr txBox="1"/>
          <p:nvPr/>
        </p:nvSpPr>
        <p:spPr>
          <a:xfrm>
            <a:off x="2575774" y="3760631"/>
            <a:ext cx="90892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 of Exception (Java className) will be thrown is written here.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9"/>
          <p:cNvSpPr/>
          <p:nvPr/>
        </p:nvSpPr>
        <p:spPr>
          <a:xfrm>
            <a:off x="1056069" y="2923503"/>
            <a:ext cx="10805374" cy="39924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49"/>
          <p:cNvCxnSpPr/>
          <p:nvPr/>
        </p:nvCxnSpPr>
        <p:spPr>
          <a:xfrm>
            <a:off x="6362163" y="2820473"/>
            <a:ext cx="167426" cy="953037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3" name="Google Shape;463;p49"/>
          <p:cNvSpPr txBox="1"/>
          <p:nvPr/>
        </p:nvSpPr>
        <p:spPr>
          <a:xfrm>
            <a:off x="5125792" y="4739425"/>
            <a:ext cx="49001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NumberFormatException</a:t>
            </a:r>
            <a:endParaRPr sz="3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9"/>
          <p:cNvSpPr txBox="1"/>
          <p:nvPr/>
        </p:nvSpPr>
        <p:spPr>
          <a:xfrm>
            <a:off x="7920508" y="2524259"/>
            <a:ext cx="33582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message to the user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"/>
          <p:cNvSpPr txBox="1">
            <a:spLocks noGrp="1"/>
          </p:cNvSpPr>
          <p:nvPr>
            <p:ph type="title"/>
          </p:nvPr>
        </p:nvSpPr>
        <p:spPr>
          <a:xfrm>
            <a:off x="2958479" y="392218"/>
            <a:ext cx="8084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Unchecked Exception</a:t>
            </a:r>
            <a:endParaRPr sz="4000" i="1"/>
          </a:p>
        </p:txBody>
      </p:sp>
      <p:sp>
        <p:nvSpPr>
          <p:cNvPr id="471" name="Google Shape;471;p50"/>
          <p:cNvSpPr txBox="1"/>
          <p:nvPr/>
        </p:nvSpPr>
        <p:spPr>
          <a:xfrm>
            <a:off x="3052575" y="1980050"/>
            <a:ext cx="8796900" cy="4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exception which are not checked by the compiler whether the programmer is handling or not  is known as the unchecked exception.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exceptions are always checked by the compiler. Uncommon exceptions are not checked by the compiler.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0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/>
          <p:nvPr/>
        </p:nvSpPr>
        <p:spPr>
          <a:xfrm>
            <a:off x="257578" y="334850"/>
            <a:ext cx="117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Runtime( Unchecked) exception – exception that occurs during the execution of the program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1"/>
          <p:cNvSpPr txBox="1"/>
          <p:nvPr/>
        </p:nvSpPr>
        <p:spPr>
          <a:xfrm>
            <a:off x="1326524" y="1262129"/>
            <a:ext cx="184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00811"/>
            <a:ext cx="895350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7799" y="1151114"/>
            <a:ext cx="4844201" cy="4093491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1"/>
          <p:cNvSpPr/>
          <p:nvPr/>
        </p:nvSpPr>
        <p:spPr>
          <a:xfrm>
            <a:off x="4056845" y="3696237"/>
            <a:ext cx="3078000" cy="373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1"/>
          <p:cNvSpPr txBox="1"/>
          <p:nvPr/>
        </p:nvSpPr>
        <p:spPr>
          <a:xfrm>
            <a:off x="425003" y="3103809"/>
            <a:ext cx="80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Same for NullPointerException, InputMismatchException and other as well!</a:t>
            </a:r>
            <a:endParaRPr sz="20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1"/>
          <p:cNvSpPr txBox="1"/>
          <p:nvPr/>
        </p:nvSpPr>
        <p:spPr>
          <a:xfrm>
            <a:off x="8448541" y="5254580"/>
            <a:ext cx="3503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 More Runtime Exception classes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1"/>
          <p:cNvSpPr txBox="1"/>
          <p:nvPr/>
        </p:nvSpPr>
        <p:spPr>
          <a:xfrm>
            <a:off x="811369" y="1390919"/>
            <a:ext cx="4494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ArithmeticException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InputMismatchException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NullPointerException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1"/>
          <p:cNvSpPr txBox="1"/>
          <p:nvPr/>
        </p:nvSpPr>
        <p:spPr>
          <a:xfrm>
            <a:off x="4881093" y="5589431"/>
            <a:ext cx="233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Java Exception class!</a:t>
            </a:r>
            <a:endParaRPr sz="2000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2486975" y="365125"/>
            <a:ext cx="88671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2486975" y="1510825"/>
            <a:ext cx="8867100" cy="466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AutoNum type="arabicPeriod"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Abstraction is a process of</a:t>
            </a:r>
            <a:r>
              <a:rPr lang="en-US" sz="3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hiding the implementation details</a:t>
            </a: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 and showing </a:t>
            </a:r>
            <a:r>
              <a:rPr lang="en-US" sz="3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only functionality </a:t>
            </a: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to the user.eg ATM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AutoNum type="arabicPeriod"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It keeps all the unnecessary information hidden from the users.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Advantages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Security(hiding sensitive data and implementation details)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Without affecting the end user we can change the internal implementation. (Enhancement)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Maintainability(changing one part of system without affecting others)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Modularity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implememts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2"/>
          <p:cNvSpPr txBox="1"/>
          <p:nvPr/>
        </p:nvSpPr>
        <p:spPr>
          <a:xfrm>
            <a:off x="708338" y="4391696"/>
            <a:ext cx="279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ArithmeticException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52"/>
          <p:cNvSpPr txBox="1"/>
          <p:nvPr/>
        </p:nvSpPr>
        <p:spPr>
          <a:xfrm>
            <a:off x="1519707" y="1918952"/>
            <a:ext cx="1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2"/>
          <p:cNvSpPr txBox="1"/>
          <p:nvPr/>
        </p:nvSpPr>
        <p:spPr>
          <a:xfrm>
            <a:off x="2150771" y="3567447"/>
            <a:ext cx="29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 this program !</a:t>
            </a:r>
            <a:endParaRPr sz="24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9071" y="115910"/>
            <a:ext cx="6415959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87786"/>
            <a:ext cx="6287862" cy="315693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2"/>
          <p:cNvSpPr/>
          <p:nvPr/>
        </p:nvSpPr>
        <p:spPr>
          <a:xfrm>
            <a:off x="90152" y="1918951"/>
            <a:ext cx="6091800" cy="309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9927" y="5151548"/>
            <a:ext cx="9574838" cy="156501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/>
          <p:nvPr/>
        </p:nvSpPr>
        <p:spPr>
          <a:xfrm>
            <a:off x="8976573" y="5602310"/>
            <a:ext cx="1661400" cy="450900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8" name="Google Shape;498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35884" y="3657600"/>
            <a:ext cx="527173" cy="424667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2"/>
          <p:cNvSpPr txBox="1"/>
          <p:nvPr/>
        </p:nvSpPr>
        <p:spPr>
          <a:xfrm>
            <a:off x="9144000" y="6215270"/>
            <a:ext cx="21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Exception message</a:t>
            </a:r>
            <a:endParaRPr sz="2000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/>
          <p:nvPr/>
        </p:nvSpPr>
        <p:spPr>
          <a:xfrm>
            <a:off x="2326913" y="472935"/>
            <a:ext cx="18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973" y="1155248"/>
            <a:ext cx="8772525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3"/>
          <p:cNvSpPr txBox="1"/>
          <p:nvPr/>
        </p:nvSpPr>
        <p:spPr>
          <a:xfrm>
            <a:off x="2198124" y="408541"/>
            <a:ext cx="674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AirthmeticException with a  try/catch block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53"/>
          <p:cNvSpPr/>
          <p:nvPr/>
        </p:nvSpPr>
        <p:spPr>
          <a:xfrm>
            <a:off x="3305706" y="2507798"/>
            <a:ext cx="8886300" cy="1352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53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6040" y="0"/>
            <a:ext cx="6415959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" y="413531"/>
            <a:ext cx="5898524" cy="268334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4"/>
          <p:cNvSpPr/>
          <p:nvPr/>
        </p:nvSpPr>
        <p:spPr>
          <a:xfrm>
            <a:off x="2218602" y="2703421"/>
            <a:ext cx="251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 this program !</a:t>
            </a:r>
            <a:endParaRPr sz="20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0127" y="2743200"/>
            <a:ext cx="527173" cy="42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44291" y="3945730"/>
            <a:ext cx="8319417" cy="2912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4"/>
          <p:cNvSpPr txBox="1"/>
          <p:nvPr/>
        </p:nvSpPr>
        <p:spPr>
          <a:xfrm>
            <a:off x="115910" y="3580327"/>
            <a:ext cx="1164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InputMismatchException</a:t>
            </a:r>
            <a:r>
              <a:rPr lang="en-US" sz="2000" b="1" i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- Integer(21) number is expected but you have given the string type value as input.</a:t>
            </a:r>
            <a:endParaRPr sz="1800" b="1" i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54"/>
          <p:cNvSpPr/>
          <p:nvPr/>
        </p:nvSpPr>
        <p:spPr>
          <a:xfrm>
            <a:off x="-90152" y="1931831"/>
            <a:ext cx="5010000" cy="27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2213020" y="6400800"/>
            <a:ext cx="4329300" cy="457200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"/>
          <p:cNvSpPr txBox="1"/>
          <p:nvPr/>
        </p:nvSpPr>
        <p:spPr>
          <a:xfrm>
            <a:off x="540913" y="450760"/>
            <a:ext cx="18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6040" y="0"/>
            <a:ext cx="6415959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5"/>
          <p:cNvSpPr txBox="1"/>
          <p:nvPr/>
        </p:nvSpPr>
        <p:spPr>
          <a:xfrm>
            <a:off x="746975" y="4739425"/>
            <a:ext cx="982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NullPointerException-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you try to access the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object’s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variable, method with a null value.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852756"/>
            <a:ext cx="6001555" cy="213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77552" y="2575775"/>
            <a:ext cx="527173" cy="424667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5"/>
          <p:cNvSpPr/>
          <p:nvPr/>
        </p:nvSpPr>
        <p:spPr>
          <a:xfrm>
            <a:off x="2424665" y="2548873"/>
            <a:ext cx="251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 this program !</a:t>
            </a:r>
            <a:endParaRPr sz="20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55"/>
          <p:cNvSpPr/>
          <p:nvPr/>
        </p:nvSpPr>
        <p:spPr>
          <a:xfrm>
            <a:off x="-51515" y="1815921"/>
            <a:ext cx="5010000" cy="27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5"/>
          <p:cNvSpPr/>
          <p:nvPr/>
        </p:nvSpPr>
        <p:spPr>
          <a:xfrm>
            <a:off x="1081826" y="3400023"/>
            <a:ext cx="1159200" cy="112050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3" name="Google Shape;533;p55"/>
          <p:cNvCxnSpPr>
            <a:endCxn id="534" idx="1"/>
          </p:cNvCxnSpPr>
          <p:nvPr/>
        </p:nvCxnSpPr>
        <p:spPr>
          <a:xfrm>
            <a:off x="2292351" y="3825129"/>
            <a:ext cx="1700100" cy="30000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4" name="Google Shape;534;p55"/>
          <p:cNvSpPr txBox="1"/>
          <p:nvPr/>
        </p:nvSpPr>
        <p:spPr>
          <a:xfrm>
            <a:off x="3992451" y="3670479"/>
            <a:ext cx="186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to nothing!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67075" y="5323200"/>
            <a:ext cx="72866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6719" y="3195430"/>
            <a:ext cx="3071811" cy="35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>
            <a:spLocks noGrp="1"/>
          </p:cNvSpPr>
          <p:nvPr>
            <p:ph type="title"/>
          </p:nvPr>
        </p:nvSpPr>
        <p:spPr>
          <a:xfrm>
            <a:off x="2509175" y="365125"/>
            <a:ext cx="89412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Checked and Unchecked Exception</a:t>
            </a:r>
            <a:endParaRPr/>
          </a:p>
        </p:txBody>
      </p:sp>
      <p:sp>
        <p:nvSpPr>
          <p:cNvPr id="543" name="Google Shape;543;p56"/>
          <p:cNvSpPr txBox="1">
            <a:spLocks noGrp="1"/>
          </p:cNvSpPr>
          <p:nvPr>
            <p:ph type="body" idx="1"/>
          </p:nvPr>
        </p:nvSpPr>
        <p:spPr>
          <a:xfrm>
            <a:off x="2745917" y="1856575"/>
            <a:ext cx="2768400" cy="3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2400"/>
              <a:t>Runtime Exception and its child classes; Error and its child classes are unchecked exceptions. 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2400"/>
              <a:t>Except these two groups all are checked exceptions.</a:t>
            </a:r>
            <a:endParaRPr sz="2400"/>
          </a:p>
        </p:txBody>
      </p:sp>
      <p:pic>
        <p:nvPicPr>
          <p:cNvPr id="544" name="Google Shape;5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331" y="1949100"/>
            <a:ext cx="6523394" cy="40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6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 txBox="1"/>
          <p:nvPr/>
        </p:nvSpPr>
        <p:spPr>
          <a:xfrm>
            <a:off x="2209550" y="46850"/>
            <a:ext cx="9982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Compile time (Checked Exception) and Usage of throws keyword - we will see this in Week 10 lecture!</a:t>
            </a:r>
            <a:endParaRPr sz="2400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7"/>
          <p:cNvSpPr txBox="1"/>
          <p:nvPr/>
        </p:nvSpPr>
        <p:spPr>
          <a:xfrm>
            <a:off x="2638469" y="881216"/>
            <a:ext cx="157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57"/>
          <p:cNvSpPr/>
          <p:nvPr/>
        </p:nvSpPr>
        <p:spPr>
          <a:xfrm>
            <a:off x="2336048" y="1205223"/>
            <a:ext cx="50394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exception (or User defined exception)</a:t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2348856" y="2120734"/>
            <a:ext cx="9462000" cy="1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faced with choosing the type of exception to throw, you can either use one written by someone else — the Java platform provides a lot of exception classes you can use — or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write one of your own.</a:t>
            </a:r>
            <a:endParaRPr/>
          </a:p>
        </p:txBody>
      </p:sp>
      <p:sp>
        <p:nvSpPr>
          <p:cNvPr id="554" name="Google Shape;554;p57"/>
          <p:cNvSpPr txBox="1"/>
          <p:nvPr/>
        </p:nvSpPr>
        <p:spPr>
          <a:xfrm>
            <a:off x="2583478" y="3893414"/>
            <a:ext cx="90804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need an exception type that isn't represented by those in the Java platform?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AgeException ( Age is less than 0 )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7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8"/>
          <p:cNvSpPr txBox="1"/>
          <p:nvPr/>
        </p:nvSpPr>
        <p:spPr>
          <a:xfrm>
            <a:off x="2453700" y="373475"/>
            <a:ext cx="854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your own Exception steps to follow: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8"/>
          <p:cNvSpPr txBox="1"/>
          <p:nvPr/>
        </p:nvSpPr>
        <p:spPr>
          <a:xfrm>
            <a:off x="3024299" y="1403786"/>
            <a:ext cx="136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8"/>
          <p:cNvSpPr txBox="1"/>
          <p:nvPr/>
        </p:nvSpPr>
        <p:spPr>
          <a:xfrm>
            <a:off x="2491738" y="1481059"/>
            <a:ext cx="970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Step-1 : Create a class Age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follow the naming convention add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class name). 	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3" name="Google Shape;56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2838" y="2298198"/>
            <a:ext cx="4454129" cy="12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8"/>
          <p:cNvSpPr txBox="1"/>
          <p:nvPr/>
        </p:nvSpPr>
        <p:spPr>
          <a:xfrm>
            <a:off x="2548799" y="4146987"/>
            <a:ext cx="6207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Step-2: Apply inheritance between AgeException and RuntimeException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5" name="Google Shape;565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1224" y="4991291"/>
            <a:ext cx="7668565" cy="1190559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8"/>
          <p:cNvSpPr/>
          <p:nvPr/>
        </p:nvSpPr>
        <p:spPr>
          <a:xfrm>
            <a:off x="6754563" y="4837033"/>
            <a:ext cx="3493500" cy="636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8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9"/>
          <p:cNvSpPr txBox="1"/>
          <p:nvPr/>
        </p:nvSpPr>
        <p:spPr>
          <a:xfrm>
            <a:off x="2187351" y="373475"/>
            <a:ext cx="98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your own Exception steps to follow: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9"/>
          <p:cNvSpPr txBox="1"/>
          <p:nvPr/>
        </p:nvSpPr>
        <p:spPr>
          <a:xfrm>
            <a:off x="2845500" y="1403787"/>
            <a:ext cx="157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9"/>
          <p:cNvSpPr txBox="1"/>
          <p:nvPr/>
        </p:nvSpPr>
        <p:spPr>
          <a:xfrm>
            <a:off x="2231226" y="1481060"/>
            <a:ext cx="11188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Step-3 : Add one default constructor and inside it add this statement super(“Exception Message”)</a:t>
            </a:r>
            <a:endParaRPr/>
          </a:p>
        </p:txBody>
      </p:sp>
      <p:sp>
        <p:nvSpPr>
          <p:cNvPr id="575" name="Google Shape;575;p59"/>
          <p:cNvSpPr txBox="1"/>
          <p:nvPr/>
        </p:nvSpPr>
        <p:spPr>
          <a:xfrm>
            <a:off x="3744971" y="6259125"/>
            <a:ext cx="20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6" name="Google Shape;57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3426" y="2872381"/>
            <a:ext cx="8122608" cy="267840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9"/>
          <p:cNvSpPr/>
          <p:nvPr/>
        </p:nvSpPr>
        <p:spPr>
          <a:xfrm>
            <a:off x="3064883" y="1262120"/>
            <a:ext cx="2808000" cy="759900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9"/>
          <p:cNvSpPr/>
          <p:nvPr/>
        </p:nvSpPr>
        <p:spPr>
          <a:xfrm>
            <a:off x="3622482" y="3552415"/>
            <a:ext cx="3347400" cy="478800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9"/>
          <p:cNvSpPr/>
          <p:nvPr/>
        </p:nvSpPr>
        <p:spPr>
          <a:xfrm>
            <a:off x="8933383" y="1223483"/>
            <a:ext cx="2917800" cy="747000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9"/>
          <p:cNvSpPr/>
          <p:nvPr/>
        </p:nvSpPr>
        <p:spPr>
          <a:xfrm>
            <a:off x="4324508" y="4041812"/>
            <a:ext cx="5354700" cy="440100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1" name="Google Shape;581;p59"/>
          <p:cNvCxnSpPr/>
          <p:nvPr/>
        </p:nvCxnSpPr>
        <p:spPr>
          <a:xfrm rot="10800000" flipH="1">
            <a:off x="9646380" y="1828769"/>
            <a:ext cx="1930800" cy="12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2" name="Google Shape;582;p59"/>
          <p:cNvCxnSpPr/>
          <p:nvPr/>
        </p:nvCxnSpPr>
        <p:spPr>
          <a:xfrm>
            <a:off x="5333670" y="4376663"/>
            <a:ext cx="4049400" cy="15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3" name="Google Shape;583;p59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2486976" y="276050"/>
            <a:ext cx="9344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Step-4 : Throw AgeException if age is less than 0( you must throw it by yourself for Custom exception)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1956" y="1056815"/>
            <a:ext cx="3585795" cy="325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7661" y="1334515"/>
            <a:ext cx="5640379" cy="5266031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0"/>
          <p:cNvSpPr/>
          <p:nvPr/>
        </p:nvSpPr>
        <p:spPr>
          <a:xfrm>
            <a:off x="3246449" y="3828585"/>
            <a:ext cx="4524300" cy="1558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60"/>
          <p:cNvSpPr/>
          <p:nvPr/>
        </p:nvSpPr>
        <p:spPr>
          <a:xfrm>
            <a:off x="3699975" y="4086162"/>
            <a:ext cx="3347400" cy="29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60"/>
          <p:cNvSpPr txBox="1"/>
          <p:nvPr/>
        </p:nvSpPr>
        <p:spPr>
          <a:xfrm>
            <a:off x="8872320" y="4459648"/>
            <a:ext cx="3315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 of throw keyword: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AgeException();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throwableObject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60"/>
          <p:cNvSpPr txBox="1"/>
          <p:nvPr/>
        </p:nvSpPr>
        <p:spPr>
          <a:xfrm>
            <a:off x="3311238" y="6319776"/>
            <a:ext cx="6913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Note: Throwable objects are instances of any subclass of the Throwable class!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60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Variables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implements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1"/>
          <p:cNvSpPr/>
          <p:nvPr/>
        </p:nvSpPr>
        <p:spPr>
          <a:xfrm>
            <a:off x="472225" y="285362"/>
            <a:ext cx="1114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Step-5 : Test the AgeException now by running the application (RunTimeException)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1" name="Google Shape;60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955" y="901522"/>
            <a:ext cx="643676" cy="518517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1"/>
          <p:cNvSpPr/>
          <p:nvPr/>
        </p:nvSpPr>
        <p:spPr>
          <a:xfrm>
            <a:off x="3905735" y="926136"/>
            <a:ext cx="251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 this program !</a:t>
            </a:r>
            <a:endParaRPr sz="20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3" name="Google Shape;603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6155" y="1222017"/>
            <a:ext cx="5079803" cy="108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53719" y="2288281"/>
            <a:ext cx="2070421" cy="506434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61"/>
          <p:cNvSpPr/>
          <p:nvPr/>
        </p:nvSpPr>
        <p:spPr>
          <a:xfrm>
            <a:off x="6821509" y="2745020"/>
            <a:ext cx="52590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Exception in thread "main" </a:t>
            </a:r>
            <a:r>
              <a:rPr lang="en-US" sz="1800" u="sng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exceptionLecture.AgeException</a:t>
            </a:r>
            <a:r>
              <a:rPr lang="en-US" sz="1800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 Age cannot be less than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at exceptionLecture.MainTest.main(</a:t>
            </a:r>
            <a:r>
              <a:rPr lang="en-US" sz="1800" u="sng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MainTest.java:13</a:t>
            </a:r>
            <a:r>
              <a:rPr lang="en-US" sz="1800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6" name="Google Shape;606;p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700549"/>
            <a:ext cx="6750157" cy="498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29184" y="4892430"/>
            <a:ext cx="5562816" cy="1547008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1"/>
          <p:cNvSpPr/>
          <p:nvPr/>
        </p:nvSpPr>
        <p:spPr>
          <a:xfrm>
            <a:off x="6722773" y="2833353"/>
            <a:ext cx="4653230" cy="914819"/>
          </a:xfrm>
          <a:custGeom>
            <a:avLst/>
            <a:gdLst/>
            <a:ahLst/>
            <a:cxnLst/>
            <a:rect l="l" t="t" r="r" b="b"/>
            <a:pathLst>
              <a:path w="4573199" h="811369" extrusionOk="0">
                <a:moveTo>
                  <a:pt x="3889494" y="128789"/>
                </a:moveTo>
                <a:cubicBezTo>
                  <a:pt x="3900226" y="107324"/>
                  <a:pt x="3935103" y="58434"/>
                  <a:pt x="3979646" y="38637"/>
                </a:cubicBezTo>
                <a:cubicBezTo>
                  <a:pt x="4004457" y="27610"/>
                  <a:pt x="4031161" y="21465"/>
                  <a:pt x="4056919" y="12879"/>
                </a:cubicBezTo>
                <a:lnTo>
                  <a:pt x="4095556" y="0"/>
                </a:lnTo>
                <a:cubicBezTo>
                  <a:pt x="4138485" y="8586"/>
                  <a:pt x="4187917" y="1473"/>
                  <a:pt x="4224344" y="25758"/>
                </a:cubicBezTo>
                <a:cubicBezTo>
                  <a:pt x="4237223" y="34344"/>
                  <a:pt x="4248754" y="45419"/>
                  <a:pt x="4262981" y="51516"/>
                </a:cubicBezTo>
                <a:cubicBezTo>
                  <a:pt x="4279250" y="58488"/>
                  <a:pt x="4297218" y="60554"/>
                  <a:pt x="4314497" y="64394"/>
                </a:cubicBezTo>
                <a:cubicBezTo>
                  <a:pt x="4407736" y="85113"/>
                  <a:pt x="4348491" y="67140"/>
                  <a:pt x="4417528" y="90152"/>
                </a:cubicBezTo>
                <a:cubicBezTo>
                  <a:pt x="4426114" y="103031"/>
                  <a:pt x="4431636" y="118596"/>
                  <a:pt x="4443285" y="128789"/>
                </a:cubicBezTo>
                <a:cubicBezTo>
                  <a:pt x="4466583" y="149174"/>
                  <a:pt x="4520559" y="180304"/>
                  <a:pt x="4520559" y="180304"/>
                </a:cubicBezTo>
                <a:cubicBezTo>
                  <a:pt x="4529145" y="197476"/>
                  <a:pt x="4536791" y="215151"/>
                  <a:pt x="4546316" y="231820"/>
                </a:cubicBezTo>
                <a:cubicBezTo>
                  <a:pt x="4553995" y="245259"/>
                  <a:pt x="4570154" y="255097"/>
                  <a:pt x="4572074" y="270456"/>
                </a:cubicBezTo>
                <a:cubicBezTo>
                  <a:pt x="4579050" y="326267"/>
                  <a:pt x="4553110" y="350772"/>
                  <a:pt x="4507680" y="373487"/>
                </a:cubicBezTo>
                <a:cubicBezTo>
                  <a:pt x="4483395" y="385629"/>
                  <a:pt x="4456164" y="390659"/>
                  <a:pt x="4430406" y="399245"/>
                </a:cubicBezTo>
                <a:lnTo>
                  <a:pt x="4353133" y="425003"/>
                </a:lnTo>
                <a:lnTo>
                  <a:pt x="4275860" y="437882"/>
                </a:lnTo>
                <a:cubicBezTo>
                  <a:pt x="4262981" y="446468"/>
                  <a:pt x="4249818" y="454643"/>
                  <a:pt x="4237223" y="463640"/>
                </a:cubicBezTo>
                <a:cubicBezTo>
                  <a:pt x="4219757" y="476116"/>
                  <a:pt x="4205521" y="494020"/>
                  <a:pt x="4185708" y="502276"/>
                </a:cubicBezTo>
                <a:cubicBezTo>
                  <a:pt x="4153030" y="515892"/>
                  <a:pt x="4117021" y="519448"/>
                  <a:pt x="4082677" y="528034"/>
                </a:cubicBezTo>
                <a:cubicBezTo>
                  <a:pt x="4014391" y="545106"/>
                  <a:pt x="4035987" y="541161"/>
                  <a:pt x="3953888" y="553792"/>
                </a:cubicBezTo>
                <a:cubicBezTo>
                  <a:pt x="3923885" y="558408"/>
                  <a:pt x="3893987" y="564150"/>
                  <a:pt x="3863736" y="566671"/>
                </a:cubicBezTo>
                <a:cubicBezTo>
                  <a:pt x="3790882" y="572742"/>
                  <a:pt x="3717775" y="575256"/>
                  <a:pt x="3644795" y="579549"/>
                </a:cubicBezTo>
                <a:cubicBezTo>
                  <a:pt x="3546057" y="575256"/>
                  <a:pt x="3447193" y="573245"/>
                  <a:pt x="3348581" y="566671"/>
                </a:cubicBezTo>
                <a:cubicBezTo>
                  <a:pt x="3318292" y="564652"/>
                  <a:pt x="3288785" y="553792"/>
                  <a:pt x="3258429" y="553792"/>
                </a:cubicBezTo>
                <a:cubicBezTo>
                  <a:pt x="3197782" y="553792"/>
                  <a:pt x="3186460" y="576932"/>
                  <a:pt x="3129640" y="592428"/>
                </a:cubicBezTo>
                <a:cubicBezTo>
                  <a:pt x="3104447" y="599299"/>
                  <a:pt x="3078218" y="601614"/>
                  <a:pt x="3052367" y="605307"/>
                </a:cubicBezTo>
                <a:cubicBezTo>
                  <a:pt x="2988056" y="614494"/>
                  <a:pt x="2923353" y="620933"/>
                  <a:pt x="2859184" y="631065"/>
                </a:cubicBezTo>
                <a:cubicBezTo>
                  <a:pt x="2841700" y="633826"/>
                  <a:pt x="2825232" y="641749"/>
                  <a:pt x="2807668" y="643944"/>
                </a:cubicBezTo>
                <a:cubicBezTo>
                  <a:pt x="2756373" y="650356"/>
                  <a:pt x="2704532" y="651411"/>
                  <a:pt x="2653122" y="656823"/>
                </a:cubicBezTo>
                <a:cubicBezTo>
                  <a:pt x="2621740" y="660126"/>
                  <a:pt x="2520119" y="676126"/>
                  <a:pt x="2485697" y="682580"/>
                </a:cubicBezTo>
                <a:cubicBezTo>
                  <a:pt x="2355780" y="706939"/>
                  <a:pt x="2394663" y="695753"/>
                  <a:pt x="2318271" y="721217"/>
                </a:cubicBezTo>
                <a:cubicBezTo>
                  <a:pt x="2305392" y="729803"/>
                  <a:pt x="2293479" y="740053"/>
                  <a:pt x="2279635" y="746975"/>
                </a:cubicBezTo>
                <a:cubicBezTo>
                  <a:pt x="2267493" y="753046"/>
                  <a:pt x="2254095" y="756282"/>
                  <a:pt x="2240998" y="759854"/>
                </a:cubicBezTo>
                <a:cubicBezTo>
                  <a:pt x="2206845" y="769168"/>
                  <a:pt x="2171551" y="774416"/>
                  <a:pt x="2137967" y="785611"/>
                </a:cubicBezTo>
                <a:lnTo>
                  <a:pt x="2060694" y="811369"/>
                </a:lnTo>
                <a:lnTo>
                  <a:pt x="1494023" y="798490"/>
                </a:lnTo>
                <a:cubicBezTo>
                  <a:pt x="1463691" y="797300"/>
                  <a:pt x="1434199" y="786915"/>
                  <a:pt x="1403871" y="785611"/>
                </a:cubicBezTo>
                <a:lnTo>
                  <a:pt x="296288" y="746975"/>
                </a:lnTo>
                <a:cubicBezTo>
                  <a:pt x="142438" y="724996"/>
                  <a:pt x="257411" y="746906"/>
                  <a:pt x="167499" y="721217"/>
                </a:cubicBezTo>
                <a:cubicBezTo>
                  <a:pt x="148242" y="715715"/>
                  <a:pt x="97933" y="705752"/>
                  <a:pt x="77347" y="695459"/>
                </a:cubicBezTo>
                <a:cubicBezTo>
                  <a:pt x="63503" y="688537"/>
                  <a:pt x="51590" y="678288"/>
                  <a:pt x="38711" y="669702"/>
                </a:cubicBezTo>
                <a:cubicBezTo>
                  <a:pt x="30125" y="652530"/>
                  <a:pt x="19694" y="636162"/>
                  <a:pt x="12953" y="618186"/>
                </a:cubicBezTo>
                <a:cubicBezTo>
                  <a:pt x="4041" y="594421"/>
                  <a:pt x="-11091" y="552078"/>
                  <a:pt x="12953" y="528034"/>
                </a:cubicBezTo>
                <a:cubicBezTo>
                  <a:pt x="22552" y="518435"/>
                  <a:pt x="38044" y="516058"/>
                  <a:pt x="51590" y="515155"/>
                </a:cubicBezTo>
                <a:cubicBezTo>
                  <a:pt x="167322" y="507439"/>
                  <a:pt x="283409" y="506569"/>
                  <a:pt x="399319" y="502276"/>
                </a:cubicBezTo>
                <a:cubicBezTo>
                  <a:pt x="425077" y="497983"/>
                  <a:pt x="451819" y="497655"/>
                  <a:pt x="476592" y="489397"/>
                </a:cubicBezTo>
                <a:cubicBezTo>
                  <a:pt x="491276" y="484502"/>
                  <a:pt x="500083" y="466829"/>
                  <a:pt x="515229" y="463640"/>
                </a:cubicBezTo>
                <a:cubicBezTo>
                  <a:pt x="582966" y="449380"/>
                  <a:pt x="652604" y="446468"/>
                  <a:pt x="721291" y="437882"/>
                </a:cubicBezTo>
                <a:cubicBezTo>
                  <a:pt x="1005738" y="366769"/>
                  <a:pt x="817286" y="409148"/>
                  <a:pt x="1506902" y="437882"/>
                </a:cubicBezTo>
                <a:cubicBezTo>
                  <a:pt x="1571810" y="440587"/>
                  <a:pt x="1635372" y="457930"/>
                  <a:pt x="1700085" y="463640"/>
                </a:cubicBezTo>
                <a:cubicBezTo>
                  <a:pt x="1781448" y="470819"/>
                  <a:pt x="1863218" y="472225"/>
                  <a:pt x="1944784" y="476518"/>
                </a:cubicBezTo>
                <a:cubicBezTo>
                  <a:pt x="1970542" y="480811"/>
                  <a:pt x="1996451" y="484276"/>
                  <a:pt x="2022057" y="489397"/>
                </a:cubicBezTo>
                <a:cubicBezTo>
                  <a:pt x="2060868" y="497159"/>
                  <a:pt x="2098400" y="514190"/>
                  <a:pt x="2137967" y="515155"/>
                </a:cubicBezTo>
                <a:lnTo>
                  <a:pt x="2550091" y="502276"/>
                </a:lnTo>
                <a:cubicBezTo>
                  <a:pt x="2658486" y="448078"/>
                  <a:pt x="2562593" y="487926"/>
                  <a:pt x="2769032" y="463640"/>
                </a:cubicBezTo>
                <a:cubicBezTo>
                  <a:pt x="2786611" y="461572"/>
                  <a:pt x="2803025" y="453264"/>
                  <a:pt x="2820547" y="450761"/>
                </a:cubicBezTo>
                <a:cubicBezTo>
                  <a:pt x="2863257" y="444659"/>
                  <a:pt x="2906456" y="442646"/>
                  <a:pt x="2949336" y="437882"/>
                </a:cubicBezTo>
                <a:cubicBezTo>
                  <a:pt x="2983735" y="434060"/>
                  <a:pt x="3018023" y="429296"/>
                  <a:pt x="3052367" y="425003"/>
                </a:cubicBezTo>
                <a:cubicBezTo>
                  <a:pt x="3201857" y="375173"/>
                  <a:pt x="3037236" y="426047"/>
                  <a:pt x="3425854" y="399245"/>
                </a:cubicBezTo>
                <a:cubicBezTo>
                  <a:pt x="3439397" y="398311"/>
                  <a:pt x="3450939" y="387163"/>
                  <a:pt x="3464491" y="386366"/>
                </a:cubicBezTo>
                <a:cubicBezTo>
                  <a:pt x="3597412" y="378547"/>
                  <a:pt x="3730654" y="377780"/>
                  <a:pt x="3863736" y="373487"/>
                </a:cubicBezTo>
                <a:cubicBezTo>
                  <a:pt x="3872881" y="364343"/>
                  <a:pt x="3926636" y="315641"/>
                  <a:pt x="3928130" y="296214"/>
                </a:cubicBezTo>
                <a:cubicBezTo>
                  <a:pt x="3931439" y="253197"/>
                  <a:pt x="3928895" y="208355"/>
                  <a:pt x="3915252" y="167425"/>
                </a:cubicBezTo>
                <a:cubicBezTo>
                  <a:pt x="3910357" y="152741"/>
                  <a:pt x="3878762" y="150254"/>
                  <a:pt x="3889494" y="128789"/>
                </a:cubicBezTo>
                <a:close/>
              </a:path>
            </a:pathLst>
          </a:cu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9" name="Google Shape;609;p61"/>
          <p:cNvCxnSpPr/>
          <p:nvPr/>
        </p:nvCxnSpPr>
        <p:spPr>
          <a:xfrm rot="10800000" flipH="1">
            <a:off x="8203842" y="5782572"/>
            <a:ext cx="2691600" cy="2580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0" name="Google Shape;610;p61"/>
          <p:cNvSpPr/>
          <p:nvPr/>
        </p:nvSpPr>
        <p:spPr>
          <a:xfrm>
            <a:off x="-119270" y="5579164"/>
            <a:ext cx="6811500" cy="319500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61"/>
          <p:cNvSpPr txBox="1"/>
          <p:nvPr/>
        </p:nvSpPr>
        <p:spPr>
          <a:xfrm>
            <a:off x="320480" y="6362163"/>
            <a:ext cx="118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statement didn’t execute because application crashed due to exception, Ask Students: What to do now??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2742225" y="0"/>
            <a:ext cx="776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/>
              <a:t>Introduction – </a:t>
            </a:r>
            <a:r>
              <a:rPr lang="en-US" sz="3200" dirty="0" smtClean="0"/>
              <a:t>Concrete Class</a:t>
            </a:r>
            <a:endParaRPr sz="3200" dirty="0"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436" y="1585715"/>
            <a:ext cx="5934738" cy="4943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6635" y="1931835"/>
            <a:ext cx="4631599" cy="233107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3722904" y="1519709"/>
            <a:ext cx="1157700" cy="296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552650" y="1101825"/>
            <a:ext cx="568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Concrete class you can create the object of type Student!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9859569" y="2472747"/>
            <a:ext cx="1546800" cy="296100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8249515" y="4211397"/>
            <a:ext cx="39423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what if we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want to let programmer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or client create a Student type Object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requirement Only undergraduate object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created.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be achieved using Abstraction concept.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implememts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2"/>
          <p:cNvSpPr/>
          <p:nvPr/>
        </p:nvSpPr>
        <p:spPr>
          <a:xfrm>
            <a:off x="472225" y="285362"/>
            <a:ext cx="1114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Step-6 : Add try/catch block.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7" name="Google Shape;61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955" y="901522"/>
            <a:ext cx="643676" cy="518517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2"/>
          <p:cNvSpPr/>
          <p:nvPr/>
        </p:nvSpPr>
        <p:spPr>
          <a:xfrm>
            <a:off x="3905735" y="926136"/>
            <a:ext cx="251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 this program !</a:t>
            </a:r>
            <a:endParaRPr sz="20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9" name="Google Shape;619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154" y="1514475"/>
            <a:ext cx="7648575" cy="53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68531" y="1257905"/>
            <a:ext cx="4968227" cy="21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62"/>
          <p:cNvSpPr/>
          <p:nvPr/>
        </p:nvSpPr>
        <p:spPr>
          <a:xfrm>
            <a:off x="1661375" y="3850783"/>
            <a:ext cx="6516600" cy="1185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62"/>
          <p:cNvSpPr txBox="1"/>
          <p:nvPr/>
        </p:nvSpPr>
        <p:spPr>
          <a:xfrm>
            <a:off x="6091707" y="5254580"/>
            <a:ext cx="59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must throw an Exception object in order to catch it.</a:t>
            </a:r>
            <a:endParaRPr sz="20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3"/>
          <p:cNvSpPr txBox="1"/>
          <p:nvPr/>
        </p:nvSpPr>
        <p:spPr>
          <a:xfrm>
            <a:off x="3784800" y="2640075"/>
            <a:ext cx="5940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2742225" y="387300"/>
            <a:ext cx="9449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Achieving Abstraction in programming level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2742225" y="1847800"/>
            <a:ext cx="9449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Abstract modifier is used to achieve abstraction in our class. </a:t>
            </a:r>
            <a:endParaRPr sz="2400"/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It is only applicable for methods and class. </a:t>
            </a:r>
            <a:endParaRPr sz="2400"/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/>
              <a:t>Abstract methods</a:t>
            </a:r>
            <a:endParaRPr sz="2400" b="1"/>
          </a:p>
          <a:p>
            <a:pPr marL="914400" lvl="1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Abstract method has only the declaration, not the implementation.  Child classes are responsible for the implementation of abstract methods of super class.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Rules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13716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Abstract method must end with a semicolon not with the curly braces.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If the method is declared as abstract the class must be declared abstract. [If the class contain at least one abstract method compulsory the class must be declared abstract]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implememts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2353825" y="365125"/>
            <a:ext cx="97938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Achieving Abstraction in programming level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2353825" y="1825625"/>
            <a:ext cx="9793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Abstract class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Partially implemented clas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 is known as the abstract class. If the i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mplementation is not completed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of the given class then it is known as abstract class.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cannot create the object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of this class.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 cannot directly call the method of that class.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 need to override the method with the implementation to call it’s method.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Child class is responsible to implement the abstract method.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implememts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3214200" y="467950"/>
            <a:ext cx="89778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Achieving Abstraction in programming level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3214200" y="1928450"/>
            <a:ext cx="8977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Abstract class rules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715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If the class contains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at least one abstract method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than the class must be declared abstract otherwise it will give a compile time error.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5715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Even though the class did not contain the abstract method we can declare the class as abstract.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[The class may contain 0 number of abstract method]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715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When we are extending the abstract class,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for each and every abstract method we have to provide the implementation in our child class.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If not provided we will get a compile time error.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57150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0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implememts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2420401" y="-38625"/>
            <a:ext cx="7964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Abstraction  in Java</a:t>
            </a:r>
            <a:endParaRPr sz="3600"/>
          </a:p>
        </p:txBody>
      </p:sp>
      <p:sp>
        <p:nvSpPr>
          <p:cNvPr id="154" name="Google Shape;154;p21"/>
          <p:cNvSpPr txBox="1"/>
          <p:nvPr/>
        </p:nvSpPr>
        <p:spPr>
          <a:xfrm>
            <a:off x="2655821" y="1176091"/>
            <a:ext cx="9651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achieve abstraction in Java in two ways:</a:t>
            </a:r>
            <a:endParaRPr/>
          </a:p>
          <a:p>
            <a:pPr marL="1371600" marR="0" lvl="2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Abstract class</a:t>
            </a:r>
            <a:endParaRPr/>
          </a:p>
          <a:p>
            <a:pPr marL="13716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		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2834563" y="2075535"/>
            <a:ext cx="829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7314" y="2261979"/>
            <a:ext cx="6135987" cy="4352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7456295" y="2015535"/>
            <a:ext cx="1482600" cy="48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0321" y="3661027"/>
            <a:ext cx="4276884" cy="2085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811554" y="5975801"/>
            <a:ext cx="3160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instantiate type Student!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 by Eclipse.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7176950" y="363675"/>
            <a:ext cx="4955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class contains object fields and methods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(non abstract methods)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abstract methods!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0" y="-76475"/>
            <a:ext cx="25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1.1. Code for Abstraction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 Achieving Abstraction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1.2.1. Abstract methods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1.2.2. Abstract class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1.2.3. Abstract class rules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1.2.4. Abstract class implementation</a:t>
            </a:r>
            <a:endParaRPr sz="136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1.2.5. Abstract class(Inheritance Concept)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1.2.6. Abstract methods implementation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2.1. Variabes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2.2. Methods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2.3. Code for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2.4. implememts keyword in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Abstract class vs Interface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Ask Student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Regular Expressions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5.1. String class useful methods and RegEx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Term of Regular Expression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5.2. RegEx-certain patterns mathes with string?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Exception Handling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6.1. What is Exception?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6.2. Exception and Error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Java Exception class hierarchy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6.4. Types of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6.4.1 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6.4.1.1 Code for Checked Exception 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6.4.2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6.4.2.1 Handling Arithmetic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6.4.2.2 InputMisMatch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6.4.2.3 NullPointer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6.5.Checked and Unchecked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6.6. Usage of throws Keyword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6.7. Steps to create own Exception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8986</Words>
  <Application>Microsoft Office PowerPoint</Application>
  <PresentationFormat>Widescreen</PresentationFormat>
  <Paragraphs>1429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Consolas</vt:lpstr>
      <vt:lpstr>Calibri</vt:lpstr>
      <vt:lpstr>Century Gothic</vt:lpstr>
      <vt:lpstr>Arial</vt:lpstr>
      <vt:lpstr>Quattrocento Sans</vt:lpstr>
      <vt:lpstr>Office Theme</vt:lpstr>
      <vt:lpstr>Object Oriented Design and Programming (OODP) Week-5 Abstraction, Regular Expression and Exception Handling </vt:lpstr>
      <vt:lpstr>Recall</vt:lpstr>
      <vt:lpstr>Abstraction(Abstract class and Interface)</vt:lpstr>
      <vt:lpstr>Abstraction</vt:lpstr>
      <vt:lpstr>Introduction – Concrete Class</vt:lpstr>
      <vt:lpstr>Achieving Abstraction in programming level</vt:lpstr>
      <vt:lpstr>Achieving Abstraction in programming level </vt:lpstr>
      <vt:lpstr>Achieving Abstraction in programming level</vt:lpstr>
      <vt:lpstr>Abstraction  in Java</vt:lpstr>
      <vt:lpstr>Abstraction class  in Java (Inheritance Concept)</vt:lpstr>
      <vt:lpstr>PowerPoint Presentation</vt:lpstr>
      <vt:lpstr>Requirement- So regulating bodies has proposed some rules for abstract Student class that is there must be giveReviewToTeacher()  method and it must be implemented ( compulsory) by Undergraduate student object.</vt:lpstr>
      <vt:lpstr>Requirement- So regulating bodies has proposed some rules for abstract Student class that is there must be giveReviewToTeacher()  method and it must be implemented ( compulsory) by Undergraduate student object.</vt:lpstr>
      <vt:lpstr>Ask students!!</vt:lpstr>
      <vt:lpstr>Interface – Need of it and introduction </vt:lpstr>
      <vt:lpstr>Variables in an Interface</vt:lpstr>
      <vt:lpstr>Methods in an Interface</vt:lpstr>
      <vt:lpstr>Methods in an Interface</vt:lpstr>
      <vt:lpstr>PowerPoint Presentation</vt:lpstr>
      <vt:lpstr>PowerPoint Presentation</vt:lpstr>
      <vt:lpstr>PowerPoint Presentation</vt:lpstr>
      <vt:lpstr>Now when to use Abstract class and interface ( and its difference)</vt:lpstr>
      <vt:lpstr>Quiz- Ask Students</vt:lpstr>
      <vt:lpstr>Regular Expression</vt:lpstr>
      <vt:lpstr>7. Java String class useful methods and Regular Expression</vt:lpstr>
      <vt:lpstr>Important term of regular expression</vt:lpstr>
      <vt:lpstr>7. 2 Regular Expression(RegEx) – certain patterns matches with the given string or not</vt:lpstr>
      <vt:lpstr>Exception Handling in Java</vt:lpstr>
      <vt:lpstr>What is an Exception?</vt:lpstr>
      <vt:lpstr>Exception and Error</vt:lpstr>
      <vt:lpstr>PowerPoint Presentation</vt:lpstr>
      <vt:lpstr>Checked Exception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Unchecked Exception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Checked and Unchecked Exception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and Programming (OODP) Week-5 Abstraction, Regular Expression and Exception Handling </dc:title>
  <cp:lastModifiedBy>Subash</cp:lastModifiedBy>
  <cp:revision>4</cp:revision>
  <dcterms:modified xsi:type="dcterms:W3CDTF">2023-12-25T03:03:43Z</dcterms:modified>
</cp:coreProperties>
</file>