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embeddedFontLst>
    <p:embeddedFont>
      <p:font typeface="Inter"/>
      <p:regular r:id="rId53"/>
      <p:bold r:id="rId54"/>
    </p:embeddedFon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9" roundtripDataSignature="AMtx7mj1uASutb5KfBtDR26lRC3yq+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Inter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54" Type="http://schemas.openxmlformats.org/officeDocument/2006/relationships/font" Target="fonts/Inter-bold.fntdata"/><Relationship Id="rId13" Type="http://schemas.openxmlformats.org/officeDocument/2006/relationships/slide" Target="slides/slide9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8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11.xml"/><Relationship Id="rId59" Type="http://customschemas.google.com/relationships/presentationmetadata" Target="metadata"/><Relationship Id="rId14" Type="http://schemas.openxmlformats.org/officeDocument/2006/relationships/slide" Target="slides/slide10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272dd9f1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a272dd9f1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a272dd9f12_0_4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c0baab68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a3c0baab6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a3c0baab68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g2a3c0baab68_0_3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2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-16986250" y="-11796713"/>
            <a:ext cx="22134513" cy="124523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2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2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3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3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3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3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3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3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3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3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4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72dd9f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a272dd9f1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a272dd9f12_0_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b09669e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95b09669e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95b09669e7_0_9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c9ebc0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a6c9ebc0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6c9ebc0df_0_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b09669e7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95b09669e7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95b09669e7_0_8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rect b="b" l="l" r="r" t="t"/>
            <a:pathLst>
              <a:path extrusionOk="0" h="2010" w="3839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/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3"/>
          <p:cNvSpPr txBox="1"/>
          <p:nvPr>
            <p:ph idx="1" type="subTitle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b="21025" l="10382" r="10978" t="0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" type="body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84" name="Google Shape;84;p82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2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/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3"/>
          <p:cNvSpPr txBox="1"/>
          <p:nvPr>
            <p:ph idx="1" type="body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91" name="Google Shape;91;p83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3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3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9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9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9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4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4"/>
          <p:cNvSpPr txBox="1"/>
          <p:nvPr>
            <p:ph idx="1" type="body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28" name="Google Shape;28;p74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4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6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6"/>
          <p:cNvSpPr txBox="1"/>
          <p:nvPr>
            <p:ph idx="1" type="body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35" name="Google Shape;35;p76"/>
          <p:cNvSpPr txBox="1"/>
          <p:nvPr>
            <p:ph idx="2" type="body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76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6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6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/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" type="body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43" name="Google Shape;43;p75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5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5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7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7"/>
          <p:cNvSpPr txBox="1"/>
          <p:nvPr>
            <p:ph idx="1" type="body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77"/>
          <p:cNvSpPr txBox="1"/>
          <p:nvPr>
            <p:ph idx="2" type="body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1" name="Google Shape;51;p77"/>
          <p:cNvSpPr txBox="1"/>
          <p:nvPr>
            <p:ph idx="3" type="body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77"/>
          <p:cNvSpPr txBox="1"/>
          <p:nvPr>
            <p:ph idx="4" type="body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3" name="Google Shape;53;p77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7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8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666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/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0"/>
          <p:cNvSpPr txBox="1"/>
          <p:nvPr>
            <p:ph idx="1" type="body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67" name="Google Shape;67;p80"/>
          <p:cNvSpPr txBox="1"/>
          <p:nvPr>
            <p:ph idx="2" type="body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80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0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666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/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1"/>
          <p:cNvSpPr/>
          <p:nvPr>
            <p:ph idx="2" type="pic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81"/>
          <p:cNvSpPr txBox="1"/>
          <p:nvPr>
            <p:ph idx="1" type="body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81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1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346056" y="1434448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1" lang="en-US" sz="4000"/>
              <a:t>Object Oriented Programming and Design</a:t>
            </a:r>
            <a:br>
              <a:rPr b="1" lang="en-US" sz="4000"/>
            </a:br>
            <a:r>
              <a:rPr b="1" lang="en-US" sz="4000"/>
              <a:t>		</a:t>
            </a:r>
            <a:r>
              <a:rPr b="1" lang="en-US" sz="2800"/>
              <a:t>WEEK 7 – UML Diagrams </a:t>
            </a:r>
            <a:endParaRPr sz="2800"/>
          </a:p>
        </p:txBody>
      </p:sp>
      <p:pic>
        <p:nvPicPr>
          <p:cNvPr descr="WLV_LOGO_09_CMYK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"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51964"/>
            <a:ext cx="2543176" cy="25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72dd9f12_0_4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2a272dd9f12_0_4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2a272dd9f12_0_4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02" name="Google Shape;202;g2a272dd9f12_0_41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b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</a:t>
            </a:r>
            <a:br>
              <a:rPr b="1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/>
          </a:p>
        </p:txBody>
      </p:sp>
      <p:sp>
        <p:nvSpPr>
          <p:cNvPr id="203" name="Google Shape;203;g2a272dd9f12_0_41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Represent the details of a system and the person that uses it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Specify the expected behavior, not the exact method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Visualize a system from the end user’s perspective</a:t>
            </a:r>
            <a:endParaRPr/>
          </a:p>
        </p:txBody>
      </p:sp>
      <p:sp>
        <p:nvSpPr>
          <p:cNvPr id="204" name="Google Shape;204;g2a272dd9f12_0_41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05" name="Google Shape;205;g2a272dd9f12_0_4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14" name="Google Shape;214;p3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Notations</a:t>
            </a:r>
            <a:endParaRPr sz="3200"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Actor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Interact with use case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Named by Noun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Plays a role in the business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Communication Link</a:t>
            </a:r>
            <a:endParaRPr/>
          </a:p>
          <a:p>
            <a:pPr indent="-320039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Use to connect actors to use cases</a:t>
            </a:r>
            <a:endParaRPr/>
          </a:p>
          <a:p>
            <a:pPr indent="-320039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Indicating that the actor and the use case communicate with one another using messages</a:t>
            </a:r>
            <a:endParaRPr/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354" y="1918375"/>
            <a:ext cx="2341009" cy="16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18" name="Google Shape;218;p3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27" name="Google Shape;227;p4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Notations</a:t>
            </a:r>
            <a:endParaRPr sz="3200"/>
          </a:p>
        </p:txBody>
      </p:sp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Boundary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Entire System as defined in the required document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Use to enclose all the use cases</a:t>
            </a:r>
            <a:endParaRPr/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5093" y="3005470"/>
            <a:ext cx="4089610" cy="328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31" name="Google Shape;231;p4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40" name="Google Shape;240;p5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– Example 1</a:t>
            </a:r>
            <a:endParaRPr sz="3200"/>
          </a:p>
        </p:txBody>
      </p:sp>
      <p:sp>
        <p:nvSpPr>
          <p:cNvPr id="241" name="Google Shape;241;p5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233" y="1782726"/>
            <a:ext cx="8067839" cy="438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44" name="Google Shape;244;p5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53" name="Google Shape;253;p6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– </a:t>
            </a:r>
            <a:r>
              <a:rPr b="1" lang="en-US" sz="3200"/>
              <a:t>Example 2</a:t>
            </a:r>
            <a:endParaRPr sz="3200"/>
          </a:p>
        </p:txBody>
      </p:sp>
      <p:sp>
        <p:nvSpPr>
          <p:cNvPr id="254" name="Google Shape;254;p6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233" y="1828799"/>
            <a:ext cx="8067839" cy="43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57" name="Google Shape;257;p6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66" name="Google Shape;266;p7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b="1" lang="en-US" sz="3200"/>
              <a:t>Relationship</a:t>
            </a:r>
            <a:endParaRPr sz="3200"/>
          </a:p>
        </p:txBody>
      </p: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Association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Extends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Includes</a:t>
            </a:r>
            <a:endParaRPr/>
          </a:p>
        </p:txBody>
      </p:sp>
      <p:sp>
        <p:nvSpPr>
          <p:cNvPr id="268" name="Google Shape;268;p7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69" name="Google Shape;269;p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78" name="Google Shape;278;p8"/>
          <p:cNvSpPr txBox="1"/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b="1" lang="en-US" sz="3200"/>
              <a:t>Relationship</a:t>
            </a:r>
            <a:endParaRPr sz="3200"/>
          </a:p>
        </p:txBody>
      </p:sp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Association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 in every use case diagram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An actor involved with a use case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Identified through a simple line or a line with arrows at both ends.</a:t>
            </a:r>
            <a:endParaRPr/>
          </a:p>
          <a:p>
            <a:pPr indent="-22859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870" y="3464437"/>
            <a:ext cx="6925339" cy="270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8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82" name="Google Shape;282;p8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91" name="Google Shape;291;p9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b="1" lang="en-US" sz="3200"/>
              <a:t>Relationship</a:t>
            </a:r>
            <a:endParaRPr sz="3200"/>
          </a:p>
        </p:txBody>
      </p:sp>
      <p:sp>
        <p:nvSpPr>
          <p:cNvPr id="292" name="Google Shape;292;p9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Parent-child relationship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Child is an enhancement of parent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Identified as a directed arrow with a triangle arrowhead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Can be further divided into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 of an actor: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5943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5943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 of a use case:</a:t>
            </a:r>
            <a:endParaRPr/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0156" y="3048000"/>
            <a:ext cx="2908449" cy="148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133" y="4774129"/>
            <a:ext cx="2800494" cy="14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9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96" name="Google Shape;296;p9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05" name="Google Shape;305;p10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b="1" lang="en-US" sz="3200"/>
              <a:t>Relationship</a:t>
            </a:r>
            <a:endParaRPr sz="3200"/>
          </a:p>
        </p:txBody>
      </p:sp>
      <p:sp>
        <p:nvSpPr>
          <p:cNvPr id="306" name="Google Shape;306;p10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Extends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Shows optional functionality or system behavior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Presented in a use case diagram through a dotted arrow with the label extends</a:t>
            </a:r>
            <a:endParaRPr/>
          </a:p>
          <a:p>
            <a:pPr indent="-22859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59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1329" y="3127465"/>
            <a:ext cx="7315576" cy="219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09" name="Google Shape;309;p10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18" name="Google Shape;318;p11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b="1" lang="en-US" sz="3200"/>
              <a:t>Relationship</a:t>
            </a:r>
            <a:endParaRPr sz="3200"/>
          </a:p>
        </p:txBody>
      </p:sp>
      <p:sp>
        <p:nvSpPr>
          <p:cNvPr id="319" name="Google Shape;319;p11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Includes</a:t>
            </a:r>
            <a:endParaRPr/>
          </a:p>
          <a:p>
            <a:pPr indent="-2286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Adds additional functionality which is not specified in the base use case</a:t>
            </a:r>
            <a:endParaRPr/>
          </a:p>
          <a:p>
            <a:pPr indent="-32003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Presented in a use case diagram through a dotted arrow with the label include</a:t>
            </a:r>
            <a:endParaRPr/>
          </a:p>
          <a:p>
            <a:pPr indent="-22859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599" lvl="2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0" name="Google Shape;3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483" y="3052581"/>
            <a:ext cx="4915153" cy="304341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1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22" name="Google Shape;322;p1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3c0baab68_0_39"/>
          <p:cNvSpPr txBox="1"/>
          <p:nvPr/>
        </p:nvSpPr>
        <p:spPr>
          <a:xfrm>
            <a:off x="1889850" y="822175"/>
            <a:ext cx="6643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en-US" sz="5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Topic</a:t>
            </a:r>
            <a:endParaRPr b="0" i="0" sz="5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2a3c0baab68_0_39"/>
          <p:cNvSpPr txBox="1"/>
          <p:nvPr/>
        </p:nvSpPr>
        <p:spPr>
          <a:xfrm>
            <a:off x="2647050" y="2050975"/>
            <a:ext cx="58866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Abstraction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class and Methods</a:t>
            </a:r>
            <a:endParaRPr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Expression</a:t>
            </a:r>
            <a:endParaRPr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handling</a:t>
            </a:r>
            <a:endParaRPr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Try, catch block</a:t>
            </a:r>
            <a:endParaRPr/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Finally, throw ,throws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2a3c0baab68_0_39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12" name="Google Shape;112;g2a3c0baab68_0_39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31" name="Google Shape;331;p12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Sequence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 sz="3200"/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2833400" y="149545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Describes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in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order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group of objects work together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b="0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diagram 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scenario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b="0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Visualize 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validate 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various runtime scenarios</a:t>
            </a:r>
            <a:endParaRPr b="1" i="0" sz="180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b="0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requirements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 new system or to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existing process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sz="180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Non-technical person to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 the flow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</a:t>
            </a: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system flow</a:t>
            </a:r>
            <a:endParaRPr b="0" i="0" sz="180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Forge out</a:t>
            </a: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system’s object interaction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between objects in sequential manner</a:t>
            </a:r>
            <a:endParaRPr b="1" i="0" sz="140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180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2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43" name="Google Shape;343;p13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Sequence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44" name="Google Shape;344;p13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1" i="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Lifeline</a:t>
            </a:r>
            <a:r>
              <a:rPr b="0" i="0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 individual participant in the sequence diagram is represented by a lifeline. It is positioned at the top of the diagram.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180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180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180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180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1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Bar</a:t>
            </a:r>
            <a:endParaRPr i="0" sz="1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39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Rectangle placed on the lifeline</a:t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39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Length represents the duration</a:t>
            </a:r>
            <a:endParaRPr/>
          </a:p>
          <a:p>
            <a:pPr indent="0" lvl="2" marL="105156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175" y="1801410"/>
            <a:ext cx="1828894" cy="145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6286" y="3528425"/>
            <a:ext cx="1657435" cy="2806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3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48" name="Google Shape;348;p13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1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57" name="Google Shape;357;p14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Sequence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Arrow from the </a:t>
            </a:r>
            <a:r>
              <a:rPr b="1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caller </a:t>
            </a: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b="1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Flows in </a:t>
            </a:r>
            <a:r>
              <a:rPr b="1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direction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Comes with a description called message signature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message_name(argument): return_type</a:t>
            </a:r>
            <a:endParaRPr b="1" i="0" sz="20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 - Types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Creation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Destructive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Reflexive Message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60" name="Google Shape;360;p14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69" name="Google Shape;369;p15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Sequence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70" name="Google Shape;370;p15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Waits for the receiver to process the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straight line with a solid arrowhead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message call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Caller does not wait for the receiver to process the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straight line with a line arrow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Does not have a reply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917" y="2442519"/>
            <a:ext cx="6691987" cy="10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5278859"/>
            <a:ext cx="6407889" cy="106685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74" name="Google Shape;374;p15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83" name="Google Shape;383;p18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Sequence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Done processing the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dotted line with a line arrow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optional notations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Reflexive Message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sends a message to itself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365" y="2458169"/>
            <a:ext cx="5880402" cy="73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669" y="3256625"/>
            <a:ext cx="1905098" cy="33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88" name="Google Shape;388;p18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97" name="Google Shape;397;p19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Sequence</a:t>
            </a: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 Diagram - </a:t>
            </a:r>
            <a:r>
              <a:rPr b="1" lang="en-US" sz="3200"/>
              <a:t>Example</a:t>
            </a:r>
            <a:endParaRPr sz="3200"/>
          </a:p>
        </p:txBody>
      </p:sp>
      <p:sp>
        <p:nvSpPr>
          <p:cNvPr id="398" name="Google Shape;398;p19"/>
          <p:cNvSpPr txBox="1"/>
          <p:nvPr>
            <p:ph idx="1" type="body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233" y="1126855"/>
            <a:ext cx="8067839" cy="570878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9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01" name="Google Shape;401;p19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2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10" name="Google Shape;410;p20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Structural Diagram</a:t>
            </a:r>
            <a:endParaRPr sz="3200"/>
          </a:p>
        </p:txBody>
      </p:sp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Depict the static structure of different elements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extensively in documenting the software architecture of a software system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13" name="Google Shape;413;p20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22" name="Google Shape;422;p21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Structural Diagram</a:t>
            </a:r>
            <a:endParaRPr sz="3200"/>
          </a:p>
        </p:txBody>
      </p:sp>
      <p:sp>
        <p:nvSpPr>
          <p:cNvPr id="423" name="Google Shape;423;p21"/>
          <p:cNvSpPr txBox="1"/>
          <p:nvPr>
            <p:ph idx="1" type="body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Composite Structure Diagram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diagrams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Package diagram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Profile diagram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diagrams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diagram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Component diagrams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25" name="Google Shape;425;p2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34" name="Google Shape;434;p22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Class Diagram</a:t>
            </a:r>
            <a:endParaRPr sz="3200"/>
          </a:p>
        </p:txBody>
      </p:sp>
      <p:sp>
        <p:nvSpPr>
          <p:cNvPr id="435" name="Google Shape;435;p22"/>
          <p:cNvSpPr txBox="1"/>
          <p:nvPr>
            <p:ph idx="1" type="body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Structure diagram for designing and modeling software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Models software in a high level abstraction and without having to look at the source code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Corresponds with classes in the source code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Shows names and attributes of a class, connection between the classes and sometimes also the methods of the class</a:t>
            </a:r>
            <a:endParaRPr/>
          </a:p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37" name="Google Shape;437;p2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46" name="Google Shape;446;p23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Class Diagram - Purpose</a:t>
            </a:r>
            <a:endParaRPr sz="3200"/>
          </a:p>
        </p:txBody>
      </p:sp>
      <p:sp>
        <p:nvSpPr>
          <p:cNvPr id="447" name="Google Shape;447;p23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Provides a detailed insight into the structure of the system</a:t>
            </a:r>
            <a:endParaRPr/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Quick overview of the synergy happening among different system elements as well as their properties and relationships</a:t>
            </a:r>
            <a:endParaRPr/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Static view of the elements </a:t>
            </a:r>
            <a:endParaRPr/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Blueprint for a building or a piece of machinery, see the parts used to make it and how they are assembled</a:t>
            </a:r>
            <a:endParaRPr/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Cannot see how they behave when they are set in motion</a:t>
            </a:r>
            <a:endParaRPr/>
          </a:p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3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49" name="Google Shape;449;p23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7</a:t>
            </a:r>
            <a:endParaRPr/>
          </a:p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58" name="Google Shape;458;p24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Elements of Class Diagram</a:t>
            </a:r>
            <a:endParaRPr sz="3200"/>
          </a:p>
        </p:txBody>
      </p:sp>
      <p:sp>
        <p:nvSpPr>
          <p:cNvPr id="459" name="Google Shape;459;p24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set of classes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set of relationships between classes</a:t>
            </a:r>
            <a:endParaRPr/>
          </a:p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61" name="Google Shape;461;p24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70" name="Google Shape;470;p25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Classes</a:t>
            </a:r>
            <a:endParaRPr/>
          </a:p>
        </p:txBody>
      </p:sp>
      <p:sp>
        <p:nvSpPr>
          <p:cNvPr id="471" name="Google Shape;471;p25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description of a group of objects all with similar roles in the system, which consists of a structural and Behavioral feature.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Classes - Behavioral Features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what objects of the class can do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Methods of a class</a:t>
            </a:r>
            <a:endParaRPr/>
          </a:p>
          <a:p>
            <a:pPr indent="0" lvl="1" marL="5943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Classes - Structural Features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what objects of the class knows</a:t>
            </a:r>
            <a:endParaRPr/>
          </a:p>
          <a:p>
            <a:pPr indent="-32004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4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 of a class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5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73" name="Google Shape;473;p25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82" name="Google Shape;482;p26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- Representation</a:t>
            </a:r>
            <a:endParaRPr/>
          </a:p>
        </p:txBody>
      </p:sp>
      <p:sp>
        <p:nvSpPr>
          <p:cNvPr id="483" name="Google Shape;483;p26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box separated into three parts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name in first partition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836" y="3161947"/>
            <a:ext cx="3733992" cy="22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86" name="Google Shape;486;p26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95" name="Google Shape;495;p27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- Representation</a:t>
            </a:r>
            <a:endParaRPr/>
          </a:p>
        </p:txBody>
      </p:sp>
      <p:sp>
        <p:nvSpPr>
          <p:cNvPr id="496" name="Google Shape;496;p27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36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 name in second partition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36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3713" y="2537774"/>
            <a:ext cx="2527430" cy="19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0468" y="2582226"/>
            <a:ext cx="2457576" cy="19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1897" y="2566350"/>
            <a:ext cx="2432175" cy="19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7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01" name="Google Shape;501;p2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10" name="Google Shape;510;p28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- Representation</a:t>
            </a:r>
            <a:endParaRPr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 name in third partition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133" y="1893213"/>
            <a:ext cx="1822544" cy="18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611" y="1874161"/>
            <a:ext cx="1828894" cy="18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9439" y="1874161"/>
            <a:ext cx="1841595" cy="17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2133" y="4074732"/>
            <a:ext cx="1828894" cy="184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4630" y="4074732"/>
            <a:ext cx="1752690" cy="176539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8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18" name="Google Shape;518;p28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27" name="Google Shape;527;p29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- Relationship</a:t>
            </a:r>
            <a:endParaRPr/>
          </a:p>
        </p:txBody>
      </p:sp>
      <p:sp>
        <p:nvSpPr>
          <p:cNvPr id="528" name="Google Shape;528;p29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b="0"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endParaRPr/>
          </a:p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30" name="Google Shape;530;p29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39" name="Google Shape;539;p30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Association</a:t>
            </a:r>
            <a:endParaRPr/>
          </a:p>
        </p:txBody>
      </p:sp>
      <p:sp>
        <p:nvSpPr>
          <p:cNvPr id="540" name="Google Shape;540;p30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relationship between classes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solid line connecting two classes </a:t>
            </a:r>
            <a:endParaRPr/>
          </a:p>
          <a:p>
            <a:pPr indent="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8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175" y="3280666"/>
            <a:ext cx="8067839" cy="269253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43" name="Google Shape;543;p30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2933214" y="296096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52" name="Google Shape;552;p31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Generalization</a:t>
            </a:r>
            <a:endParaRPr/>
          </a:p>
        </p:txBody>
      </p:sp>
      <p:sp>
        <p:nvSpPr>
          <p:cNvPr id="553" name="Google Shape;553;p31"/>
          <p:cNvSpPr txBox="1"/>
          <p:nvPr>
            <p:ph idx="1" type="body"/>
          </p:nvPr>
        </p:nvSpPr>
        <p:spPr>
          <a:xfrm>
            <a:off x="2906234" y="1126856"/>
            <a:ext cx="5805376" cy="45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Parent-child relationship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Described by a solid line with a hollow arrowhead that points from the child to the parent class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Child class inherits properties from of the parent class</a:t>
            </a:r>
            <a:endParaRPr/>
          </a:p>
        </p:txBody>
      </p:sp>
      <p:pic>
        <p:nvPicPr>
          <p:cNvPr id="554" name="Google Shape;5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314" y="1371494"/>
            <a:ext cx="2019404" cy="41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1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56" name="Google Shape;556;p3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65" name="Google Shape;565;p32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Aggregation</a:t>
            </a:r>
            <a:endParaRPr/>
          </a:p>
        </p:txBody>
      </p:sp>
      <p:sp>
        <p:nvSpPr>
          <p:cNvPr id="566" name="Google Shape;566;p32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‘has a’ relationship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More specific than a association relationship as it defines a part-whole or a part-of relationship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 solid line with an unfilled diamond.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Child can exist independently of its parent</a:t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703" y="4533863"/>
            <a:ext cx="5549567" cy="14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69" name="Google Shape;569;p3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3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78" name="Google Shape;578;p33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Composition</a:t>
            </a:r>
            <a:endParaRPr/>
          </a:p>
        </p:txBody>
      </p:sp>
      <p:sp>
        <p:nvSpPr>
          <p:cNvPr id="579" name="Google Shape;579;p33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Subset of aggregation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a whole-part relationship, portrays the dependency between the parent and the child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one is deleted, the other one is discarded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Solid line with a filled diamond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81" name="Google Shape;581;p33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62330" y="857330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b="1" lang="en-US" sz="7200">
                <a:solidFill>
                  <a:schemeClr val="accent6"/>
                </a:solidFill>
              </a:rPr>
              <a:t>UML</a:t>
            </a:r>
            <a:endParaRPr sz="6000"/>
          </a:p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9" name="Google Shape;589;p3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90" name="Google Shape;590;p34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Dependency</a:t>
            </a:r>
            <a:endParaRPr/>
          </a:p>
        </p:txBody>
      </p:sp>
      <p:sp>
        <p:nvSpPr>
          <p:cNvPr id="591" name="Google Shape;591;p34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Semantic relationship between two or more classes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change in one class causes changes in others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 dashed line with an arrow towards the dependent class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19" y="4157956"/>
            <a:ext cx="6959958" cy="150502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4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94" name="Google Shape;594;p34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03" name="Google Shape;603;p35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Diagram - Roles</a:t>
            </a:r>
            <a:endParaRPr/>
          </a:p>
        </p:txBody>
      </p:sp>
      <p:sp>
        <p:nvSpPr>
          <p:cNvPr id="604" name="Google Shape;604;p35"/>
          <p:cNvSpPr txBox="1"/>
          <p:nvPr>
            <p:ph idx="1" type="body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Directional purpose of a class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Written at the end of a relationship line, and describe the purpose played by the class in the relationship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by a verb prefixed by a filled triangle</a:t>
            </a:r>
            <a:endParaRPr/>
          </a:p>
        </p:txBody>
      </p:sp>
      <p:grpSp>
        <p:nvGrpSpPr>
          <p:cNvPr id="605" name="Google Shape;605;p35"/>
          <p:cNvGrpSpPr/>
          <p:nvPr/>
        </p:nvGrpSpPr>
        <p:grpSpPr>
          <a:xfrm>
            <a:off x="3437859" y="3716032"/>
            <a:ext cx="8279219" cy="1873346"/>
            <a:chOff x="3211032" y="3797596"/>
            <a:chExt cx="8279219" cy="1873346"/>
          </a:xfrm>
        </p:grpSpPr>
        <p:pic>
          <p:nvPicPr>
            <p:cNvPr id="606" name="Google Shape;606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1032" y="3797596"/>
              <a:ext cx="8279219" cy="1873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35"/>
            <p:cNvSpPr/>
            <p:nvPr/>
          </p:nvSpPr>
          <p:spPr>
            <a:xfrm>
              <a:off x="6974958" y="4408969"/>
              <a:ext cx="177209" cy="2764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5"/>
          <p:cNvSpPr/>
          <p:nvPr/>
        </p:nvSpPr>
        <p:spPr>
          <a:xfrm rot="-5400000">
            <a:off x="7097539" y="4271463"/>
            <a:ext cx="261433" cy="2879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1B4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10" name="Google Shape;610;p35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19" name="Google Shape;619;p36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Diagram - Multiplicity</a:t>
            </a:r>
            <a:endParaRPr/>
          </a:p>
        </p:txBody>
      </p:sp>
      <p:sp>
        <p:nvSpPr>
          <p:cNvPr id="620" name="Google Shape;620;p36"/>
          <p:cNvSpPr txBox="1"/>
          <p:nvPr>
            <p:ph idx="1" type="body"/>
          </p:nvPr>
        </p:nvSpPr>
        <p:spPr>
          <a:xfrm>
            <a:off x="2906233" y="1126855"/>
            <a:ext cx="8321748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 associated with an attribute, meaning it specifies how many instances of attributes are created when a class is initialized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can expressed in the following ways: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Exactly one - 1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or one - 0..1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- 0..* or *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to many - 1..* 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number of instances - 1, 3, 6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0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Default multiplicity is exact one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sz="20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917" y="4441783"/>
            <a:ext cx="7925207" cy="163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6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23" name="Google Shape;623;p36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32" name="Google Shape;632;p37"/>
          <p:cNvSpPr txBox="1"/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3200"/>
              <a:t>Class Diagram - Multiplicity</a:t>
            </a:r>
            <a:endParaRPr/>
          </a:p>
        </p:txBody>
      </p:sp>
      <p:sp>
        <p:nvSpPr>
          <p:cNvPr id="633" name="Google Shape;633;p37"/>
          <p:cNvSpPr txBox="1"/>
          <p:nvPr>
            <p:ph idx="1" type="body"/>
          </p:nvPr>
        </p:nvSpPr>
        <p:spPr>
          <a:xfrm>
            <a:off x="2906233" y="1126855"/>
            <a:ext cx="8321748" cy="573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 associated with an attribute, meaning it specifies how many instances of attributes are created when a class is initialized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can expressed in the following ways: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Exactly one - 1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or one - 0..1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- 0..* or *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to many - 1..* 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number of instances - 1, 3, 6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i="0" sz="20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en-US" sz="20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Default multiplicity is exact one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0" i="0" sz="200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917" y="4441783"/>
            <a:ext cx="7925207" cy="163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7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36" name="Google Shape;636;p3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/>
          <p:nvPr>
            <p:ph type="title"/>
          </p:nvPr>
        </p:nvSpPr>
        <p:spPr>
          <a:xfrm>
            <a:off x="364162" y="103031"/>
            <a:ext cx="11407128" cy="97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/>
              <a:t> Example 1:</a:t>
            </a:r>
            <a:endParaRPr i="1" sz="2800"/>
          </a:p>
        </p:txBody>
      </p:sp>
      <p:sp>
        <p:nvSpPr>
          <p:cNvPr id="643" name="Google Shape;643;p38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7134896" y="1918951"/>
            <a:ext cx="4778062" cy="455912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flipH="1" rot="10800000">
            <a:off x="7160654" y="2614411"/>
            <a:ext cx="4739425" cy="2576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6" name="Google Shape;646;p38"/>
          <p:cNvCxnSpPr/>
          <p:nvPr/>
        </p:nvCxnSpPr>
        <p:spPr>
          <a:xfrm>
            <a:off x="7158507" y="4685764"/>
            <a:ext cx="4702935" cy="2790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7" name="Google Shape;647;p38"/>
          <p:cNvSpPr txBox="1"/>
          <p:nvPr/>
        </p:nvSpPr>
        <p:spPr>
          <a:xfrm>
            <a:off x="8834906" y="2009104"/>
            <a:ext cx="1332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8590209" y="2730321"/>
            <a:ext cx="24629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name: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age: int</a:t>
            </a:r>
            <a:endParaRPr b="1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address: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mobileNo: long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courseEnrolled:String</a:t>
            </a:r>
            <a:b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collegeName: String </a:t>
            </a:r>
            <a:endParaRPr b="1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58" y="1236372"/>
            <a:ext cx="4970308" cy="51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8"/>
          <p:cNvSpPr/>
          <p:nvPr/>
        </p:nvSpPr>
        <p:spPr>
          <a:xfrm>
            <a:off x="5035640" y="3464417"/>
            <a:ext cx="1764405" cy="6053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1828798" y="1081824"/>
            <a:ext cx="1159099" cy="4121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8"/>
          <p:cNvSpPr/>
          <p:nvPr/>
        </p:nvSpPr>
        <p:spPr>
          <a:xfrm>
            <a:off x="1790164" y="1519706"/>
            <a:ext cx="3284111" cy="1545465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8"/>
          <p:cNvSpPr/>
          <p:nvPr/>
        </p:nvSpPr>
        <p:spPr>
          <a:xfrm>
            <a:off x="1674254" y="3116687"/>
            <a:ext cx="3245476" cy="287198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8571085" y="4699646"/>
            <a:ext cx="26859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enrollInCourse( ):void</a:t>
            </a:r>
            <a:b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payFees( ) :void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submitAssignment( ):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seeMarks ( ) 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giveReview( ) 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askQuestion( ) 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38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/>
          <p:nvPr>
            <p:ph type="title"/>
          </p:nvPr>
        </p:nvSpPr>
        <p:spPr>
          <a:xfrm>
            <a:off x="415678" y="0"/>
            <a:ext cx="10351060" cy="97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i="1" lang="en-US" sz="2800"/>
              <a:t>Visibility – private and public </a:t>
            </a:r>
            <a:endParaRPr i="1" sz="2800"/>
          </a:p>
        </p:txBody>
      </p:sp>
      <p:sp>
        <p:nvSpPr>
          <p:cNvPr id="663" name="Google Shape;663;p39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7134896" y="1918951"/>
            <a:ext cx="4778062" cy="455912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39"/>
          <p:cNvCxnSpPr/>
          <p:nvPr/>
        </p:nvCxnSpPr>
        <p:spPr>
          <a:xfrm flipH="1" rot="10800000">
            <a:off x="7160654" y="2614411"/>
            <a:ext cx="4739425" cy="2576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6" name="Google Shape;666;p39"/>
          <p:cNvCxnSpPr/>
          <p:nvPr/>
        </p:nvCxnSpPr>
        <p:spPr>
          <a:xfrm>
            <a:off x="7158507" y="4685764"/>
            <a:ext cx="4702935" cy="2790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7" name="Google Shape;667;p39"/>
          <p:cNvSpPr txBox="1"/>
          <p:nvPr/>
        </p:nvSpPr>
        <p:spPr>
          <a:xfrm>
            <a:off x="8834906" y="2009104"/>
            <a:ext cx="1332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 txBox="1"/>
          <p:nvPr/>
        </p:nvSpPr>
        <p:spPr>
          <a:xfrm>
            <a:off x="8590209" y="2730321"/>
            <a:ext cx="259923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name: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age: int</a:t>
            </a:r>
            <a:endParaRPr b="1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address: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mobileNo: long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courseEnrolled:String</a:t>
            </a:r>
            <a:b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collegeName: String </a:t>
            </a:r>
            <a:endParaRPr b="1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9" name="Google Shape;6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58" y="1236372"/>
            <a:ext cx="4970308" cy="51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9"/>
          <p:cNvSpPr/>
          <p:nvPr/>
        </p:nvSpPr>
        <p:spPr>
          <a:xfrm>
            <a:off x="5035640" y="3464417"/>
            <a:ext cx="1764405" cy="605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721217" y="1481069"/>
            <a:ext cx="1004552" cy="15712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656823" y="3129566"/>
            <a:ext cx="965915" cy="2884868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8545327" y="4712525"/>
            <a:ext cx="285424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enrollInCourse( ):void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payFees( ) :void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submitAssignment( ):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seeMarks ( ) 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giveReview( ) 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askQuestion( ) : void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9308" y="856336"/>
            <a:ext cx="8153650" cy="85481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8487176" y="2820472"/>
            <a:ext cx="296215" cy="177728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8422782" y="4778060"/>
            <a:ext cx="347731" cy="1674255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"/>
          <p:cNvSpPr txBox="1"/>
          <p:nvPr>
            <p:ph type="title"/>
          </p:nvPr>
        </p:nvSpPr>
        <p:spPr>
          <a:xfrm>
            <a:off x="540913" y="0"/>
            <a:ext cx="12106140" cy="97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Inheritance relationship in class diagram</a:t>
            </a:r>
            <a:endParaRPr/>
          </a:p>
        </p:txBody>
      </p:sp>
      <p:sp>
        <p:nvSpPr>
          <p:cNvPr id="685" name="Google Shape;685;p40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6" name="Google Shape;6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78" y="944250"/>
            <a:ext cx="293437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0"/>
          <p:cNvSpPr/>
          <p:nvPr/>
        </p:nvSpPr>
        <p:spPr>
          <a:xfrm>
            <a:off x="7225047" y="888641"/>
            <a:ext cx="4855335" cy="279471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40"/>
          <p:cNvCxnSpPr/>
          <p:nvPr/>
        </p:nvCxnSpPr>
        <p:spPr>
          <a:xfrm flipH="1" rot="10800000">
            <a:off x="7263685" y="1609859"/>
            <a:ext cx="4829577" cy="1288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9" name="Google Shape;689;p40"/>
          <p:cNvCxnSpPr/>
          <p:nvPr/>
        </p:nvCxnSpPr>
        <p:spPr>
          <a:xfrm>
            <a:off x="7197145" y="2663780"/>
            <a:ext cx="4870359" cy="21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40"/>
          <p:cNvSpPr txBox="1"/>
          <p:nvPr/>
        </p:nvSpPr>
        <p:spPr>
          <a:xfrm>
            <a:off x="7920507" y="940158"/>
            <a:ext cx="36004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UnderGraduateStudent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0"/>
          <p:cNvSpPr txBox="1"/>
          <p:nvPr/>
        </p:nvSpPr>
        <p:spPr>
          <a:xfrm>
            <a:off x="8615967" y="1931831"/>
            <a:ext cx="22148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bitFinalGrade: char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8688946" y="2796535"/>
            <a:ext cx="30952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getBitFinalGrade( ):char</a:t>
            </a:r>
            <a:b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payFees( ) :void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44" y="3887608"/>
            <a:ext cx="6342980" cy="276414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0"/>
          <p:cNvSpPr/>
          <p:nvPr/>
        </p:nvSpPr>
        <p:spPr>
          <a:xfrm>
            <a:off x="1893194" y="3631843"/>
            <a:ext cx="2446986" cy="43788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0"/>
          <p:cNvSpPr/>
          <p:nvPr/>
        </p:nvSpPr>
        <p:spPr>
          <a:xfrm>
            <a:off x="1803043" y="4121239"/>
            <a:ext cx="2588653" cy="231819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0"/>
          <p:cNvSpPr/>
          <p:nvPr/>
        </p:nvSpPr>
        <p:spPr>
          <a:xfrm>
            <a:off x="824247" y="4533364"/>
            <a:ext cx="5975798" cy="1687132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0"/>
          <p:cNvSpPr/>
          <p:nvPr/>
        </p:nvSpPr>
        <p:spPr>
          <a:xfrm>
            <a:off x="4365938" y="3657601"/>
            <a:ext cx="1931831" cy="553791"/>
          </a:xfrm>
          <a:prstGeom prst="ellipse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5081464" y="570672"/>
            <a:ext cx="533400" cy="37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0"/>
          <p:cNvSpPr txBox="1"/>
          <p:nvPr/>
        </p:nvSpPr>
        <p:spPr>
          <a:xfrm>
            <a:off x="4585626" y="2719682"/>
            <a:ext cx="1639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Generalization </a:t>
            </a:r>
            <a:endParaRPr b="1" i="1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6658377" y="4082604"/>
            <a:ext cx="5191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 I have ignored access Modifiers(Visibility)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2802" y="5436911"/>
            <a:ext cx="3408294" cy="91638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0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>
            <p:ph type="title"/>
          </p:nvPr>
        </p:nvSpPr>
        <p:spPr>
          <a:xfrm>
            <a:off x="838200" y="365126"/>
            <a:ext cx="10515600" cy="940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/>
              <a:t>Example 2: ATM SYSTEM</a:t>
            </a:r>
            <a:endParaRPr/>
          </a:p>
        </p:txBody>
      </p:sp>
      <p:sp>
        <p:nvSpPr>
          <p:cNvPr id="709" name="Google Shape;709;p41"/>
          <p:cNvSpPr txBox="1"/>
          <p:nvPr>
            <p:ph idx="1" type="body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710" name="Google Shape;710;p4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1" name="Google Shape;7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484677"/>
            <a:ext cx="10515600" cy="48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1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"/>
          <p:cNvSpPr txBox="1"/>
          <p:nvPr>
            <p:ph idx="1" type="body"/>
          </p:nvPr>
        </p:nvSpPr>
        <p:spPr>
          <a:xfrm>
            <a:off x="1126491" y="12573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rgbClr val="D7F0F6"/>
              </a:solidFill>
            </a:endParaRPr>
          </a:p>
          <a:p>
            <a:pPr indent="0" lvl="0" marL="13716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rgbClr val="D7F0F6"/>
              </a:solidFill>
            </a:endParaRPr>
          </a:p>
          <a:p>
            <a:pPr indent="0" lvl="0" marL="13716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D7F0F6"/>
                </a:solidFill>
              </a:rPr>
              <a:t>			</a:t>
            </a:r>
            <a:r>
              <a:rPr b="1" lang="en-US" sz="5400">
                <a:solidFill>
                  <a:srgbClr val="D7F0F6"/>
                </a:solidFill>
              </a:rPr>
              <a:t>Thank You</a:t>
            </a:r>
            <a:endParaRPr/>
          </a:p>
        </p:txBody>
      </p:sp>
      <p:sp>
        <p:nvSpPr>
          <p:cNvPr id="718" name="Google Shape;718;p42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719" name="Google Shape;719;p4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72dd9f12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2a272dd9f12_0_0"/>
          <p:cNvSpPr txBox="1"/>
          <p:nvPr/>
        </p:nvSpPr>
        <p:spPr>
          <a:xfrm>
            <a:off x="3148575" y="140224"/>
            <a:ext cx="5867834" cy="1327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Unified Modeling Language (UML) - Introduction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2a272dd9f12_0_0"/>
          <p:cNvSpPr txBox="1"/>
          <p:nvPr/>
        </p:nvSpPr>
        <p:spPr>
          <a:xfrm>
            <a:off x="3092473" y="1523999"/>
            <a:ext cx="8280000" cy="4642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regulated modelling language that consists of several diagrams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Specify, construct, visualize, and document different aspects of software systems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of best engineering practices that successfully model large and complex systems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project teams communicate, explore potential design, and validate the architecture design of the software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2a272dd9f12_0_0"/>
          <p:cNvSpPr txBox="1"/>
          <p:nvPr/>
        </p:nvSpPr>
        <p:spPr>
          <a:xfrm>
            <a:off x="28025" y="77350"/>
            <a:ext cx="2805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 b="1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1.1. UML - Introduction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 b="0" i="0" sz="4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2a272dd9f12_0_0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39" name="Google Shape;139;g2a272dd9f12_0_0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b09669e7_0_9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295b09669e7_0_97"/>
          <p:cNvSpPr txBox="1"/>
          <p:nvPr/>
        </p:nvSpPr>
        <p:spPr>
          <a:xfrm>
            <a:off x="3148550" y="305925"/>
            <a:ext cx="5672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UML - Characteristics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295b09669e7_0_9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48" name="Google Shape;148;g295b09669e7_0_97"/>
          <p:cNvSpPr txBox="1"/>
          <p:nvPr/>
        </p:nvSpPr>
        <p:spPr>
          <a:xfrm>
            <a:off x="3109925" y="1194700"/>
            <a:ext cx="8866800" cy="5092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Generalized Modeling Language</a:t>
            </a:r>
            <a:endParaRPr/>
          </a:p>
          <a:p>
            <a:pPr indent="-1841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from programming language</a:t>
            </a:r>
            <a:endParaRPr/>
          </a:p>
          <a:p>
            <a:pPr indent="-1841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Pictorial Language</a:t>
            </a:r>
            <a:endParaRPr/>
          </a:p>
          <a:p>
            <a:pPr indent="-1841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Unlimited Application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95b09669e7_0_97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50" name="Google Shape;150;g295b09669e7_0_9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c9ebc0df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a6c9ebc0df_0_0"/>
          <p:cNvSpPr txBox="1"/>
          <p:nvPr/>
        </p:nvSpPr>
        <p:spPr>
          <a:xfrm>
            <a:off x="3148550" y="305925"/>
            <a:ext cx="5672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2a6c9ebc0df_0_0"/>
          <p:cNvSpPr txBox="1"/>
          <p:nvPr/>
        </p:nvSpPr>
        <p:spPr>
          <a:xfrm>
            <a:off x="23491" y="384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59" name="Google Shape;159;g2a6c9ebc0df_0_0"/>
          <p:cNvSpPr txBox="1"/>
          <p:nvPr>
            <p:ph type="title"/>
          </p:nvPr>
        </p:nvSpPr>
        <p:spPr>
          <a:xfrm>
            <a:off x="3045275" y="97457"/>
            <a:ext cx="7195970" cy="948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b="1" lang="en-US" sz="2500"/>
              <a:t>UML - Types</a:t>
            </a:r>
            <a:endParaRPr/>
          </a:p>
        </p:txBody>
      </p:sp>
      <p:sp>
        <p:nvSpPr>
          <p:cNvPr id="160" name="Google Shape;160;g2a6c9ebc0df_0_0"/>
          <p:cNvSpPr txBox="1"/>
          <p:nvPr>
            <p:ph idx="1" type="body"/>
          </p:nvPr>
        </p:nvSpPr>
        <p:spPr>
          <a:xfrm>
            <a:off x="2820554" y="1101125"/>
            <a:ext cx="8004044" cy="142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Structural Diagram</a:t>
            </a:r>
            <a:endParaRPr/>
          </a:p>
          <a:p>
            <a:pPr indent="-32004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Behavioral Diagram</a:t>
            </a:r>
            <a:endParaRPr/>
          </a:p>
        </p:txBody>
      </p:sp>
      <p:sp>
        <p:nvSpPr>
          <p:cNvPr id="161" name="Google Shape;161;g2a6c9ebc0df_0_0"/>
          <p:cNvSpPr txBox="1"/>
          <p:nvPr>
            <p:ph idx="12" type="sldNum"/>
          </p:nvPr>
        </p:nvSpPr>
        <p:spPr>
          <a:xfrm>
            <a:off x="9257522" y="6489530"/>
            <a:ext cx="2096277" cy="231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g2a6c9ebc0d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8766" y="2320123"/>
            <a:ext cx="9123234" cy="4331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2a6c9ebc0df_0_0"/>
          <p:cNvGrpSpPr/>
          <p:nvPr/>
        </p:nvGrpSpPr>
        <p:grpSpPr>
          <a:xfrm>
            <a:off x="3764360" y="3168287"/>
            <a:ext cx="7732046" cy="3437215"/>
            <a:chOff x="3815916" y="3223556"/>
            <a:chExt cx="7732046" cy="3437215"/>
          </a:xfrm>
        </p:grpSpPr>
        <p:sp>
          <p:nvSpPr>
            <p:cNvPr id="164" name="Google Shape;164;g2a6c9ebc0df_0_0"/>
            <p:cNvSpPr/>
            <p:nvPr/>
          </p:nvSpPr>
          <p:spPr>
            <a:xfrm>
              <a:off x="10101235" y="4233644"/>
              <a:ext cx="1446727" cy="55632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a6c9ebc0df_0_0"/>
            <p:cNvSpPr/>
            <p:nvPr/>
          </p:nvSpPr>
          <p:spPr>
            <a:xfrm>
              <a:off x="6730063" y="6135805"/>
              <a:ext cx="1349951" cy="524966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a6c9ebc0df_0_0"/>
            <p:cNvSpPr/>
            <p:nvPr/>
          </p:nvSpPr>
          <p:spPr>
            <a:xfrm>
              <a:off x="3815916" y="4227877"/>
              <a:ext cx="1367994" cy="556327"/>
            </a:xfrm>
            <a:prstGeom prst="rect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2a6c9ebc0df_0_0"/>
            <p:cNvSpPr/>
            <p:nvPr/>
          </p:nvSpPr>
          <p:spPr>
            <a:xfrm>
              <a:off x="5242134" y="3310449"/>
              <a:ext cx="1367994" cy="556328"/>
            </a:xfrm>
            <a:prstGeom prst="rect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2a6c9ebc0df_0_0"/>
            <p:cNvSpPr/>
            <p:nvPr/>
          </p:nvSpPr>
          <p:spPr>
            <a:xfrm>
              <a:off x="9417238" y="3223556"/>
              <a:ext cx="1367994" cy="556328"/>
            </a:xfrm>
            <a:prstGeom prst="rect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2a6c9ebc0df_0_0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b09669e7_0_8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295b09669e7_0_82"/>
          <p:cNvSpPr txBox="1"/>
          <p:nvPr/>
        </p:nvSpPr>
        <p:spPr>
          <a:xfrm>
            <a:off x="3148625" y="1596500"/>
            <a:ext cx="8866800" cy="6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Depict the elements that are dependent on time and convey dynamic concepts</a:t>
            </a:r>
            <a:endParaRPr/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Resemble the verbs present in the English language and the relationships that connect them, conveying the passage of time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295b09669e7_0_82"/>
          <p:cNvSpPr txBox="1"/>
          <p:nvPr/>
        </p:nvSpPr>
        <p:spPr>
          <a:xfrm>
            <a:off x="3148625" y="291750"/>
            <a:ext cx="5396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Behavioral Diagram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b09669e7_0_8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79" name="Google Shape;179;g295b09669e7_0_82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80" name="Google Shape;180;g295b09669e7_0_8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>
            <a:off x="3622158" y="4002570"/>
            <a:ext cx="3735572" cy="6663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622158" y="2083981"/>
            <a:ext cx="3735572" cy="6663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3155713" y="1199550"/>
            <a:ext cx="8866800" cy="6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Activity diagram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diagrams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machine diagrams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Timing diagrams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Sequence diagrams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Collaboration diagrams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overview diagrams</a:t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3148625" y="291750"/>
            <a:ext cx="5396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Behavioral Diagram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2.1. 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92" name="Google Shape;192;p2"/>
          <p:cNvSpPr txBox="1"/>
          <p:nvPr>
            <p:ph idx="11" type="ftr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2019-10-23T12:39:44Z</dcterms:created>
  <dc:creator>dell</dc:creator>
</cp:coreProperties>
</file>