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embeddedFontLst>
    <p:embeddedFont>
      <p:font typeface="Century Gothic" panose="020B0502020202020204" pitchFamily="34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h1ED9vmaGwR3z+EhZzLJduEQY4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E9569C-FE9D-42D2-A6B7-0443E3B92B00}">
  <a:tblStyle styleId="{3CE9569C-FE9D-42D2-A6B7-0443E3B92B00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3F7"/>
          </a:solidFill>
        </a:fill>
      </a:tcStyle>
    </a:wholeTbl>
    <a:band1H>
      <a:tcTxStyle b="off" i="off"/>
      <a:tcStyle>
        <a:tcBdr/>
        <a:fill>
          <a:solidFill>
            <a:srgbClr val="CDE6E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E6E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B0D6F5B-6D92-4FE1-967D-389E7D4A093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cf71b139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cf71b1394_1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9cf71b1394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cf71b1394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cf71b1394_1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9cf71b1394_1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cf71b139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cf71b1394_1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9cf71b1394_1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cfe151f01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cfe151f01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9cfe151f01_1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cf71b1394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cf71b1394_1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9cf71b1394_1_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e447bcd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25e447bcd6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25e447bcd6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447bcd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5e447bcd6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25e447bcd6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e447bcd6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5e447bcd6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5e447bcd6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97acd06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97acd064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997acd064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e447bcd6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25e447bcd63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25e447bcd63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5565e5c1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95565e5c11_2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95565e5c11_2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cf71b139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cf71b1394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9cf71b1394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cf71b1394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cf71b1394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29cf71b1394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cf71b139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cf71b1394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29cf71b1394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cf71b139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cf71b1394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9cf71b1394_1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cf71b139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cf71b1394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29cf71b1394_1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cf71b1394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cf71b1394_1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9cf71b1394_1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447bcd6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5e447bcd63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25e447bcd63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5565e5c1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295565e5c11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295565e5c11_2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cf71b139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cf71b1394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29cf71b1394_1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9cf71b139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9cf71b1394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9cf71b1394_1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cf71b1394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cf71b1394_1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29cf71b1394_1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cf71b1394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cf71b1394_1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29cf71b1394_1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e447bcd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25e447bcd63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25e447bcd63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5565e5c11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295565e5c11_2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g295565e5c11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5565e5c11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295565e5c11_2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g295565e5c11_2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5565e5c11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295565e5c11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g295565e5c11_2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95565e5c11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295565e5c11_2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g295565e5c11_2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95565e5c11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295565e5c11_2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g295565e5c11_2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95565e5c11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295565e5c11_2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g295565e5c11_2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5565e5c11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295565e5c11_2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5" name="Google Shape;505;g295565e5c11_2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5e447bcd6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g25e447bcd63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g25e447bcd63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95565e5c11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g295565e5c11_2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g295565e5c11_2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95565e5c11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g295565e5c11_2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5" name="Google Shape;545;g295565e5c11_2_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6" name="Google Shape;5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95565e5c11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g295565e5c11_2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7" name="Google Shape;567;g295565e5c11_2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e447bcd6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g25e447bcd63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9" name="Google Shape;579;g25e447bcd63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95565e5c11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295565e5c11_2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5" name="Google Shape;595;g295565e5c11_2_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95565e5c11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g295565e5c11_2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g295565e5c11_2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5565e5c11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g295565e5c11_2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4" name="Google Shape;624;g295565e5c11_2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6" name="Google Shape;63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5b2afd86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295b2afd864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3" name="Google Shape;653;g295b2afd864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/>
          <p:nvPr/>
        </p:nvSpPr>
        <p:spPr>
          <a:xfrm>
            <a:off x="-4764" y="285750"/>
            <a:ext cx="12193588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3"/>
          <p:cNvSpPr txBox="1"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3"/>
          <p:cNvSpPr txBox="1"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73"/>
          <p:cNvPicPr preferRelativeResize="0"/>
          <p:nvPr/>
        </p:nvPicPr>
        <p:blipFill rotWithShape="1">
          <a:blip r:embed="rId2">
            <a:alphaModFix/>
          </a:blip>
          <a:srcRect l="10382" r="10980" b="21025"/>
          <a:stretch/>
        </p:blipFill>
        <p:spPr>
          <a:xfrm>
            <a:off x="9297234" y="-498145"/>
            <a:ext cx="2894767" cy="171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1"/>
          </p:nvPr>
        </p:nvSpPr>
        <p:spPr>
          <a:xfrm rot="5400000">
            <a:off x="3924302" y="-877571"/>
            <a:ext cx="4343400" cy="975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3"/>
          <p:cNvSpPr txBox="1">
            <a:spLocks noGrp="1"/>
          </p:cNvSpPr>
          <p:nvPr>
            <p:ph type="title"/>
          </p:nvPr>
        </p:nvSpPr>
        <p:spPr>
          <a:xfrm rot="5400000">
            <a:off x="7163436" y="2361565"/>
            <a:ext cx="5486400" cy="21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3"/>
          <p:cNvSpPr txBox="1">
            <a:spLocks noGrp="1"/>
          </p:cNvSpPr>
          <p:nvPr>
            <p:ph type="body" idx="1"/>
          </p:nvPr>
        </p:nvSpPr>
        <p:spPr>
          <a:xfrm rot="5400000">
            <a:off x="2183765" y="-280035"/>
            <a:ext cx="5486400" cy="741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83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3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4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4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6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6"/>
          <p:cNvSpPr txBox="1">
            <a:spLocks noGrp="1"/>
          </p:cNvSpPr>
          <p:nvPr>
            <p:ph type="body" idx="1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76"/>
          <p:cNvSpPr txBox="1">
            <a:spLocks noGrp="1"/>
          </p:cNvSpPr>
          <p:nvPr>
            <p:ph type="body" idx="2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5"/>
          <p:cNvSpPr txBox="1"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5"/>
          <p:cNvSpPr txBox="1"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5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5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7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7"/>
          <p:cNvSpPr txBox="1">
            <a:spLocks noGrp="1"/>
          </p:cNvSpPr>
          <p:nvPr>
            <p:ph type="body" idx="2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6" name="Google Shape;46;p77"/>
          <p:cNvSpPr txBox="1">
            <a:spLocks noGrp="1"/>
          </p:cNvSpPr>
          <p:nvPr>
            <p:ph type="body" idx="3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7"/>
          <p:cNvSpPr txBox="1">
            <a:spLocks noGrp="1"/>
          </p:cNvSpPr>
          <p:nvPr>
            <p:ph type="body" idx="4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8" name="Google Shape;48;p77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7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8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8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8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9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843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0"/>
          <p:cNvSpPr txBox="1">
            <a:spLocks noGrp="1"/>
          </p:cNvSpPr>
          <p:nvPr>
            <p:ph type="body" idx="1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80"/>
          <p:cNvSpPr txBox="1">
            <a:spLocks noGrp="1"/>
          </p:cNvSpPr>
          <p:nvPr>
            <p:ph type="body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0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0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843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81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1"/>
          <p:cNvSpPr>
            <a:spLocks noGrp="1"/>
          </p:cNvSpPr>
          <p:nvPr>
            <p:ph type="pic" idx="2"/>
          </p:nvPr>
        </p:nvSpPr>
        <p:spPr>
          <a:xfrm>
            <a:off x="5867341" y="685800"/>
            <a:ext cx="5640269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1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erved_wor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1587125" y="2855925"/>
            <a:ext cx="10363200" cy="2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1"/>
              <a:t>Object Oriented Programming and Design</a:t>
            </a:r>
            <a:br>
              <a:rPr lang="en-US" sz="4000" b="1"/>
            </a:br>
            <a:r>
              <a:rPr lang="en-US" sz="4000" b="1"/>
              <a:t>		</a:t>
            </a:r>
            <a:r>
              <a:rPr lang="en-US" sz="2800" b="1"/>
              <a:t>WEEK 1 – Introduction to OOP</a:t>
            </a:r>
            <a:endParaRPr sz="2800"/>
          </a:p>
        </p:txBody>
      </p:sp>
      <p:pic>
        <p:nvPicPr>
          <p:cNvPr id="100" name="Google Shape;100;p1" descr="WLV_LOGO_09_CMY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9640" y="6234803"/>
            <a:ext cx="2310676" cy="48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 descr="Image result for ja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12761"/>
            <a:ext cx="2543176" cy="25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666875" y="2984855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LET’S GET STARTED WITH LECTURE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cf71b1394_1_130"/>
          <p:cNvSpPr txBox="1">
            <a:spLocks noGrp="1"/>
          </p:cNvSpPr>
          <p:nvPr>
            <p:ph type="title"/>
          </p:nvPr>
        </p:nvSpPr>
        <p:spPr>
          <a:xfrm>
            <a:off x="2925675" y="274650"/>
            <a:ext cx="6765600" cy="82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650">
                <a:solidFill>
                  <a:schemeClr val="dk2"/>
                </a:solidFill>
              </a:rPr>
              <a:t>Introduction to Object Oriented Programming</a:t>
            </a:r>
            <a:r>
              <a:rPr lang="en-US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1" name="Google Shape;171;g29cf71b1394_1_130"/>
          <p:cNvSpPr txBox="1">
            <a:spLocks noGrp="1"/>
          </p:cNvSpPr>
          <p:nvPr>
            <p:ph type="body" idx="1"/>
          </p:nvPr>
        </p:nvSpPr>
        <p:spPr>
          <a:xfrm>
            <a:off x="3033300" y="1222950"/>
            <a:ext cx="8979900" cy="494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b="1" dirty="0"/>
              <a:t>Object </a:t>
            </a:r>
            <a:endParaRPr sz="1800" b="1" dirty="0"/>
          </a:p>
          <a:p>
            <a:pPr marL="91440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components that have properties and behavior</a:t>
            </a:r>
            <a:endParaRPr sz="1800" dirty="0"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each separate objects has its own properties</a:t>
            </a:r>
            <a:endParaRPr sz="1800" dirty="0"/>
          </a:p>
          <a:p>
            <a:pPr marL="9144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/>
              <a:t>Example</a:t>
            </a:r>
            <a:endParaRPr sz="1800" dirty="0"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9cf71b1394_1_13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29cf71b1394_1_130"/>
          <p:cNvSpPr txBox="1"/>
          <p:nvPr/>
        </p:nvSpPr>
        <p:spPr>
          <a:xfrm>
            <a:off x="4100" y="8200"/>
            <a:ext cx="2921700" cy="6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</a:t>
            </a: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object oriented programming</a:t>
            </a:r>
            <a:endParaRPr sz="13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Simple Java Program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Analysing Java Program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Structure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Calling Java library Methods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Declaring variables in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6.Java operators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7.Naming convention in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g29cf71b1394_1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927" y="2982950"/>
            <a:ext cx="6443576" cy="38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cf71b1394_1_139"/>
          <p:cNvSpPr txBox="1">
            <a:spLocks noGrp="1"/>
          </p:cNvSpPr>
          <p:nvPr>
            <p:ph type="body" idx="1"/>
          </p:nvPr>
        </p:nvSpPr>
        <p:spPr>
          <a:xfrm>
            <a:off x="2925825" y="1545875"/>
            <a:ext cx="8995200" cy="515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In terms of programming,</a:t>
            </a:r>
            <a:endParaRPr sz="2000" b="1"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22A48"/>
              </a:buClr>
              <a:buSzPts val="1800"/>
              <a:buFont typeface="Overpass"/>
              <a:buChar char="●"/>
            </a:pPr>
            <a:r>
              <a:rPr lang="en-US" sz="1800">
                <a:solidFill>
                  <a:srgbClr val="422A48"/>
                </a:solidFill>
              </a:rPr>
              <a:t>Properties of the components such as: - breed, color, weight are data of that components</a:t>
            </a:r>
            <a:endParaRPr sz="1800">
              <a:solidFill>
                <a:srgbClr val="422A4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2A48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rgbClr val="422A48"/>
                </a:solidFill>
              </a:rPr>
              <a:t>Behavior of the components such as: - eat, bark, sleep, run are operations of that components </a:t>
            </a:r>
            <a:endParaRPr sz="1800">
              <a:solidFill>
                <a:srgbClr val="422A4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/>
              <a:t>In conclusion,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22A48"/>
                </a:solidFill>
              </a:rPr>
              <a:t>data + operations = object  </a:t>
            </a:r>
            <a:endParaRPr/>
          </a:p>
        </p:txBody>
      </p:sp>
      <p:sp>
        <p:nvSpPr>
          <p:cNvPr id="181" name="Google Shape;181;g29cf71b1394_1_13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29cf71b1394_1_13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29cf71b1394_1_139"/>
          <p:cNvSpPr txBox="1">
            <a:spLocks noGrp="1"/>
          </p:cNvSpPr>
          <p:nvPr>
            <p:ph type="title"/>
          </p:nvPr>
        </p:nvSpPr>
        <p:spPr>
          <a:xfrm>
            <a:off x="2925675" y="274650"/>
            <a:ext cx="6765600" cy="82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2"/>
                </a:solidFill>
              </a:rPr>
              <a:t>Introduction to Object Oriented Programming</a:t>
            </a:r>
            <a:r>
              <a:rPr lang="en-US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4" name="Google Shape;184;g29cf71b1394_1_139"/>
          <p:cNvSpPr txBox="1"/>
          <p:nvPr/>
        </p:nvSpPr>
        <p:spPr>
          <a:xfrm>
            <a:off x="4100" y="8200"/>
            <a:ext cx="2921700" cy="6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</a:t>
            </a: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object oriented programming</a:t>
            </a:r>
            <a:endParaRPr sz="13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Simple Java Program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Analysing Java Program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Structure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Calling Java library Methods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Declaring variables in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6.Java operators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7.Naming convention in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cf71b1394_1_148"/>
          <p:cNvSpPr txBox="1">
            <a:spLocks noGrp="1"/>
          </p:cNvSpPr>
          <p:nvPr>
            <p:ph type="body" idx="1"/>
          </p:nvPr>
        </p:nvSpPr>
        <p:spPr>
          <a:xfrm>
            <a:off x="2910225" y="1222950"/>
            <a:ext cx="9026100" cy="53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Class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Char char="•"/>
            </a:pPr>
            <a:r>
              <a:rPr lang="en-US" sz="1800">
                <a:solidFill>
                  <a:srgbClr val="422A48"/>
                </a:solidFill>
              </a:rPr>
              <a:t>collection of objects , what methods the object have</a:t>
            </a:r>
            <a:endParaRPr sz="1800">
              <a:solidFill>
                <a:srgbClr val="422A48"/>
              </a:solidFill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Char char="•"/>
            </a:pPr>
            <a:r>
              <a:rPr lang="en-US" sz="1800">
                <a:solidFill>
                  <a:srgbClr val="422A48"/>
                </a:solidFill>
              </a:rPr>
              <a:t>what the state of the objects are, or what kind of attributes the objects have</a:t>
            </a:r>
            <a:endParaRPr sz="1800">
              <a:solidFill>
                <a:srgbClr val="422A48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2A48"/>
                </a:solidFill>
              </a:rPr>
              <a:t>Example</a:t>
            </a:r>
            <a:endParaRPr sz="1800">
              <a:solidFill>
                <a:srgbClr val="422A48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422A48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422A48"/>
              </a:solidFill>
            </a:endParaRPr>
          </a:p>
        </p:txBody>
      </p:sp>
      <p:sp>
        <p:nvSpPr>
          <p:cNvPr id="191" name="Google Shape;191;g29cf71b1394_1_14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29cf71b1394_1_148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29cf71b1394_1_148"/>
          <p:cNvSpPr txBox="1">
            <a:spLocks noGrp="1"/>
          </p:cNvSpPr>
          <p:nvPr>
            <p:ph type="title"/>
          </p:nvPr>
        </p:nvSpPr>
        <p:spPr>
          <a:xfrm>
            <a:off x="2925675" y="274650"/>
            <a:ext cx="6765600" cy="82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2"/>
                </a:solidFill>
              </a:rPr>
              <a:t>Introduction to Object Oriented Programming</a:t>
            </a:r>
            <a:r>
              <a:rPr lang="en-US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94" name="Google Shape;194;g29cf71b1394_1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475" y="2602850"/>
            <a:ext cx="5712899" cy="40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9cf71b1394_1_148"/>
          <p:cNvSpPr txBox="1"/>
          <p:nvPr/>
        </p:nvSpPr>
        <p:spPr>
          <a:xfrm>
            <a:off x="4100" y="8200"/>
            <a:ext cx="2921700" cy="6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</a:t>
            </a: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object oriented programming</a:t>
            </a:r>
            <a:endParaRPr sz="13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Simple Java Program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Analysing Java Program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Structure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Calling Java library Methods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Declaring variables in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6.Java operators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7.Naming convention in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cfe151f01_1_64"/>
          <p:cNvSpPr txBox="1">
            <a:spLocks noGrp="1"/>
          </p:cNvSpPr>
          <p:nvPr>
            <p:ph type="title"/>
          </p:nvPr>
        </p:nvSpPr>
        <p:spPr>
          <a:xfrm>
            <a:off x="2925800" y="274650"/>
            <a:ext cx="8048100" cy="6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Features of OOP</a:t>
            </a:r>
            <a:endParaRPr sz="3000"/>
          </a:p>
        </p:txBody>
      </p:sp>
      <p:sp>
        <p:nvSpPr>
          <p:cNvPr id="202" name="Google Shape;202;g29cfe151f01_1_64"/>
          <p:cNvSpPr txBox="1">
            <a:spLocks noGrp="1"/>
          </p:cNvSpPr>
          <p:nvPr>
            <p:ph type="body" idx="1"/>
          </p:nvPr>
        </p:nvSpPr>
        <p:spPr>
          <a:xfrm>
            <a:off x="3005000" y="1213600"/>
            <a:ext cx="8779500" cy="53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Modularity 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Code Reusability 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Encapsulation 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Abstraction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Ease of Maintenance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Flexibility and Extensibility 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Real-world Modeling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Improved Problem Solving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Security 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Code Readability</a:t>
            </a:r>
            <a:endParaRPr/>
          </a:p>
          <a:p>
            <a:pPr marL="9144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9cfe151f01_1_6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29cfe151f01_1_64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29cfe151f01_1_64"/>
          <p:cNvSpPr txBox="1"/>
          <p:nvPr/>
        </p:nvSpPr>
        <p:spPr>
          <a:xfrm>
            <a:off x="4100" y="8200"/>
            <a:ext cx="2921700" cy="6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</a:t>
            </a: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object oriented programming</a:t>
            </a:r>
            <a:endParaRPr sz="13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Simple Java Program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Analysing Java Program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Structure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Calling Java library Methods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Declaring variables in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6.Java operators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7.Naming convention in Java</a:t>
            </a:r>
            <a:endParaRPr sz="13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3064050" y="-217725"/>
            <a:ext cx="70095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SOFTWARE EVOLUTION</a:t>
            </a:r>
            <a:endParaRPr/>
          </a:p>
        </p:txBody>
      </p:sp>
      <p:pic>
        <p:nvPicPr>
          <p:cNvPr id="211" name="Google Shape;211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05201" y="1229201"/>
            <a:ext cx="5502806" cy="498179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cf71b1394_1_15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29cf71b1394_1_157"/>
          <p:cNvSpPr txBox="1"/>
          <p:nvPr/>
        </p:nvSpPr>
        <p:spPr>
          <a:xfrm>
            <a:off x="180950" y="77350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29cf71b1394_1_157"/>
          <p:cNvSpPr txBox="1">
            <a:spLocks noGrp="1"/>
          </p:cNvSpPr>
          <p:nvPr>
            <p:ph type="title"/>
          </p:nvPr>
        </p:nvSpPr>
        <p:spPr>
          <a:xfrm>
            <a:off x="2833400" y="274650"/>
            <a:ext cx="7150200" cy="840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Procedural vs Object Oriented Programming</a:t>
            </a:r>
            <a:endParaRPr sz="2600"/>
          </a:p>
        </p:txBody>
      </p:sp>
      <p:pic>
        <p:nvPicPr>
          <p:cNvPr id="222" name="Google Shape;222;g29cf71b1394_1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50" y="1436800"/>
            <a:ext cx="8842976" cy="51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9cf71b1394_1_15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29cf71b1394_1_157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 b="1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 b="1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938013" y="1991469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sz="4800" b="1">
                <a:solidFill>
                  <a:schemeClr val="accent6"/>
                </a:solidFill>
              </a:rPr>
              <a:t>Introduction to Java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2667525" y="651930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10952275" y="6519300"/>
            <a:ext cx="4920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3048677" y="-225075"/>
            <a:ext cx="7353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Century Gothic"/>
                <a:ea typeface="Century Gothic"/>
                <a:cs typeface="Century Gothic"/>
                <a:sym typeface="Century Gothic"/>
              </a:rPr>
              <a:t>Introduction to Java</a:t>
            </a:r>
            <a:endParaRPr sz="4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1"/>
          </p:nvPr>
        </p:nvSpPr>
        <p:spPr>
          <a:xfrm>
            <a:off x="3048676" y="1100475"/>
            <a:ext cx="6437100" cy="2262600"/>
          </a:xfrm>
          <a:prstGeom prst="rect">
            <a:avLst/>
          </a:prstGeom>
          <a:gradFill>
            <a:gsLst>
              <a:gs pos="0">
                <a:srgbClr val="A5DAE7"/>
              </a:gs>
              <a:gs pos="50000">
                <a:srgbClr val="97D3E2"/>
              </a:gs>
              <a:gs pos="100000">
                <a:srgbClr val="84CFE2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4320" lvl="0" indent="-2209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Features:</a:t>
            </a:r>
            <a:endParaRPr sz="1800"/>
          </a:p>
          <a:p>
            <a:pPr marL="742950" lvl="1" indent="-27813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Programming language (Objects)</a:t>
            </a:r>
            <a:endParaRPr sz="1800"/>
          </a:p>
          <a:p>
            <a:pPr marL="742950" lvl="1" indent="-27813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 Memory management</a:t>
            </a:r>
            <a:endParaRPr sz="1800"/>
          </a:p>
          <a:p>
            <a:pPr marL="742950" lvl="1" indent="-27813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Huge set of class libraries</a:t>
            </a:r>
            <a:endParaRPr sz="1800"/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1983" y="1377070"/>
            <a:ext cx="2315893" cy="232992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9848089" y="3798275"/>
            <a:ext cx="234391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James Gosling</a:t>
            </a: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3048600" y="3086175"/>
            <a:ext cx="6437100" cy="33708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Facts about Java: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is used primarily for developing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applications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Influenced many languages like Ada 2005, BeanShell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C#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Chapel,Clojure, ECMAScript, Fantom, Gambas,Groovy, Hack,Haxe, J#,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Kotlin, PHP, Python, Scala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Seed7, Vala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endParaRPr sz="24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2833400" y="651930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11028475" y="6519300"/>
            <a:ext cx="461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157875" y="-927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157875" y="384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 b="1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e447bcd63_0_30"/>
          <p:cNvSpPr txBox="1">
            <a:spLocks noGrp="1"/>
          </p:cNvSpPr>
          <p:nvPr>
            <p:ph type="title"/>
          </p:nvPr>
        </p:nvSpPr>
        <p:spPr>
          <a:xfrm>
            <a:off x="2941125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History of Java</a:t>
            </a:r>
            <a:endParaRPr/>
          </a:p>
        </p:txBody>
      </p:sp>
      <p:sp>
        <p:nvSpPr>
          <p:cNvPr id="252" name="Google Shape;252;g25e447bcd63_0_30"/>
          <p:cNvSpPr txBox="1">
            <a:spLocks noGrp="1"/>
          </p:cNvSpPr>
          <p:nvPr>
            <p:ph type="body" idx="1"/>
          </p:nvPr>
        </p:nvSpPr>
        <p:spPr>
          <a:xfrm>
            <a:off x="2941050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0632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2235"/>
              <a:buChar char="●"/>
            </a:pPr>
            <a:r>
              <a:rPr lang="en-US">
                <a:solidFill>
                  <a:srgbClr val="191919"/>
                </a:solidFill>
              </a:rPr>
              <a:t>I</a:t>
            </a:r>
            <a:r>
              <a:rPr lang="en-US" sz="2050">
                <a:solidFill>
                  <a:srgbClr val="191919"/>
                </a:solidFill>
              </a:rPr>
              <a:t>n </a:t>
            </a:r>
            <a:r>
              <a:rPr lang="en-US" sz="2050">
                <a:solidFill>
                  <a:srgbClr val="FF0000"/>
                </a:solidFill>
              </a:rPr>
              <a:t>1992</a:t>
            </a:r>
            <a:r>
              <a:rPr lang="en-US" sz="2050">
                <a:solidFill>
                  <a:srgbClr val="191919"/>
                </a:solidFill>
              </a:rPr>
              <a:t>, James Gosling of Sun Microsystems (</a:t>
            </a:r>
            <a:r>
              <a:rPr lang="en-US" sz="2050">
                <a:solidFill>
                  <a:srgbClr val="FF0000"/>
                </a:solidFill>
              </a:rPr>
              <a:t>now part of Oracle</a:t>
            </a:r>
            <a:r>
              <a:rPr lang="en-US" sz="2050">
                <a:solidFill>
                  <a:srgbClr val="191919"/>
                </a:solidFill>
              </a:rPr>
              <a:t>) designed what would become the Java programming language.</a:t>
            </a:r>
            <a:endParaRPr sz="2050">
              <a:solidFill>
                <a:srgbClr val="191919"/>
              </a:solidFill>
            </a:endParaRPr>
          </a:p>
          <a:p>
            <a:pPr marL="457200" lvl="0" indent="-339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lang="en-US" sz="2050">
                <a:solidFill>
                  <a:srgbClr val="191919"/>
                </a:solidFill>
              </a:rPr>
              <a:t>Java was originally designed for programming consumer devices, but it was first successfully used to write internet applets.</a:t>
            </a:r>
            <a:endParaRPr sz="2050">
              <a:solidFill>
                <a:srgbClr val="191919"/>
              </a:solidFill>
            </a:endParaRPr>
          </a:p>
          <a:p>
            <a:pPr marL="457200" lvl="0" indent="-339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lang="en-US" sz="2050">
                <a:solidFill>
                  <a:srgbClr val="191919"/>
                </a:solidFill>
              </a:rPr>
              <a:t>Applet (Dictionary): </a:t>
            </a:r>
            <a:r>
              <a:rPr lang="en-US" sz="2050">
                <a:solidFill>
                  <a:schemeClr val="dk2"/>
                </a:solidFill>
              </a:rPr>
              <a:t>a very small application, especially a utility program performing one or a few simple functions.</a:t>
            </a:r>
            <a:endParaRPr sz="2050">
              <a:solidFill>
                <a:schemeClr val="dk2"/>
              </a:solidFill>
            </a:endParaRPr>
          </a:p>
          <a:p>
            <a:pPr marL="457200" lvl="0" indent="-339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lang="en-US" sz="2050">
                <a:solidFill>
                  <a:srgbClr val="191919"/>
                </a:solidFill>
              </a:rPr>
              <a:t>An applet is typically embedded inside a web page and runs in the context of a browser. These days however, this is much less common.</a:t>
            </a:r>
            <a:endParaRPr sz="2050">
              <a:solidFill>
                <a:srgbClr val="191919"/>
              </a:solidFill>
            </a:endParaRPr>
          </a:p>
          <a:p>
            <a:pPr marL="457200" lvl="0" indent="-339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Char char="●"/>
            </a:pPr>
            <a:r>
              <a:rPr lang="en-US" sz="2050">
                <a:solidFill>
                  <a:srgbClr val="191919"/>
                </a:solidFill>
              </a:rPr>
              <a:t>Java popularized the phrase ‘</a:t>
            </a:r>
            <a:r>
              <a:rPr lang="en-US" sz="2050">
                <a:solidFill>
                  <a:srgbClr val="FF0000"/>
                </a:solidFill>
              </a:rPr>
              <a:t>Write once, run anywhere</a:t>
            </a:r>
            <a:r>
              <a:rPr lang="en-US" sz="2050">
                <a:solidFill>
                  <a:srgbClr val="191919"/>
                </a:solidFill>
              </a:rPr>
              <a:t>’.</a:t>
            </a:r>
            <a:endParaRPr sz="205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45833"/>
              <a:buFont typeface="Arial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53" name="Google Shape;253;g25e447bcd63_0_3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25e447bcd63_0_30"/>
          <p:cNvSpPr txBox="1"/>
          <p:nvPr/>
        </p:nvSpPr>
        <p:spPr>
          <a:xfrm>
            <a:off x="2833400" y="651930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25e447bcd63_0_30"/>
          <p:cNvSpPr txBox="1"/>
          <p:nvPr/>
        </p:nvSpPr>
        <p:spPr>
          <a:xfrm>
            <a:off x="10952275" y="6519300"/>
            <a:ext cx="4305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25e447bcd63_0_30"/>
          <p:cNvSpPr/>
          <p:nvPr/>
        </p:nvSpPr>
        <p:spPr>
          <a:xfrm>
            <a:off x="-18975" y="7305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25e447bcd63_0_30"/>
          <p:cNvSpPr txBox="1"/>
          <p:nvPr/>
        </p:nvSpPr>
        <p:spPr>
          <a:xfrm>
            <a:off x="-18975" y="-687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447bcd63_0_6"/>
          <p:cNvSpPr txBox="1">
            <a:spLocks noGrp="1"/>
          </p:cNvSpPr>
          <p:nvPr>
            <p:ph type="title"/>
          </p:nvPr>
        </p:nvSpPr>
        <p:spPr>
          <a:xfrm>
            <a:off x="95425" y="74775"/>
            <a:ext cx="98421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400"/>
              <a:t>INTRODUCTION TO YOUR INSTRUCTORS</a:t>
            </a:r>
            <a:endParaRPr sz="3400"/>
          </a:p>
        </p:txBody>
      </p:sp>
      <p:sp>
        <p:nvSpPr>
          <p:cNvPr id="108" name="Google Shape;108;g25e447bcd63_0_6"/>
          <p:cNvSpPr txBox="1">
            <a:spLocks noGrp="1"/>
          </p:cNvSpPr>
          <p:nvPr>
            <p:ph type="body" idx="1"/>
          </p:nvPr>
        </p:nvSpPr>
        <p:spPr>
          <a:xfrm>
            <a:off x="264574" y="1400475"/>
            <a:ext cx="11764200" cy="52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None/>
            </a:pPr>
            <a:r>
              <a:rPr lang="en-US" sz="9600"/>
              <a:t>Lecturers</a:t>
            </a:r>
            <a:endParaRPr sz="960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None/>
            </a:pPr>
            <a:endParaRPr sz="960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None/>
            </a:pPr>
            <a:r>
              <a:rPr lang="en-US" sz="9600"/>
              <a:t>Mr. Subhash Bista(Module Leader)</a:t>
            </a:r>
            <a:endParaRPr sz="960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None/>
            </a:pPr>
            <a:endParaRPr sz="960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None/>
            </a:pPr>
            <a:r>
              <a:rPr lang="en-US" sz="9600"/>
              <a:t>Mr. Biraj Dulal</a:t>
            </a:r>
            <a:endParaRPr sz="960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None/>
            </a:pPr>
            <a:endParaRPr sz="960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None/>
            </a:pPr>
            <a:r>
              <a:rPr lang="en-US" sz="9600"/>
              <a:t>Mr. Deepson Shrestha </a:t>
            </a:r>
            <a:endParaRPr sz="960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None/>
            </a:pPr>
            <a:endParaRPr sz="960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59999"/>
              <a:buNone/>
            </a:pPr>
            <a:r>
              <a:rPr lang="en-US" sz="9600"/>
              <a:t>Mr. Nischal Shakya</a:t>
            </a:r>
            <a:endParaRPr sz="960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39999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39999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39999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39999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239999"/>
              <a:buNone/>
            </a:pPr>
            <a:endParaRPr/>
          </a:p>
        </p:txBody>
      </p:sp>
      <p:sp>
        <p:nvSpPr>
          <p:cNvPr id="109" name="Google Shape;109;g25e447bcd63_0_6"/>
          <p:cNvSpPr txBox="1"/>
          <p:nvPr/>
        </p:nvSpPr>
        <p:spPr>
          <a:xfrm>
            <a:off x="10952275" y="6519300"/>
            <a:ext cx="322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e447bcd63_0_3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25e447bcd63_0_3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Software Evolution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Introduction to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3.History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4.Features of Java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5.Java SE 8 Platform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6.Platform Independent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7.How does Java program run?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9.Program structure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10.Java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11.Java Data </a:t>
            </a: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ypes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12.Declaring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Operators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14.Naming convention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15.Java Expressions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16.Types of Errors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16.1. Compile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16.2. Run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16.3. Logical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 Comments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25e447bcd63_0_37"/>
          <p:cNvSpPr txBox="1"/>
          <p:nvPr/>
        </p:nvSpPr>
        <p:spPr>
          <a:xfrm>
            <a:off x="2833400" y="651930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25e447bcd63_0_37"/>
          <p:cNvSpPr txBox="1"/>
          <p:nvPr/>
        </p:nvSpPr>
        <p:spPr>
          <a:xfrm>
            <a:off x="10952275" y="6519300"/>
            <a:ext cx="4461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25e447bcd63_0_37"/>
          <p:cNvSpPr txBox="1">
            <a:spLocks noGrp="1"/>
          </p:cNvSpPr>
          <p:nvPr>
            <p:ph type="title"/>
          </p:nvPr>
        </p:nvSpPr>
        <p:spPr>
          <a:xfrm>
            <a:off x="2940127" y="156000"/>
            <a:ext cx="6413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of Java</a:t>
            </a:r>
            <a:endParaRPr/>
          </a:p>
        </p:txBody>
      </p:sp>
      <p:sp>
        <p:nvSpPr>
          <p:cNvPr id="268" name="Google Shape;268;g25e447bcd63_0_37"/>
          <p:cNvSpPr txBox="1">
            <a:spLocks noGrp="1"/>
          </p:cNvSpPr>
          <p:nvPr>
            <p:ph type="body" idx="1"/>
          </p:nvPr>
        </p:nvSpPr>
        <p:spPr>
          <a:xfrm>
            <a:off x="2940125" y="1622750"/>
            <a:ext cx="8950200" cy="454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Safe: Can be run inside a browser and will not attack your computer.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• Portable: Run on many Operating Systems (Windows, Mac OS etc.)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• Java Programs are distributed as instructions for a ‘virtual machine’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making them platform-independent: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• Virtual machines are available for most Operating Systems. The iPhone is a notable exception.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97acd0649_0_6"/>
          <p:cNvSpPr txBox="1">
            <a:spLocks noGrp="1"/>
          </p:cNvSpPr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Architecture </a:t>
            </a:r>
            <a:endParaRPr/>
          </a:p>
        </p:txBody>
      </p:sp>
      <p:pic>
        <p:nvPicPr>
          <p:cNvPr id="275" name="Google Shape;275;g2997acd064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000" y="3098900"/>
            <a:ext cx="4883949" cy="34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997acd064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00" y="1703625"/>
            <a:ext cx="8284075" cy="12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997acd0649_0_6"/>
          <p:cNvSpPr/>
          <p:nvPr/>
        </p:nvSpPr>
        <p:spPr>
          <a:xfrm>
            <a:off x="0" y="384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2997acd0649_0_6"/>
          <p:cNvSpPr txBox="1"/>
          <p:nvPr/>
        </p:nvSpPr>
        <p:spPr>
          <a:xfrm>
            <a:off x="0" y="384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e447bcd63_0_4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g25e447bcd63_0_49"/>
          <p:cNvSpPr txBox="1">
            <a:spLocks noGrp="1"/>
          </p:cNvSpPr>
          <p:nvPr>
            <p:ph type="title"/>
          </p:nvPr>
        </p:nvSpPr>
        <p:spPr>
          <a:xfrm>
            <a:off x="2941050" y="274650"/>
            <a:ext cx="8032800" cy="74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Java Architecture</a:t>
            </a:r>
            <a:endParaRPr sz="3400"/>
          </a:p>
        </p:txBody>
      </p:sp>
      <p:pic>
        <p:nvPicPr>
          <p:cNvPr id="286" name="Google Shape;286;g25e447bcd63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000" y="1358150"/>
            <a:ext cx="7326525" cy="45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5e447bcd63_0_4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g25e447bcd63_0_49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5565e5c11_2_5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295565e5c11_2_56"/>
          <p:cNvSpPr txBox="1">
            <a:spLocks noGrp="1"/>
          </p:cNvSpPr>
          <p:nvPr>
            <p:ph type="body" idx="1"/>
          </p:nvPr>
        </p:nvSpPr>
        <p:spPr>
          <a:xfrm>
            <a:off x="3079425" y="1222950"/>
            <a:ext cx="8549400" cy="513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06324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59999"/>
              <a:buChar char="❏"/>
            </a:pPr>
            <a:r>
              <a:rPr lang="en-US"/>
              <a:t>Java Architecture is a collection of components, i.e., JVM, JRE, and JDK.</a:t>
            </a:r>
            <a:endParaRPr/>
          </a:p>
          <a:p>
            <a:pPr marL="457200" lvl="0" indent="-30632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9999"/>
              <a:buChar char="❏"/>
            </a:pPr>
            <a:r>
              <a:rPr lang="en-US"/>
              <a:t>It integrates the process of interpretation and compilation.</a:t>
            </a:r>
            <a:endParaRPr/>
          </a:p>
          <a:p>
            <a:pPr marL="457200" lvl="0" indent="-30632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9999"/>
              <a:buChar char="❏"/>
            </a:pPr>
            <a:r>
              <a:rPr lang="en-US"/>
              <a:t>It defines all the processes involved in creating a Java program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-US" b="1"/>
              <a:t>Java Architecture</a:t>
            </a:r>
            <a:r>
              <a:rPr lang="en-US"/>
              <a:t> can be explained by using the following steps: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-US"/>
              <a:t>• There is a process of compilation and interpretation in Java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-US"/>
              <a:t>• Java compiler converts the Java code into bytecode.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-US"/>
              <a:t>• After that, the JVM converts the byte code into machine code.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• The machine code is then executed by the machine</a:t>
            </a:r>
            <a:endParaRPr/>
          </a:p>
        </p:txBody>
      </p:sp>
      <p:sp>
        <p:nvSpPr>
          <p:cNvPr id="296" name="Google Shape;296;g295565e5c11_2_56"/>
          <p:cNvSpPr txBox="1">
            <a:spLocks noGrp="1"/>
          </p:cNvSpPr>
          <p:nvPr>
            <p:ph type="title"/>
          </p:nvPr>
        </p:nvSpPr>
        <p:spPr>
          <a:xfrm>
            <a:off x="2941050" y="274650"/>
            <a:ext cx="8032800" cy="74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Java Architecture</a:t>
            </a:r>
            <a:endParaRPr sz="3400"/>
          </a:p>
        </p:txBody>
      </p:sp>
      <p:sp>
        <p:nvSpPr>
          <p:cNvPr id="297" name="Google Shape;297;g295565e5c11_2_5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295565e5c11_2_56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cf71b1394_1_11"/>
          <p:cNvSpPr txBox="1">
            <a:spLocks noGrp="1"/>
          </p:cNvSpPr>
          <p:nvPr>
            <p:ph type="title"/>
          </p:nvPr>
        </p:nvSpPr>
        <p:spPr>
          <a:xfrm>
            <a:off x="2941050" y="274650"/>
            <a:ext cx="8032800" cy="82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Java Architecture Components</a:t>
            </a:r>
            <a:endParaRPr sz="3000"/>
          </a:p>
        </p:txBody>
      </p:sp>
      <p:sp>
        <p:nvSpPr>
          <p:cNvPr id="305" name="Google Shape;305;g29cf71b1394_1_11"/>
          <p:cNvSpPr txBox="1">
            <a:spLocks noGrp="1"/>
          </p:cNvSpPr>
          <p:nvPr>
            <p:ph type="body" idx="1"/>
          </p:nvPr>
        </p:nvSpPr>
        <p:spPr>
          <a:xfrm>
            <a:off x="2941050" y="1530500"/>
            <a:ext cx="8733900" cy="499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100"/>
              <a:t>1. Java Virtual Machine (JVM)</a:t>
            </a:r>
            <a:endParaRPr sz="210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100"/>
              <a:t>2. Java Runtime Environment (JRE)</a:t>
            </a:r>
            <a:endParaRPr sz="210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100"/>
              <a:t>3. Java Development Kit (JDK)</a:t>
            </a:r>
            <a:endParaRPr sz="2100"/>
          </a:p>
        </p:txBody>
      </p:sp>
      <p:sp>
        <p:nvSpPr>
          <p:cNvPr id="306" name="Google Shape;306;g29cf71b1394_1_1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29cf71b1394_1_1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8" name="Google Shape;308;g29cf71b1394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525" y="3261900"/>
            <a:ext cx="6265326" cy="35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9cf71b1394_1_1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29cf71b1394_1_11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cf71b1394_1_20"/>
          <p:cNvSpPr txBox="1">
            <a:spLocks noGrp="1"/>
          </p:cNvSpPr>
          <p:nvPr>
            <p:ph type="title"/>
          </p:nvPr>
        </p:nvSpPr>
        <p:spPr>
          <a:xfrm>
            <a:off x="2833400" y="397675"/>
            <a:ext cx="8079000" cy="948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Java Architecture Components</a:t>
            </a:r>
            <a:endParaRPr sz="3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9cf71b1394_1_20"/>
          <p:cNvSpPr txBox="1">
            <a:spLocks noGrp="1"/>
          </p:cNvSpPr>
          <p:nvPr>
            <p:ph type="body" idx="1"/>
          </p:nvPr>
        </p:nvSpPr>
        <p:spPr>
          <a:xfrm>
            <a:off x="2894925" y="1253700"/>
            <a:ext cx="9133800" cy="53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-US"/>
              <a:t>1. Java Virtual Machine (JVM)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ClassLoader:</a:t>
            </a:r>
            <a:r>
              <a:rPr lang="en-US"/>
              <a:t> ClassLoader is a subsystem used to load class files</a:t>
            </a:r>
            <a:endParaRPr/>
          </a:p>
          <a:p>
            <a:pPr marL="457200" lvl="0" indent="-292608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 ClassLoader first loads the Java code whenever we run it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Class Method Area</a:t>
            </a:r>
            <a:r>
              <a:rPr lang="en-US"/>
              <a:t>: In the memory, there is an area where the class data is stored during the code's execution</a:t>
            </a:r>
            <a:endParaRPr/>
          </a:p>
          <a:p>
            <a:pPr marL="457200" lvl="0" indent="-292608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 Class method area holds the information of static variables, static methods, static blocks, and instance methods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Heap</a:t>
            </a:r>
            <a:r>
              <a:rPr lang="en-US"/>
              <a:t>: The heap area is a part of the JVM memory and is created when the JVM starts up</a:t>
            </a:r>
            <a:endParaRPr/>
          </a:p>
          <a:p>
            <a:pPr marL="457200" lvl="0" indent="-292608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Its size cannot be static because it increase or decrease during the application runs</a:t>
            </a:r>
            <a:endParaRPr/>
          </a:p>
        </p:txBody>
      </p:sp>
      <p:sp>
        <p:nvSpPr>
          <p:cNvPr id="318" name="Google Shape;318;g29cf71b1394_1_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g29cf71b1394_1_2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Software Evolution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Introduction to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3.History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4.Features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5.Java SE 8 Platform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6.Platform Independent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7.How does Java program run?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9.Program structure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10.Java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11.Java Data</a:t>
            </a: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</a:t>
            </a: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ypes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12.Declaring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Operators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14.Naming convention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15.Java Expressions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16.Types of Errors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16.1. Compile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16.2. Run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16.3. Logical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 Comments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cf71b1394_1_34"/>
          <p:cNvSpPr txBox="1">
            <a:spLocks noGrp="1"/>
          </p:cNvSpPr>
          <p:nvPr>
            <p:ph type="body" idx="1"/>
          </p:nvPr>
        </p:nvSpPr>
        <p:spPr>
          <a:xfrm>
            <a:off x="2956425" y="1222950"/>
            <a:ext cx="9057000" cy="53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1. Java Virtual Machine (JVM)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Stack</a:t>
            </a:r>
            <a:r>
              <a:rPr lang="en-US"/>
              <a:t>: also referred to as thread stack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created for a single execution thread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thread uses this area to store the elements like the partial result, local variable, data used for calling method and returns etc.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Native Stack</a:t>
            </a:r>
            <a:r>
              <a:rPr lang="en-US"/>
              <a:t>: contains the information of all the native methods used in our application.</a:t>
            </a:r>
            <a:endParaRPr/>
          </a:p>
        </p:txBody>
      </p:sp>
      <p:sp>
        <p:nvSpPr>
          <p:cNvPr id="326" name="Google Shape;326;g29cf71b1394_1_3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g29cf71b1394_1_34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Software Evolution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Introduction to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3.History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4.Features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5.Java SE 8 Platform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6.Platform Independent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7.How does Java program run?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9.Program structure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10.Java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11.Java Data</a:t>
            </a: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</a:t>
            </a: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ypes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12.Declaring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Operators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14.Naming convention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15.Java Expressions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16.Types of Errors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16.1. Compile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16.2. Run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16.3. Logical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 Comments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g29cf71b1394_1_34"/>
          <p:cNvSpPr txBox="1">
            <a:spLocks noGrp="1"/>
          </p:cNvSpPr>
          <p:nvPr>
            <p:ph type="title"/>
          </p:nvPr>
        </p:nvSpPr>
        <p:spPr>
          <a:xfrm>
            <a:off x="2941050" y="274650"/>
            <a:ext cx="8032800" cy="82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Java Architecture Components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cf71b1394_1_44"/>
          <p:cNvSpPr txBox="1">
            <a:spLocks noGrp="1"/>
          </p:cNvSpPr>
          <p:nvPr>
            <p:ph type="body" idx="1"/>
          </p:nvPr>
        </p:nvSpPr>
        <p:spPr>
          <a:xfrm>
            <a:off x="2941050" y="1207575"/>
            <a:ext cx="8979900" cy="53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1. Java Virtual Machine (JVM)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Execution Engine: central part of the JVM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execute the byte code and execute the Java classes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The execution engine has three main components used for executing Java classes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/>
              <a:t>1) Interpreter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/>
              <a:t>2) JIT Compiler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3) Garbage Collector</a:t>
            </a:r>
            <a:endParaRPr b="1"/>
          </a:p>
        </p:txBody>
      </p:sp>
      <p:sp>
        <p:nvSpPr>
          <p:cNvPr id="335" name="Google Shape;335;g29cf71b1394_1_4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g29cf71b1394_1_44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Software Evolution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Introduction to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3.History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4.Features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5.Java SE 8 Platform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6.Platform Independent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7.How does Java program run?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9.Program structure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10.Java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11.Java Data</a:t>
            </a: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</a:t>
            </a: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ypes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12.Declaring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Operators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14.Naming convention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15.Java Expressions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16.Types of Errors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16.1. Compile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16.2. Run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16.3. Logical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 Comments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g29cf71b1394_1_44"/>
          <p:cNvSpPr txBox="1">
            <a:spLocks noGrp="1"/>
          </p:cNvSpPr>
          <p:nvPr>
            <p:ph type="title"/>
          </p:nvPr>
        </p:nvSpPr>
        <p:spPr>
          <a:xfrm>
            <a:off x="2941050" y="274650"/>
            <a:ext cx="8032800" cy="82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Java Architecture Components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cf71b1394_1_54"/>
          <p:cNvSpPr txBox="1">
            <a:spLocks noGrp="1"/>
          </p:cNvSpPr>
          <p:nvPr>
            <p:ph type="body" idx="1"/>
          </p:nvPr>
        </p:nvSpPr>
        <p:spPr>
          <a:xfrm>
            <a:off x="2941050" y="1222950"/>
            <a:ext cx="9072300" cy="52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-US"/>
              <a:t>1. Java Virtual Machine (JVM)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1) Interpreter</a:t>
            </a:r>
            <a:r>
              <a:rPr lang="en-US"/>
              <a:t> :It converts the bytecode into native code and executes</a:t>
            </a:r>
            <a:endParaRPr/>
          </a:p>
          <a:p>
            <a:pPr marL="457200" lvl="0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It sequentially executes the code</a:t>
            </a:r>
            <a:endParaRPr/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The interpreter interprets continuously and even the same method multiple times</a:t>
            </a:r>
            <a:endParaRPr/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This reduces the performance of the system, and to solve this, the JIT compiler is introduced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2) JIT Compiler:</a:t>
            </a:r>
            <a:r>
              <a:rPr lang="en-US"/>
              <a:t> JIT compiler is introduced to remove the drawback of the interpreter</a:t>
            </a:r>
            <a:endParaRPr/>
          </a:p>
          <a:p>
            <a:pPr marL="457200" lvl="0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 It increases the speed of execution and improves performance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3) Garbage Collector:</a:t>
            </a:r>
            <a:r>
              <a:rPr lang="en-US"/>
              <a:t> used to manage the memory, and it is a program written in Java</a:t>
            </a:r>
            <a:endParaRPr/>
          </a:p>
          <a:p>
            <a:pPr marL="457200" lvl="0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works in two phases, i.e., Mark and Sweep</a:t>
            </a:r>
            <a:endParaRPr/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 Mark: an area where the garbage collector identifies the used and unused chunks of memory</a:t>
            </a:r>
            <a:endParaRPr/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9999"/>
              <a:buChar char="•"/>
            </a:pPr>
            <a:r>
              <a:rPr lang="en-US"/>
              <a:t>Sweep: removes the identified object from the Mark</a:t>
            </a:r>
            <a:endParaRPr/>
          </a:p>
        </p:txBody>
      </p:sp>
      <p:sp>
        <p:nvSpPr>
          <p:cNvPr id="344" name="Google Shape;344;g29cf71b1394_1_5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g29cf71b1394_1_54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Software Evolution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Introduction to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3.History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4.Features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5.Java SE 8 Platform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6.Platform Independent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7.How does Java program run?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9.Program structure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10.Java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11.Java Data</a:t>
            </a: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</a:t>
            </a: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ypes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12.Declaring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Operators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14.Naming convention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15.Java Expressions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16.Types of Errors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16.1. Compile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16.2. Run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16.3. Logical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 Comments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29cf71b1394_1_54"/>
          <p:cNvSpPr txBox="1">
            <a:spLocks noGrp="1"/>
          </p:cNvSpPr>
          <p:nvPr>
            <p:ph type="title"/>
          </p:nvPr>
        </p:nvSpPr>
        <p:spPr>
          <a:xfrm>
            <a:off x="2941050" y="274650"/>
            <a:ext cx="8032800" cy="82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Java Architecture Components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cf71b1394_1_64"/>
          <p:cNvSpPr txBox="1">
            <a:spLocks noGrp="1"/>
          </p:cNvSpPr>
          <p:nvPr>
            <p:ph type="body" idx="1"/>
          </p:nvPr>
        </p:nvSpPr>
        <p:spPr>
          <a:xfrm>
            <a:off x="2941125" y="1207575"/>
            <a:ext cx="9072300" cy="541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-US"/>
              <a:t>1. Java Virtual Machine (JVM)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Java Native Interface</a:t>
            </a:r>
            <a:r>
              <a:rPr lang="en-US"/>
              <a:t>: Java Native Interface works as a mediator between Java method calls and native libraries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2. Java Runtime Environment(JRE):</a:t>
            </a:r>
            <a:r>
              <a:rPr lang="en-US"/>
              <a:t> It provides an environment in which Java programs are executed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• JRE takes our Java code, integrates it with the required libraries, and then starts the JVM to execute it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3. Java Development Kit(JDK):</a:t>
            </a:r>
            <a:r>
              <a:rPr lang="en-US"/>
              <a:t> software development environment used in the development of Java applications and applets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• JDK holds JRE, a compiler, an interpreter or loader, and several development tools in it</a:t>
            </a:r>
            <a:endParaRPr/>
          </a:p>
        </p:txBody>
      </p:sp>
      <p:sp>
        <p:nvSpPr>
          <p:cNvPr id="353" name="Google Shape;353;g29cf71b1394_1_6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29cf71b1394_1_64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Software Evolution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Introduction to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3.History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4.Features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5.Java SE 8 Platform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6.Platform Independent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7.How does Java program run?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9.Program structure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10.Java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11.Java Data</a:t>
            </a: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</a:t>
            </a: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ypes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12.Declaring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Operators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14.Naming convention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15.Java Expressions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16.Types of Errors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16.1. Compile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16.2. Run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16.3. Logical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 Comments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g29cf71b1394_1_64"/>
          <p:cNvSpPr txBox="1">
            <a:spLocks noGrp="1"/>
          </p:cNvSpPr>
          <p:nvPr>
            <p:ph type="title"/>
          </p:nvPr>
        </p:nvSpPr>
        <p:spPr>
          <a:xfrm>
            <a:off x="2941050" y="274650"/>
            <a:ext cx="8032800" cy="82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Java Architecture Components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e447bcd63_0_13"/>
          <p:cNvSpPr txBox="1">
            <a:spLocks noGrp="1"/>
          </p:cNvSpPr>
          <p:nvPr>
            <p:ph type="body" idx="1"/>
          </p:nvPr>
        </p:nvSpPr>
        <p:spPr>
          <a:xfrm>
            <a:off x="403900" y="361875"/>
            <a:ext cx="10569900" cy="5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/>
              <a:t>Tutors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Mr. Rukesh Shrestha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Mrs. Aashisna Thapaliya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/>
              <a:t>Mr. Sajag Silwal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/>
              <a:t>Ms. Jeshmi Rajak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/>
              <a:t>Graduate Teaching Assistant (GTA)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/>
              <a:t>Mr. Dhan Thapa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g295565e5c11_2_7"/>
          <p:cNvGraphicFramePr/>
          <p:nvPr/>
        </p:nvGraphicFramePr>
        <p:xfrm>
          <a:off x="3347650" y="122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{2B0D6F5B-6D92-4FE1-967D-389E7D4A0932}</a:tableStyleId>
              </a:tblPr>
              <a:tblGrid>
                <a:gridCol w="290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JDK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JRE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JVM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C3E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 is a cross platform software development kit that provides necessary libraries and tools needed to develop java application.</a:t>
                      </a:r>
                      <a:endParaRPr sz="1400" u="none" strike="noStrike" cap="none">
                        <a:solidFill>
                          <a:srgbClr val="2C3E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C3E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 is a software layer that runs on top of a computer's operating system and provides the class libraries and other specific Java program needs to run.</a:t>
                      </a:r>
                      <a:endParaRPr sz="1400" u="none" strike="noStrike" cap="none">
                        <a:solidFill>
                          <a:srgbClr val="2C3E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C3E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 provides an environment where the bytecode can be executed.</a:t>
                      </a:r>
                      <a:endParaRPr sz="1400" u="none" strike="noStrike" cap="none">
                        <a:solidFill>
                          <a:srgbClr val="2C3E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C3E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Used for code execution and development.</a:t>
                      </a:r>
                      <a:endParaRPr sz="1400" u="none" strike="noStrike" cap="none">
                        <a:solidFill>
                          <a:srgbClr val="2C3E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C3E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Used for creating environment for code execution.</a:t>
                      </a:r>
                      <a:endParaRPr sz="1400" u="none" strike="noStrike" cap="none">
                        <a:solidFill>
                          <a:srgbClr val="2C3E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C3E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Used for providing environment to JRE.</a:t>
                      </a:r>
                      <a:endParaRPr sz="1400" u="none" strike="noStrike" cap="none">
                        <a:solidFill>
                          <a:srgbClr val="2C3E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C3E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Contains tools for development, debugging, and monitoring.</a:t>
                      </a:r>
                      <a:endParaRPr sz="1400" u="none" strike="noStrike" cap="none">
                        <a:solidFill>
                          <a:srgbClr val="2C3E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C3E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Contains libraries useful for the java class also files required for the JVM to execute program</a:t>
                      </a:r>
                      <a:endParaRPr sz="1400" u="none" strike="noStrike" cap="none">
                        <a:solidFill>
                          <a:srgbClr val="2C3E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2C3E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Does not require any software tools</a:t>
                      </a:r>
                      <a:endParaRPr sz="1400" u="none" strike="noStrike" cap="none">
                        <a:solidFill>
                          <a:srgbClr val="2C3E5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2" name="Google Shape;362;g295565e5c11_2_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g295565e5c11_2_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Software Evolution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Introduction to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History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Features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Java SE 8 Platform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Platform Independent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How does Java program run?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 Java keywords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Program structure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Java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Java </a:t>
            </a: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Types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Declaring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 Java Operators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Naming convention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Java Expressions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 Types of Errors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16.1. Compile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16.2. Run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16.3. Logical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  Comments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g295565e5c11_2_7"/>
          <p:cNvSpPr txBox="1"/>
          <p:nvPr/>
        </p:nvSpPr>
        <p:spPr>
          <a:xfrm>
            <a:off x="3347650" y="345600"/>
            <a:ext cx="5996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Java Architecture Components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cf71b1394_1_75"/>
          <p:cNvSpPr txBox="1">
            <a:spLocks noGrp="1"/>
          </p:cNvSpPr>
          <p:nvPr>
            <p:ph type="body" idx="1"/>
          </p:nvPr>
        </p:nvSpPr>
        <p:spPr>
          <a:xfrm>
            <a:off x="2940125" y="1222950"/>
            <a:ext cx="9119400" cy="53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rPr lang="en-US" sz="1400" b="1"/>
              <a:t>1. Simple</a:t>
            </a:r>
            <a:endParaRPr sz="1400" b="1"/>
          </a:p>
          <a:p>
            <a:pPr marL="457200" lvl="0" indent="-31750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Java is very easy to learn, and its syntax is simple, clean and easy to understand</a:t>
            </a:r>
            <a:endParaRPr sz="1400"/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Java has removed many complicated and rarely-used features, for example, explicit pointers, operator overloading, etc</a:t>
            </a:r>
            <a:endParaRPr sz="1400"/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There is no need to remove unreferenced objects because there is an Automatic Garbage Collection in Java</a:t>
            </a:r>
            <a:endParaRPr sz="1400"/>
          </a:p>
          <a:p>
            <a:pPr marL="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rPr lang="en-US" sz="1400" b="1"/>
              <a:t>2. Object-oriented</a:t>
            </a:r>
            <a:endParaRPr sz="1400" b="1"/>
          </a:p>
          <a:p>
            <a:pPr marL="457200" lvl="0" indent="-31750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This allows you to create modular programs and reusable code</a:t>
            </a:r>
            <a:endParaRPr sz="1400"/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 Java is an Object-oriented programming language and everything in Java is an object</a:t>
            </a:r>
            <a:endParaRPr sz="1400"/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 Basic concepts of OOP are Object, class, Inheritance, Polymorphism, Abstraction, Encapsulation.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b="1"/>
              <a:t>3. Dynamic</a:t>
            </a:r>
            <a:endParaRPr sz="1400" b="1"/>
          </a:p>
          <a:p>
            <a:pPr marL="457200" lvl="0" indent="-2565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440"/>
              <a:buChar char="•"/>
            </a:pPr>
            <a:r>
              <a:rPr lang="en-US" sz="1400"/>
              <a:t>Java is a dynamic language</a:t>
            </a:r>
            <a:endParaRPr sz="1400"/>
          </a:p>
          <a:p>
            <a:pPr marL="457200" lvl="0" indent="-256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Char char="•"/>
            </a:pPr>
            <a:r>
              <a:rPr lang="en-US" sz="1400"/>
              <a:t>Java supports dynamic loading of classes</a:t>
            </a:r>
            <a:endParaRPr sz="1400"/>
          </a:p>
          <a:p>
            <a:pPr marL="457200" lvl="0" indent="-256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Char char="•"/>
            </a:pPr>
            <a:r>
              <a:rPr lang="en-US" sz="1400"/>
              <a:t>Java supports dynamic compilation and automatic memory management (garbage collection)</a:t>
            </a:r>
            <a:endParaRPr sz="1400"/>
          </a:p>
        </p:txBody>
      </p:sp>
      <p:sp>
        <p:nvSpPr>
          <p:cNvPr id="371" name="Google Shape;371;g29cf71b1394_1_7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g29cf71b1394_1_75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g29cf71b1394_1_75"/>
          <p:cNvSpPr txBox="1">
            <a:spLocks noGrp="1"/>
          </p:cNvSpPr>
          <p:nvPr>
            <p:ph type="title"/>
          </p:nvPr>
        </p:nvSpPr>
        <p:spPr>
          <a:xfrm>
            <a:off x="2940125" y="156000"/>
            <a:ext cx="6413100" cy="9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Features of Java</a:t>
            </a:r>
            <a:endParaRPr sz="3000"/>
          </a:p>
        </p:txBody>
      </p:sp>
      <p:sp>
        <p:nvSpPr>
          <p:cNvPr id="374" name="Google Shape;374;g29cf71b1394_1_7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g29cf71b1394_1_75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cf71b1394_1_88"/>
          <p:cNvSpPr txBox="1">
            <a:spLocks noGrp="1"/>
          </p:cNvSpPr>
          <p:nvPr>
            <p:ph type="body" idx="1"/>
          </p:nvPr>
        </p:nvSpPr>
        <p:spPr>
          <a:xfrm>
            <a:off x="2956425" y="1207575"/>
            <a:ext cx="9102900" cy="54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lang="en-US" sz="1417" b="1"/>
              <a:t>4. Secured</a:t>
            </a:r>
            <a:endParaRPr sz="1417" b="1"/>
          </a:p>
          <a:p>
            <a:pPr marL="457200" lvl="0" indent="-318611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18"/>
              <a:buChar char="•"/>
            </a:pPr>
            <a:r>
              <a:rPr lang="en-US" sz="1417">
                <a:solidFill>
                  <a:srgbClr val="000000"/>
                </a:solidFill>
              </a:rPr>
              <a:t>Java is best known for its security and with Java, we can develop virus-free systems</a:t>
            </a:r>
            <a:endParaRPr sz="1417">
              <a:solidFill>
                <a:srgbClr val="000000"/>
              </a:solidFill>
            </a:endParaRPr>
          </a:p>
          <a:p>
            <a:pPr marL="457200" lvl="0" indent="-3186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Char char="•"/>
            </a:pPr>
            <a:r>
              <a:rPr lang="en-US" sz="1417">
                <a:solidFill>
                  <a:srgbClr val="000000"/>
                </a:solidFill>
              </a:rPr>
              <a:t>Due to no use of explicit pointer and Java always run inside a virtual machine sandbox it is considered more secure.</a:t>
            </a:r>
            <a:endParaRPr sz="1417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lang="en-US" sz="1417" b="1"/>
              <a:t>5. Robust</a:t>
            </a:r>
            <a:endParaRPr sz="1417" b="1"/>
          </a:p>
          <a:p>
            <a:pPr marL="457200" lvl="0" indent="-318611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18"/>
              <a:buChar char="•"/>
            </a:pPr>
            <a:r>
              <a:rPr lang="en-US" sz="1417">
                <a:solidFill>
                  <a:srgbClr val="000000"/>
                </a:solidFill>
              </a:rPr>
              <a:t>Java uses strong memory management and lack of pointers that avoids security problems</a:t>
            </a:r>
            <a:endParaRPr sz="1417">
              <a:solidFill>
                <a:srgbClr val="000000"/>
              </a:solidFill>
            </a:endParaRPr>
          </a:p>
          <a:p>
            <a:pPr marL="457200" lvl="0" indent="-3186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Char char="•"/>
            </a:pPr>
            <a:r>
              <a:rPr lang="en-US" sz="1417">
                <a:solidFill>
                  <a:srgbClr val="000000"/>
                </a:solidFill>
              </a:rPr>
              <a:t> Automatic garbage collection in java which runs on the Java Virtual Machine to get rid of objects which are not being used by a Java application anymore</a:t>
            </a:r>
            <a:endParaRPr sz="1417">
              <a:solidFill>
                <a:srgbClr val="000000"/>
              </a:solidFill>
            </a:endParaRPr>
          </a:p>
          <a:p>
            <a:pPr marL="457200" lvl="0" indent="-3186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Char char="•"/>
            </a:pPr>
            <a:r>
              <a:rPr lang="en-US" sz="1417">
                <a:solidFill>
                  <a:srgbClr val="000000"/>
                </a:solidFill>
              </a:rPr>
              <a:t> exception handling and the type checking mechanism</a:t>
            </a:r>
            <a:endParaRPr sz="1417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17" b="1"/>
              <a:t>6. Architecture-neutral</a:t>
            </a:r>
            <a:endParaRPr sz="1417" b="1"/>
          </a:p>
          <a:p>
            <a:pPr marL="457200" lvl="0" indent="-318611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18"/>
              <a:buChar char="•"/>
            </a:pPr>
            <a:r>
              <a:rPr lang="en-US" sz="1417">
                <a:solidFill>
                  <a:srgbClr val="000000"/>
                </a:solidFill>
              </a:rPr>
              <a:t>Java is architecture neutral because there are no implementation dependent features, for example, the size of primitive types is fixed</a:t>
            </a:r>
            <a:endParaRPr sz="1417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endParaRPr sz="1417">
              <a:solidFill>
                <a:srgbClr val="000000"/>
              </a:solidFill>
            </a:endParaRPr>
          </a:p>
        </p:txBody>
      </p:sp>
      <p:sp>
        <p:nvSpPr>
          <p:cNvPr id="382" name="Google Shape;382;g29cf71b1394_1_8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g29cf71b1394_1_88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g29cf71b1394_1_88"/>
          <p:cNvSpPr txBox="1">
            <a:spLocks noGrp="1"/>
          </p:cNvSpPr>
          <p:nvPr>
            <p:ph type="title"/>
          </p:nvPr>
        </p:nvSpPr>
        <p:spPr>
          <a:xfrm>
            <a:off x="2940125" y="156000"/>
            <a:ext cx="6413100" cy="9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Features of Java</a:t>
            </a:r>
            <a:endParaRPr sz="3000"/>
          </a:p>
        </p:txBody>
      </p:sp>
      <p:sp>
        <p:nvSpPr>
          <p:cNvPr id="385" name="Google Shape;385;g29cf71b1394_1_8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g29cf71b1394_1_88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cf71b1394_1_100"/>
          <p:cNvSpPr txBox="1">
            <a:spLocks noGrp="1"/>
          </p:cNvSpPr>
          <p:nvPr>
            <p:ph type="body" idx="1"/>
          </p:nvPr>
        </p:nvSpPr>
        <p:spPr>
          <a:xfrm>
            <a:off x="2925675" y="1222950"/>
            <a:ext cx="9041400" cy="52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1018"/>
              <a:buNone/>
            </a:pPr>
            <a:r>
              <a:rPr lang="en-US" sz="1420" b="1"/>
              <a:t>7. Portable</a:t>
            </a:r>
            <a:endParaRPr sz="1420" b="1"/>
          </a:p>
          <a:p>
            <a:pPr marL="457200" lvl="0" indent="-262382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532"/>
              <a:buChar char="•"/>
            </a:pPr>
            <a:r>
              <a:rPr lang="en-US" sz="1420"/>
              <a:t>Java facilitates you to carry the Java bytecode to any platform</a:t>
            </a:r>
            <a:endParaRPr sz="1420"/>
          </a:p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1018"/>
              <a:buNone/>
            </a:pPr>
            <a:r>
              <a:rPr lang="en-US" sz="1420" b="1"/>
              <a:t>8. Distributed</a:t>
            </a:r>
            <a:endParaRPr sz="1420" b="1"/>
          </a:p>
          <a:p>
            <a:pPr marL="457200" lvl="0" indent="-262382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532"/>
              <a:buChar char="•"/>
            </a:pPr>
            <a:r>
              <a:rPr lang="en-US" sz="1420"/>
              <a:t>Java facilitates users to create distributed applications</a:t>
            </a:r>
            <a:endParaRPr sz="1420"/>
          </a:p>
          <a:p>
            <a:pPr marL="457200" lvl="0" indent="-26238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32"/>
              <a:buChar char="•"/>
            </a:pPr>
            <a:r>
              <a:rPr lang="en-US" sz="1420"/>
              <a:t>RMI and EJB are used for creating distributed applications</a:t>
            </a:r>
            <a:endParaRPr sz="1420"/>
          </a:p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1018"/>
              <a:buNone/>
            </a:pPr>
            <a:r>
              <a:rPr lang="en-US" sz="1420" b="1"/>
              <a:t>9. High-performance</a:t>
            </a:r>
            <a:endParaRPr sz="1420" b="1"/>
          </a:p>
          <a:p>
            <a:pPr marL="457200" lvl="0" indent="-262382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532"/>
              <a:buChar char="•"/>
            </a:pPr>
            <a:r>
              <a:rPr lang="en-US" sz="1420"/>
              <a:t>Java is faster than other traditional interpreted programming languages because Java bytecode is "close" to native code</a:t>
            </a:r>
            <a:endParaRPr sz="1420"/>
          </a:p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20" b="1"/>
              <a:t>10. Multi-threaded</a:t>
            </a:r>
            <a:endParaRPr sz="1420" b="1"/>
          </a:p>
          <a:p>
            <a:pPr marL="457200" lvl="0" indent="-31877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1420"/>
              <a:buChar char="•"/>
            </a:pPr>
            <a:r>
              <a:rPr lang="en-US" sz="1420"/>
              <a:t>In Java we can write multi-threaded program and use all core</a:t>
            </a:r>
            <a:endParaRPr sz="1420"/>
          </a:p>
          <a:p>
            <a:pPr marL="457200" lvl="0" indent="-31877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20"/>
              <a:buChar char="•"/>
            </a:pPr>
            <a:r>
              <a:rPr lang="en-US" sz="1420"/>
              <a:t> The main advantage of multi-threading is that it doesn't occupy memory for each thread, it shares a common memory area</a:t>
            </a:r>
            <a:endParaRPr sz="1420"/>
          </a:p>
          <a:p>
            <a:pPr marL="457200" lvl="0" indent="-31877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20"/>
              <a:buChar char="•"/>
            </a:pPr>
            <a:r>
              <a:rPr lang="en-US" sz="1420"/>
              <a:t>Threads are important for multimedia, Web applications, games etc.</a:t>
            </a:r>
            <a:endParaRPr sz="1420"/>
          </a:p>
        </p:txBody>
      </p:sp>
      <p:sp>
        <p:nvSpPr>
          <p:cNvPr id="393" name="Google Shape;393;g29cf71b1394_1_10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g29cf71b1394_1_10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g29cf71b1394_1_100"/>
          <p:cNvSpPr txBox="1">
            <a:spLocks noGrp="1"/>
          </p:cNvSpPr>
          <p:nvPr>
            <p:ph type="title"/>
          </p:nvPr>
        </p:nvSpPr>
        <p:spPr>
          <a:xfrm>
            <a:off x="2940125" y="156000"/>
            <a:ext cx="6413100" cy="9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Features of Java</a:t>
            </a:r>
            <a:endParaRPr sz="3000"/>
          </a:p>
        </p:txBody>
      </p:sp>
      <p:sp>
        <p:nvSpPr>
          <p:cNvPr id="396" name="Google Shape;396;g29cf71b1394_1_10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g29cf71b1394_1_100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cf71b1394_1_112"/>
          <p:cNvSpPr txBox="1">
            <a:spLocks noGrp="1"/>
          </p:cNvSpPr>
          <p:nvPr>
            <p:ph type="body" idx="1"/>
          </p:nvPr>
        </p:nvSpPr>
        <p:spPr>
          <a:xfrm>
            <a:off x="2956425" y="1222950"/>
            <a:ext cx="8903100" cy="528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565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440"/>
              <a:buChar char="•"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b="1"/>
              <a:t>11. Platform-independent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One of the most significant advantages of Java is its ability to move easily from one computer system to another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 The ability to run the same program on many different systems is crucial to World Wide Web software, and Java succeeds at this by being platform-independent at both the source and binary levels</a:t>
            </a:r>
            <a:endParaRPr sz="1400"/>
          </a:p>
          <a:p>
            <a:pPr marL="457200" lvl="0" indent="0" algn="l" rtl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4" name="Google Shape;404;g29cf71b1394_1_11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29cf71b1394_1_112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g29cf71b1394_1_112"/>
          <p:cNvSpPr txBox="1">
            <a:spLocks noGrp="1"/>
          </p:cNvSpPr>
          <p:nvPr>
            <p:ph type="title"/>
          </p:nvPr>
        </p:nvSpPr>
        <p:spPr>
          <a:xfrm>
            <a:off x="2940125" y="156000"/>
            <a:ext cx="6413100" cy="944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Features of Java</a:t>
            </a:r>
            <a:endParaRPr sz="3000"/>
          </a:p>
        </p:txBody>
      </p:sp>
      <p:pic>
        <p:nvPicPr>
          <p:cNvPr id="407" name="Google Shape;407;g29cf71b1394_1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000" y="3873700"/>
            <a:ext cx="3700900" cy="24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29cf71b1394_1_11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9" name="Google Shape;409;g29cf71b1394_1_112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e447bcd63_0_83"/>
          <p:cNvSpPr txBox="1"/>
          <p:nvPr/>
        </p:nvSpPr>
        <p:spPr>
          <a:xfrm>
            <a:off x="2896900" y="0"/>
            <a:ext cx="7299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KEYWORDS</a:t>
            </a:r>
            <a:endParaRPr sz="4000" b="0" i="0" u="none" strike="noStrike" cap="non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g25e447bcd63_0_83"/>
          <p:cNvSpPr txBox="1"/>
          <p:nvPr/>
        </p:nvSpPr>
        <p:spPr>
          <a:xfrm>
            <a:off x="2896901" y="1501250"/>
            <a:ext cx="7940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92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545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51 </a:t>
            </a:r>
            <a:r>
              <a:rPr lang="en-US" sz="2400" b="0" i="0" u="sng" strike="noStrike" cap="none">
                <a:solidFill>
                  <a:srgbClr val="90BB23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reserved words</a:t>
            </a:r>
            <a:endParaRPr sz="2400" b="0" i="0" u="none" strike="noStrike" cap="none">
              <a:solidFill>
                <a:srgbClr val="5454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g25e447bcd63_0_8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g25e447bcd63_0_8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9" name="Google Shape;419;g25e447bcd63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8725" y="2186300"/>
            <a:ext cx="7565400" cy="44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5e447bcd63_0_83"/>
          <p:cNvSpPr/>
          <p:nvPr/>
        </p:nvSpPr>
        <p:spPr>
          <a:xfrm>
            <a:off x="3484325" y="5615550"/>
            <a:ext cx="803400" cy="3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g25e447bcd63_0_83"/>
          <p:cNvSpPr/>
          <p:nvPr/>
        </p:nvSpPr>
        <p:spPr>
          <a:xfrm>
            <a:off x="4865597" y="3580400"/>
            <a:ext cx="870300" cy="3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g25e447bcd63_0_83"/>
          <p:cNvSpPr/>
          <p:nvPr/>
        </p:nvSpPr>
        <p:spPr>
          <a:xfrm>
            <a:off x="6171700" y="4804275"/>
            <a:ext cx="579300" cy="3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g25e447bcd63_0_83"/>
          <p:cNvSpPr/>
          <p:nvPr/>
        </p:nvSpPr>
        <p:spPr>
          <a:xfrm>
            <a:off x="7497550" y="2298650"/>
            <a:ext cx="656700" cy="3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4" name="Google Shape;424;g25e447bcd63_0_83"/>
          <p:cNvSpPr/>
          <p:nvPr/>
        </p:nvSpPr>
        <p:spPr>
          <a:xfrm>
            <a:off x="7501123" y="3186500"/>
            <a:ext cx="976200" cy="3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g25e447bcd63_0_83"/>
          <p:cNvSpPr/>
          <p:nvPr/>
        </p:nvSpPr>
        <p:spPr>
          <a:xfrm>
            <a:off x="7564450" y="3995400"/>
            <a:ext cx="803400" cy="3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g25e447bcd63_0_83"/>
          <p:cNvSpPr/>
          <p:nvPr/>
        </p:nvSpPr>
        <p:spPr>
          <a:xfrm>
            <a:off x="8790097" y="3122950"/>
            <a:ext cx="870300" cy="3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g25e447bcd63_0_83"/>
          <p:cNvSpPr/>
          <p:nvPr/>
        </p:nvSpPr>
        <p:spPr>
          <a:xfrm>
            <a:off x="7497547" y="5198175"/>
            <a:ext cx="803400" cy="3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25e447bcd63_0_83"/>
          <p:cNvSpPr/>
          <p:nvPr/>
        </p:nvSpPr>
        <p:spPr>
          <a:xfrm>
            <a:off x="8903149" y="5198175"/>
            <a:ext cx="579300" cy="393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g25e447bcd63_0_8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g25e447bcd63_0_83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5565e5c11_2_109"/>
          <p:cNvSpPr txBox="1">
            <a:spLocks noGrp="1"/>
          </p:cNvSpPr>
          <p:nvPr>
            <p:ph type="title"/>
          </p:nvPr>
        </p:nvSpPr>
        <p:spPr>
          <a:xfrm>
            <a:off x="2911601" y="350850"/>
            <a:ext cx="8062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Simple Java Program</a:t>
            </a:r>
            <a:endParaRPr/>
          </a:p>
        </p:txBody>
      </p:sp>
      <p:sp>
        <p:nvSpPr>
          <p:cNvPr id="437" name="Google Shape;437;g295565e5c11_2_109"/>
          <p:cNvSpPr txBox="1">
            <a:spLocks noGrp="1"/>
          </p:cNvSpPr>
          <p:nvPr>
            <p:ph type="body" idx="1"/>
          </p:nvPr>
        </p:nvSpPr>
        <p:spPr>
          <a:xfrm>
            <a:off x="3029076" y="1828800"/>
            <a:ext cx="79449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</a:rPr>
              <a:t>public class Main{ 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</a:rPr>
              <a:t>  public static void main(String[] args){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</a:rPr>
              <a:t>    System.out.println("Hello World");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</a:rPr>
              <a:t>  }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ct val="66359"/>
              <a:buNone/>
            </a:pPr>
            <a:r>
              <a:rPr lang="en-US" sz="2800" b="1">
                <a:solidFill>
                  <a:schemeClr val="dk2"/>
                </a:solidFill>
              </a:rPr>
              <a:t>}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ct val="80785"/>
              <a:buNone/>
            </a:pP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ct val="76938"/>
              <a:buNone/>
            </a:pPr>
            <a:r>
              <a:rPr lang="en-US" sz="2415">
                <a:solidFill>
                  <a:schemeClr val="dk2"/>
                </a:solidFill>
              </a:rPr>
              <a:t>Output :</a:t>
            </a:r>
            <a:endParaRPr sz="2415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ct val="76938"/>
              <a:buNone/>
            </a:pPr>
            <a:r>
              <a:rPr lang="en-US" sz="2415" b="1">
                <a:solidFill>
                  <a:schemeClr val="dk2"/>
                </a:solidFill>
              </a:rPr>
              <a:t>Hello World</a:t>
            </a:r>
            <a:endParaRPr sz="2415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ct val="66359"/>
              <a:buNone/>
            </a:pP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endParaRPr sz="28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7419"/>
              <a:buNone/>
            </a:pPr>
            <a:endParaRPr/>
          </a:p>
        </p:txBody>
      </p:sp>
      <p:sp>
        <p:nvSpPr>
          <p:cNvPr id="438" name="Google Shape;438;g295565e5c11_2_10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g295565e5c11_2_10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g295565e5c11_2_10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1" name="Google Shape;441;g295565e5c11_2_109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5565e5c11_2_120"/>
          <p:cNvSpPr txBox="1">
            <a:spLocks noGrp="1"/>
          </p:cNvSpPr>
          <p:nvPr>
            <p:ph type="title"/>
          </p:nvPr>
        </p:nvSpPr>
        <p:spPr>
          <a:xfrm>
            <a:off x="3058451" y="274650"/>
            <a:ext cx="7915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Analysing Java program</a:t>
            </a:r>
            <a:endParaRPr/>
          </a:p>
        </p:txBody>
      </p:sp>
      <p:sp>
        <p:nvSpPr>
          <p:cNvPr id="448" name="Google Shape;448;g295565e5c11_2_120"/>
          <p:cNvSpPr txBox="1">
            <a:spLocks noGrp="1"/>
          </p:cNvSpPr>
          <p:nvPr>
            <p:ph type="body" idx="1"/>
          </p:nvPr>
        </p:nvSpPr>
        <p:spPr>
          <a:xfrm>
            <a:off x="3058426" y="1828800"/>
            <a:ext cx="79155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2"/>
                </a:solidFill>
              </a:rPr>
              <a:t>1:  Declares a ‘</a:t>
            </a:r>
            <a:r>
              <a:rPr lang="en-US" sz="1700">
                <a:solidFill>
                  <a:srgbClr val="0033CC"/>
                </a:solidFill>
              </a:rPr>
              <a:t>class</a:t>
            </a:r>
            <a:r>
              <a:rPr lang="en-US" sz="1700">
                <a:solidFill>
                  <a:schemeClr val="dk2"/>
                </a:solidFill>
              </a:rPr>
              <a:t>’ HelloPrinter</a:t>
            </a:r>
            <a:br>
              <a:rPr lang="en-US" sz="1700">
                <a:solidFill>
                  <a:schemeClr val="dk2"/>
                </a:solidFill>
              </a:rPr>
            </a:br>
            <a:r>
              <a:rPr lang="en-US" sz="1700">
                <a:solidFill>
                  <a:schemeClr val="dk2"/>
                </a:solidFill>
              </a:rPr>
              <a:t>   	-- Every Java program has one or more classes.</a:t>
            </a:r>
            <a:endParaRPr sz="1700">
              <a:solidFill>
                <a:schemeClr val="dk2"/>
              </a:solidFill>
            </a:endParaRPr>
          </a:p>
          <a:p>
            <a:pPr marL="889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2"/>
                </a:solidFill>
              </a:rPr>
              <a:t>2:  Declares a method called ‘</a:t>
            </a:r>
            <a:r>
              <a:rPr lang="en-US" sz="1700">
                <a:solidFill>
                  <a:srgbClr val="0033CC"/>
                </a:solidFill>
              </a:rPr>
              <a:t>main</a:t>
            </a:r>
            <a:r>
              <a:rPr lang="en-US" sz="1700">
                <a:solidFill>
                  <a:schemeClr val="dk2"/>
                </a:solidFill>
              </a:rPr>
              <a:t>’</a:t>
            </a:r>
            <a:br>
              <a:rPr lang="en-US" sz="1700">
                <a:solidFill>
                  <a:schemeClr val="dk2"/>
                </a:solidFill>
              </a:rPr>
            </a:br>
            <a:r>
              <a:rPr lang="en-US" sz="1700">
                <a:solidFill>
                  <a:schemeClr val="dk2"/>
                </a:solidFill>
              </a:rPr>
              <a:t> 	-- All Java programs have exactly one ‘</a:t>
            </a:r>
            <a:r>
              <a:rPr lang="en-US" sz="1700">
                <a:solidFill>
                  <a:srgbClr val="0033CC"/>
                </a:solidFill>
              </a:rPr>
              <a:t>main</a:t>
            </a:r>
            <a:r>
              <a:rPr lang="en-US" sz="1700">
                <a:solidFill>
                  <a:schemeClr val="dk2"/>
                </a:solidFill>
              </a:rPr>
              <a:t>’function, this is where the program starts.</a:t>
            </a:r>
            <a:endParaRPr sz="1700">
              <a:solidFill>
                <a:schemeClr val="dk2"/>
              </a:solidFill>
            </a:endParaRPr>
          </a:p>
          <a:p>
            <a:pPr marL="8890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2"/>
                </a:solidFill>
              </a:rPr>
              <a:t>3:  Method </a:t>
            </a:r>
            <a:r>
              <a:rPr lang="en-US" sz="1700">
                <a:solidFill>
                  <a:srgbClr val="0033CC"/>
                </a:solidFill>
              </a:rPr>
              <a:t>System.out.println</a:t>
            </a:r>
            <a:r>
              <a:rPr lang="en-US" sz="1700">
                <a:solidFill>
                  <a:schemeClr val="dk2"/>
                </a:solidFill>
              </a:rPr>
              <a:t> outputs ‘Hello, World!’</a:t>
            </a:r>
            <a:br>
              <a:rPr lang="en-US" sz="1700">
                <a:solidFill>
                  <a:schemeClr val="dk2"/>
                </a:solidFill>
              </a:rPr>
            </a:br>
            <a:r>
              <a:rPr lang="en-US" sz="1700">
                <a:solidFill>
                  <a:schemeClr val="dk2"/>
                </a:solidFill>
              </a:rPr>
              <a:t> 	-- A statement must end with a semicolon (</a:t>
            </a:r>
            <a:r>
              <a:rPr lang="en-US" sz="1700">
                <a:solidFill>
                  <a:srgbClr val="0033CC"/>
                </a:solidFill>
              </a:rPr>
              <a:t>;</a:t>
            </a:r>
            <a:r>
              <a:rPr lang="en-US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449" name="Google Shape;449;g295565e5c11_2_1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g295565e5c11_2_12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1" name="Google Shape;451;g295565e5c11_2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0" y="4828913"/>
            <a:ext cx="3810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295565e5c11_2_1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g295565e5c11_2_120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95565e5c11_2_131"/>
          <p:cNvSpPr txBox="1">
            <a:spLocks noGrp="1"/>
          </p:cNvSpPr>
          <p:nvPr>
            <p:ph type="title"/>
          </p:nvPr>
        </p:nvSpPr>
        <p:spPr>
          <a:xfrm>
            <a:off x="3073125" y="274650"/>
            <a:ext cx="790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Program Structure</a:t>
            </a:r>
            <a:endParaRPr/>
          </a:p>
        </p:txBody>
      </p:sp>
      <p:sp>
        <p:nvSpPr>
          <p:cNvPr id="460" name="Google Shape;460;g295565e5c11_2_131"/>
          <p:cNvSpPr txBox="1">
            <a:spLocks noGrp="1"/>
          </p:cNvSpPr>
          <p:nvPr>
            <p:ph type="body" idx="1"/>
          </p:nvPr>
        </p:nvSpPr>
        <p:spPr>
          <a:xfrm>
            <a:off x="3073075" y="1828800"/>
            <a:ext cx="7900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Every application has the same basic layout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◦Add your code inside the </a:t>
            </a:r>
            <a:r>
              <a:rPr lang="en-US" sz="1800">
                <a:solidFill>
                  <a:srgbClr val="0033CC"/>
                </a:solidFill>
              </a:rPr>
              <a:t>main</a:t>
            </a:r>
            <a:r>
              <a:rPr lang="en-US" sz="1800">
                <a:solidFill>
                  <a:schemeClr val="dk2"/>
                </a:solidFill>
              </a:rPr>
              <a:t> method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461" name="Google Shape;461;g295565e5c11_2_13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g295565e5c11_2_13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3" name="Google Shape;463;g295565e5c11_2_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3963" y="3019500"/>
            <a:ext cx="78962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295565e5c11_2_13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g295565e5c11_2_131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95565e5c11_2_143"/>
          <p:cNvSpPr txBox="1">
            <a:spLocks noGrp="1"/>
          </p:cNvSpPr>
          <p:nvPr>
            <p:ph type="title"/>
          </p:nvPr>
        </p:nvSpPr>
        <p:spPr>
          <a:xfrm>
            <a:off x="2926276" y="274650"/>
            <a:ext cx="8047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Calling Java Library Methods</a:t>
            </a:r>
            <a:endParaRPr/>
          </a:p>
        </p:txBody>
      </p:sp>
      <p:sp>
        <p:nvSpPr>
          <p:cNvPr id="472" name="Google Shape;472;g295565e5c11_2_143"/>
          <p:cNvSpPr txBox="1">
            <a:spLocks noGrp="1"/>
          </p:cNvSpPr>
          <p:nvPr>
            <p:ph type="body" idx="1"/>
          </p:nvPr>
        </p:nvSpPr>
        <p:spPr>
          <a:xfrm>
            <a:off x="2985026" y="1828800"/>
            <a:ext cx="7989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0588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4117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9164"/>
              <a:buNone/>
            </a:pPr>
            <a:endParaRPr sz="1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7893"/>
              <a:buFont typeface="Arial"/>
              <a:buNone/>
            </a:pPr>
            <a:r>
              <a:rPr lang="en-US" sz="1900">
                <a:solidFill>
                  <a:schemeClr val="dk2"/>
                </a:solidFill>
              </a:rPr>
              <a:t> Line 5 shows how to ‘call’ a ‘method’ from the Java API:  </a:t>
            </a:r>
            <a:r>
              <a:rPr lang="en-US" sz="1900">
                <a:solidFill>
                  <a:srgbClr val="0070C0"/>
                </a:solidFill>
              </a:rPr>
              <a:t>System.out.println</a:t>
            </a:r>
            <a:endParaRPr sz="190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57893"/>
              <a:buFont typeface="Arial"/>
              <a:buNone/>
            </a:pPr>
            <a:r>
              <a:rPr lang="en-US" sz="1900">
                <a:solidFill>
                  <a:schemeClr val="dk2"/>
                </a:solidFill>
              </a:rPr>
              <a:t>◦Code that somebody else wrote for you!</a:t>
            </a:r>
            <a:endParaRPr sz="1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57893"/>
              <a:buFont typeface="Arial"/>
              <a:buNone/>
            </a:pPr>
            <a:r>
              <a:rPr lang="en-US" sz="1900">
                <a:solidFill>
                  <a:schemeClr val="dk2"/>
                </a:solidFill>
              </a:rPr>
              <a:t>◦Notice the dots (periods)</a:t>
            </a:r>
            <a:endParaRPr sz="1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57893"/>
              <a:buFont typeface="Arial"/>
              <a:buNone/>
            </a:pPr>
            <a:r>
              <a:rPr lang="en-US" sz="1900">
                <a:solidFill>
                  <a:schemeClr val="dk2"/>
                </a:solidFill>
              </a:rPr>
              <a:t>◦</a:t>
            </a:r>
            <a:r>
              <a:rPr lang="en-US" sz="1900">
                <a:solidFill>
                  <a:srgbClr val="FF0000"/>
                </a:solidFill>
              </a:rPr>
              <a:t>Parenthesis</a:t>
            </a:r>
            <a:r>
              <a:rPr lang="en-US" sz="1900">
                <a:solidFill>
                  <a:schemeClr val="dk2"/>
                </a:solidFill>
              </a:rPr>
              <a:t> surround the </a:t>
            </a:r>
            <a:r>
              <a:rPr lang="en-US" sz="1900">
                <a:solidFill>
                  <a:srgbClr val="FF0000"/>
                </a:solidFill>
              </a:rPr>
              <a:t>arguments</a:t>
            </a:r>
            <a:r>
              <a:rPr lang="en-US" sz="1900">
                <a:solidFill>
                  <a:schemeClr val="dk2"/>
                </a:solidFill>
              </a:rPr>
              <a:t> that you ‘pass’ to a method</a:t>
            </a:r>
            <a:endParaRPr sz="1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57893"/>
              <a:buFont typeface="Arial"/>
              <a:buNone/>
            </a:pPr>
            <a:r>
              <a:rPr lang="en-US" sz="1900">
                <a:solidFill>
                  <a:schemeClr val="dk2"/>
                </a:solidFill>
              </a:rPr>
              <a:t>◦We are passing a String “Hello World” (</a:t>
            </a:r>
            <a:r>
              <a:rPr lang="en-US" sz="1900" b="1">
                <a:solidFill>
                  <a:schemeClr val="dk2"/>
                </a:solidFill>
              </a:rPr>
              <a:t>Note:</a:t>
            </a:r>
            <a:r>
              <a:rPr lang="en-US" sz="1900">
                <a:solidFill>
                  <a:schemeClr val="dk2"/>
                </a:solidFill>
              </a:rPr>
              <a:t> </a:t>
            </a:r>
            <a:r>
              <a:rPr lang="en-US" sz="1900">
                <a:solidFill>
                  <a:srgbClr val="FF0000"/>
                </a:solidFill>
              </a:rPr>
              <a:t>the double quotes which denote a String inside</a:t>
            </a:r>
            <a:r>
              <a:rPr lang="en-US" sz="1900">
                <a:solidFill>
                  <a:schemeClr val="dk2"/>
                </a:solidFill>
              </a:rPr>
              <a:t>)</a:t>
            </a:r>
            <a:endParaRPr sz="1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57893"/>
              <a:buFont typeface="Arial"/>
              <a:buNone/>
            </a:pPr>
            <a:r>
              <a:rPr lang="en-US" sz="1900">
                <a:solidFill>
                  <a:schemeClr val="dk2"/>
                </a:solidFill>
              </a:rPr>
              <a:t>◦You can also print </a:t>
            </a:r>
            <a:r>
              <a:rPr lang="en-US" sz="1900">
                <a:solidFill>
                  <a:srgbClr val="FF0000"/>
                </a:solidFill>
              </a:rPr>
              <a:t>numerical</a:t>
            </a:r>
            <a:r>
              <a:rPr lang="en-US" sz="1900">
                <a:solidFill>
                  <a:schemeClr val="dk2"/>
                </a:solidFill>
              </a:rPr>
              <a:t> values - System.out.println(3 + 4);</a:t>
            </a:r>
            <a:endParaRPr sz="1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0588"/>
              <a:buNone/>
            </a:pPr>
            <a:endParaRPr/>
          </a:p>
        </p:txBody>
      </p:sp>
      <p:sp>
        <p:nvSpPr>
          <p:cNvPr id="473" name="Google Shape;473;g295565e5c11_2_14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4" name="Google Shape;474;g295565e5c11_2_14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5" name="Google Shape;475;g295565e5c11_2_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1600" y="1951800"/>
            <a:ext cx="76771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295565e5c11_2_14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g295565e5c11_2_143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294848" y="336527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INTRODUCTION TO THE MODULE 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1337480" y="1855883"/>
            <a:ext cx="10508775" cy="56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Overview of Module</a:t>
            </a:r>
            <a:endParaRPr/>
          </a:p>
          <a:p>
            <a:pPr marL="502919" lvl="1" indent="-2285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What can you expect?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Learning Objectives</a:t>
            </a:r>
            <a:endParaRPr/>
          </a:p>
          <a:p>
            <a:pPr marL="502919" lvl="1" indent="-2285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How will you benefit?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Learning Strategy</a:t>
            </a:r>
            <a:endParaRPr/>
          </a:p>
          <a:p>
            <a:pPr marL="502919" lvl="1" indent="-2285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How you will learn?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Assessment Overview</a:t>
            </a:r>
            <a:endParaRPr/>
          </a:p>
          <a:p>
            <a:pPr marL="502919" lvl="1" indent="-2285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How you will be tested?</a:t>
            </a:r>
            <a:endParaRPr/>
          </a:p>
          <a:p>
            <a:pPr marL="274320" lvl="0" indent="-1066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5562" y="2102052"/>
            <a:ext cx="3784847" cy="283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95565e5c11_2_153"/>
          <p:cNvSpPr txBox="1">
            <a:spLocks noGrp="1"/>
          </p:cNvSpPr>
          <p:nvPr>
            <p:ph type="title"/>
          </p:nvPr>
        </p:nvSpPr>
        <p:spPr>
          <a:xfrm>
            <a:off x="2926276" y="274650"/>
            <a:ext cx="8047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does print work?</a:t>
            </a:r>
            <a:endParaRPr/>
          </a:p>
        </p:txBody>
      </p:sp>
      <p:sp>
        <p:nvSpPr>
          <p:cNvPr id="484" name="Google Shape;484;g295565e5c11_2_153"/>
          <p:cNvSpPr txBox="1">
            <a:spLocks noGrp="1"/>
          </p:cNvSpPr>
          <p:nvPr>
            <p:ph type="body" idx="1"/>
          </p:nvPr>
        </p:nvSpPr>
        <p:spPr>
          <a:xfrm>
            <a:off x="2926126" y="1828800"/>
            <a:ext cx="8047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 The </a:t>
            </a:r>
            <a:r>
              <a:rPr lang="en-US" sz="1600">
                <a:solidFill>
                  <a:srgbClr val="0033CC"/>
                </a:solidFill>
              </a:rPr>
              <a:t>println</a:t>
            </a:r>
            <a:r>
              <a:rPr lang="en-US" sz="1600">
                <a:solidFill>
                  <a:schemeClr val="dk2"/>
                </a:solidFill>
              </a:rPr>
              <a:t> method prints a string or a number and then starts a new line.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System.out.println("Hello");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System.out.println("World!");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33CC"/>
                </a:solidFill>
              </a:rPr>
              <a:t>println</a:t>
            </a:r>
            <a:r>
              <a:rPr lang="en-US" sz="1600">
                <a:solidFill>
                  <a:schemeClr val="dk2"/>
                </a:solidFill>
              </a:rPr>
              <a:t> has a companion method named </a:t>
            </a:r>
            <a:r>
              <a:rPr lang="en-US" sz="1600">
                <a:solidFill>
                  <a:srgbClr val="0033CC"/>
                </a:solidFill>
              </a:rPr>
              <a:t>print</a:t>
            </a:r>
            <a:r>
              <a:rPr lang="en-US" sz="1600">
                <a:solidFill>
                  <a:schemeClr val="dk2"/>
                </a:solidFill>
              </a:rPr>
              <a:t> that does not print a new line.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System.out.</a:t>
            </a:r>
            <a:r>
              <a:rPr lang="en-US" sz="1600">
                <a:solidFill>
                  <a:srgbClr val="0033CC"/>
                </a:solidFill>
              </a:rPr>
              <a:t>print</a:t>
            </a:r>
            <a:r>
              <a:rPr lang="en-US" sz="1600">
                <a:solidFill>
                  <a:schemeClr val="dk2"/>
                </a:solidFill>
              </a:rPr>
              <a:t>("00");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System.out.</a:t>
            </a:r>
            <a:r>
              <a:rPr lang="en-US" sz="1600">
                <a:solidFill>
                  <a:srgbClr val="0033CC"/>
                </a:solidFill>
              </a:rPr>
              <a:t>println</a:t>
            </a:r>
            <a:r>
              <a:rPr lang="en-US" sz="1600">
                <a:solidFill>
                  <a:schemeClr val="dk2"/>
                </a:solidFill>
              </a:rPr>
              <a:t>(3 + 4);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 sz="1400"/>
          </a:p>
        </p:txBody>
      </p:sp>
      <p:pic>
        <p:nvPicPr>
          <p:cNvPr id="485" name="Google Shape;485;g295565e5c11_2_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8025" y="2305050"/>
            <a:ext cx="2647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295565e5c11_2_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9825" y="4487150"/>
            <a:ext cx="26479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295565e5c11_2_15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g295565e5c11_2_15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g295565e5c11_2_15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0" name="Google Shape;490;g295565e5c11_2_153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95565e5c11_2_33"/>
          <p:cNvSpPr txBox="1">
            <a:spLocks noGrp="1"/>
          </p:cNvSpPr>
          <p:nvPr>
            <p:ph type="title"/>
          </p:nvPr>
        </p:nvSpPr>
        <p:spPr>
          <a:xfrm>
            <a:off x="2999701" y="274650"/>
            <a:ext cx="7974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Java Variables</a:t>
            </a:r>
            <a:endParaRPr/>
          </a:p>
        </p:txBody>
      </p:sp>
      <p:sp>
        <p:nvSpPr>
          <p:cNvPr id="497" name="Google Shape;497;g295565e5c11_2_33"/>
          <p:cNvSpPr txBox="1">
            <a:spLocks noGrp="1"/>
          </p:cNvSpPr>
          <p:nvPr>
            <p:ph type="body" idx="1"/>
          </p:nvPr>
        </p:nvSpPr>
        <p:spPr>
          <a:xfrm>
            <a:off x="2999648" y="1828800"/>
            <a:ext cx="79743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Most computer programs hold temporary values in named storage locations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◦Programmers name them for easy access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There are different types (sizes) of storage to hold different things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You </a:t>
            </a:r>
            <a:r>
              <a:rPr lang="en-US" sz="1800">
                <a:solidFill>
                  <a:srgbClr val="FF0000"/>
                </a:solidFill>
              </a:rPr>
              <a:t>declare</a:t>
            </a:r>
            <a:r>
              <a:rPr lang="en-US" sz="1800">
                <a:solidFill>
                  <a:schemeClr val="dk2"/>
                </a:solidFill>
              </a:rPr>
              <a:t> a variable by telling the compiler: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◦What type (size) of variable you need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◦What name you will use to refer to it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Remember: In Python, we declare our variable a but differently.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498" name="Google Shape;498;g295565e5c11_2_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g295565e5c11_2_3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0" name="Google Shape;500;g295565e5c11_2_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295565e5c11_2_33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95565e5c11_2_164"/>
          <p:cNvSpPr txBox="1">
            <a:spLocks noGrp="1"/>
          </p:cNvSpPr>
          <p:nvPr>
            <p:ph type="body" idx="1"/>
          </p:nvPr>
        </p:nvSpPr>
        <p:spPr>
          <a:xfrm>
            <a:off x="2999700" y="1285450"/>
            <a:ext cx="7974000" cy="4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dk2"/>
                </a:solidFill>
              </a:rPr>
              <a:t> When declaring a variable, you often specify an initial value. This is also where you tell the compiler the size (type) it will hold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 b="1">
                <a:solidFill>
                  <a:schemeClr val="dk2"/>
                </a:solidFill>
              </a:rPr>
              <a:t>Each variable must have:</a:t>
            </a:r>
            <a:endParaRPr sz="1800" b="1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dk2"/>
                </a:solidFill>
              </a:rPr>
              <a:t>•A data type                                  </a:t>
            </a:r>
            <a:r>
              <a:rPr lang="en-US">
                <a:solidFill>
                  <a:schemeClr val="dk2"/>
                </a:solidFill>
              </a:rPr>
              <a:t>Data Type</a:t>
            </a:r>
            <a:endParaRPr sz="1800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dk2"/>
                </a:solidFill>
              </a:rPr>
              <a:t>•A unique identifier (or name)</a:t>
            </a:r>
            <a:endParaRPr sz="1800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dk2"/>
                </a:solidFill>
              </a:rPr>
              <a:t>•A value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-US">
                <a:solidFill>
                  <a:schemeClr val="dk2"/>
                </a:solidFill>
              </a:rPr>
              <a:t> Name/Identifier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508" name="Google Shape;508;g295565e5c11_2_16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g295565e5c11_2_164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0" name="Google Shape;510;g295565e5c11_2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8775" y="3662175"/>
            <a:ext cx="26289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295565e5c11_2_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3175" y="3127325"/>
            <a:ext cx="6667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95565e5c11_2_1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9925" y="4073350"/>
            <a:ext cx="7334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295565e5c11_2_1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75950" y="3040550"/>
            <a:ext cx="8191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295565e5c11_2_1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71175" y="4039875"/>
            <a:ext cx="1028512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295565e5c11_2_164"/>
          <p:cNvSpPr txBox="1"/>
          <p:nvPr/>
        </p:nvSpPr>
        <p:spPr>
          <a:xfrm>
            <a:off x="9192000" y="24864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6" name="Google Shape;516;g295565e5c11_2_164"/>
          <p:cNvSpPr txBox="1"/>
          <p:nvPr/>
        </p:nvSpPr>
        <p:spPr>
          <a:xfrm>
            <a:off x="9975950" y="4449375"/>
            <a:ext cx="1972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Semicolon</a:t>
            </a:r>
            <a:endParaRPr sz="2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7" name="Google Shape;517;g295565e5c11_2_16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8" name="Google Shape;518;g295565e5c11_2_164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5e447bcd63_0_101"/>
          <p:cNvSpPr/>
          <p:nvPr/>
        </p:nvSpPr>
        <p:spPr>
          <a:xfrm>
            <a:off x="3234676" y="473000"/>
            <a:ext cx="346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545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Data types</a:t>
            </a:r>
            <a:endParaRPr sz="3200" b="0" i="0" u="none" strike="noStrike" cap="none">
              <a:solidFill>
                <a:srgbClr val="5454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5" name="Google Shape;525;g25e447bcd63_0_1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g25e447bcd63_0_10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Software Evolution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Introduction to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History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Features of Java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Java SE 8 Platform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Platform Independent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How does Java program run?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 Java keywords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Program structure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Java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Java </a:t>
            </a:r>
            <a:r>
              <a:rPr lang="en-US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Types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Declaring Variables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 Java Operators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Naming convention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Java Expressions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 Types of Errors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16.1. Compile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16.2. Run Time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16.3. Logical Error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  Comments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7" name="Google Shape;527;g25e447bcd63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825" y="1410025"/>
            <a:ext cx="6238600" cy="5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25e447bcd63_0_1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9" name="Google Shape;529;g25e447bcd63_0_101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95565e5c11_2_188"/>
          <p:cNvSpPr txBox="1">
            <a:spLocks noGrp="1"/>
          </p:cNvSpPr>
          <p:nvPr>
            <p:ph type="title"/>
          </p:nvPr>
        </p:nvSpPr>
        <p:spPr>
          <a:xfrm>
            <a:off x="2896900" y="551175"/>
            <a:ext cx="64614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7142"/>
              <a:buNone/>
            </a:pPr>
            <a:r>
              <a:rPr lang="en-US" sz="3500"/>
              <a:t>How to declare variables in JAVA?</a:t>
            </a:r>
            <a:endParaRPr sz="3500"/>
          </a:p>
        </p:txBody>
      </p:sp>
      <p:sp>
        <p:nvSpPr>
          <p:cNvPr id="536" name="Google Shape;536;g295565e5c11_2_188"/>
          <p:cNvSpPr txBox="1">
            <a:spLocks noGrp="1"/>
          </p:cNvSpPr>
          <p:nvPr>
            <p:ph type="body" idx="1"/>
          </p:nvPr>
        </p:nvSpPr>
        <p:spPr>
          <a:xfrm>
            <a:off x="2896900" y="1711325"/>
            <a:ext cx="8840700" cy="44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5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20"/>
              <a:buFont typeface="Century Gothic"/>
              <a:buChar char="•"/>
            </a:pPr>
            <a:r>
              <a:rPr lang="en-US" sz="1800">
                <a:solidFill>
                  <a:schemeClr val="dk2"/>
                </a:solidFill>
              </a:rPr>
              <a:t>Understanding variable declaration with examples: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sp>
        <p:nvSpPr>
          <p:cNvPr id="537" name="Google Shape;537;g295565e5c11_2_18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g295565e5c11_2_188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g295565e5c11_2_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5650" y="2166550"/>
            <a:ext cx="7680925" cy="42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295565e5c11_2_18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g295565e5c11_2_188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95565e5c11_2_201"/>
          <p:cNvSpPr txBox="1">
            <a:spLocks noGrp="1"/>
          </p:cNvSpPr>
          <p:nvPr>
            <p:ph type="title"/>
          </p:nvPr>
        </p:nvSpPr>
        <p:spPr>
          <a:xfrm>
            <a:off x="2999701" y="274650"/>
            <a:ext cx="7974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Things to remember</a:t>
            </a:r>
            <a:endParaRPr/>
          </a:p>
        </p:txBody>
      </p:sp>
      <p:sp>
        <p:nvSpPr>
          <p:cNvPr id="548" name="Google Shape;548;g295565e5c11_2_201"/>
          <p:cNvSpPr txBox="1">
            <a:spLocks noGrp="1"/>
          </p:cNvSpPr>
          <p:nvPr>
            <p:ph type="body" idx="1"/>
          </p:nvPr>
        </p:nvSpPr>
        <p:spPr>
          <a:xfrm>
            <a:off x="2999626" y="1828800"/>
            <a:ext cx="79743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•Variable names must start with a letter</a:t>
            </a:r>
            <a:endParaRPr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•You cannot use other symbols (? or %...) and spaces are not permitted</a:t>
            </a:r>
            <a:endParaRPr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•Separate words with ‘</a:t>
            </a:r>
            <a:r>
              <a:rPr lang="en-US">
                <a:solidFill>
                  <a:srgbClr val="FF0000"/>
                </a:solidFill>
              </a:rPr>
              <a:t>camelCase</a:t>
            </a:r>
            <a:r>
              <a:rPr lang="en-US">
                <a:solidFill>
                  <a:schemeClr val="dk2"/>
                </a:solidFill>
              </a:rPr>
              <a:t>’ notation</a:t>
            </a:r>
            <a:endParaRPr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•Use upper case letters to signify word boundaries</a:t>
            </a:r>
            <a:endParaRPr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•Don’t use reserved ‘Java’ words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549" name="Google Shape;549;g295565e5c11_2_2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0" name="Google Shape;550;g295565e5c11_2_20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1" name="Google Shape;551;g295565e5c11_2_20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295565e5c11_2_2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3" name="Google Shape;553;g295565e5c11_2_201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3"/>
          <p:cNvSpPr/>
          <p:nvPr/>
        </p:nvSpPr>
        <p:spPr>
          <a:xfrm>
            <a:off x="3064050" y="398725"/>
            <a:ext cx="462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operators</a:t>
            </a:r>
            <a:endParaRPr sz="4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p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1" name="Google Shape;5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238325"/>
            <a:ext cx="5337099" cy="538197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33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g295565e5c11_2_42"/>
          <p:cNvPicPr preferRelativeResize="0"/>
          <p:nvPr/>
        </p:nvPicPr>
        <p:blipFill rotWithShape="1">
          <a:blip r:embed="rId3">
            <a:alphaModFix/>
          </a:blip>
          <a:srcRect l="4317" t="7349" r="4206" b="5777"/>
          <a:stretch/>
        </p:blipFill>
        <p:spPr>
          <a:xfrm>
            <a:off x="3279325" y="1284475"/>
            <a:ext cx="8472549" cy="50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295565e5c11_2_4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g295565e5c11_2_42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2" name="Google Shape;572;g295565e5c11_2_4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g295565e5c11_2_42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g295565e5c11_2_4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g295565e5c11_2_42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5e447bcd63_0_113"/>
          <p:cNvSpPr txBox="1"/>
          <p:nvPr/>
        </p:nvSpPr>
        <p:spPr>
          <a:xfrm>
            <a:off x="3029075" y="-211025"/>
            <a:ext cx="7030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Expressions</a:t>
            </a: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2" name="Google Shape;582;g25e447bcd63_0_113"/>
          <p:cNvSpPr txBox="1"/>
          <p:nvPr/>
        </p:nvSpPr>
        <p:spPr>
          <a:xfrm>
            <a:off x="2828325" y="1266100"/>
            <a:ext cx="8688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62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545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</a:t>
            </a:r>
            <a:r>
              <a:rPr lang="en-US" sz="2100" b="0" i="1" u="none" strike="noStrike" cap="none">
                <a:solidFill>
                  <a:srgbClr val="545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expression</a:t>
            </a:r>
            <a:r>
              <a:rPr lang="en-US" sz="2100" b="0" i="0" u="none" strike="noStrike" cap="none">
                <a:solidFill>
                  <a:srgbClr val="545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construct made up of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variables, operators, and method invocations,</a:t>
            </a:r>
            <a:r>
              <a:rPr lang="en-US" sz="2100" b="0" i="0" u="none" strike="noStrike" cap="none">
                <a:solidFill>
                  <a:srgbClr val="545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are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constructed according to the syntax of the language</a:t>
            </a:r>
            <a:r>
              <a:rPr lang="en-US" sz="2100" b="0" i="0" u="none" strike="noStrike" cap="none">
                <a:solidFill>
                  <a:srgbClr val="545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that evaluates to a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value</a:t>
            </a:r>
            <a:r>
              <a:rPr lang="en-US" sz="2100" b="0" i="0" u="none" strike="noStrike" cap="none">
                <a:solidFill>
                  <a:srgbClr val="545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100" b="0" i="0" u="none" strike="noStrike" cap="none">
              <a:solidFill>
                <a:srgbClr val="5454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74320" marR="0" lvl="0" indent="-1066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4545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3" name="Google Shape;583;g25e447bcd63_0_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9075" y="3043500"/>
            <a:ext cx="8484949" cy="23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25e447bcd63_0_113"/>
          <p:cNvSpPr/>
          <p:nvPr/>
        </p:nvSpPr>
        <p:spPr>
          <a:xfrm>
            <a:off x="3309120" y="3981753"/>
            <a:ext cx="1294200" cy="3375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g25e447bcd63_0_113"/>
          <p:cNvSpPr/>
          <p:nvPr/>
        </p:nvSpPr>
        <p:spPr>
          <a:xfrm>
            <a:off x="3309118" y="5071100"/>
            <a:ext cx="3730200" cy="3399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g25e447bcd63_0_1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g25e447bcd63_0_1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8" name="Google Shape;588;g25e447bcd63_0_1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9" name="Google Shape;589;g25e447bcd63_0_1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0" name="Google Shape;590;g25e447bcd63_0_1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1" name="Google Shape;591;g25e447bcd63_0_113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5565e5c11_2_213"/>
          <p:cNvSpPr txBox="1">
            <a:spLocks noGrp="1"/>
          </p:cNvSpPr>
          <p:nvPr>
            <p:ph type="title"/>
          </p:nvPr>
        </p:nvSpPr>
        <p:spPr>
          <a:xfrm>
            <a:off x="2940951" y="274650"/>
            <a:ext cx="8033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Types of Errors</a:t>
            </a:r>
            <a:endParaRPr/>
          </a:p>
        </p:txBody>
      </p:sp>
      <p:sp>
        <p:nvSpPr>
          <p:cNvPr id="598" name="Google Shape;598;g295565e5c11_2_2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9" name="Google Shape;599;g295565e5c11_2_2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0" name="Google Shape;600;g295565e5c11_2_213"/>
          <p:cNvSpPr txBox="1"/>
          <p:nvPr/>
        </p:nvSpPr>
        <p:spPr>
          <a:xfrm>
            <a:off x="3062200" y="1936875"/>
            <a:ext cx="8356500" cy="45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200" marR="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Compile Time Error</a:t>
            </a:r>
            <a:endParaRPr sz="2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•Syntax Errors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Spelling, Capitalization, punctuation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Ordering of statements, matching of braces/parenthesis…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 No .class file is generated by the compiler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marR="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•Correct first error listed, then compile again</a:t>
            </a:r>
            <a:endParaRPr sz="18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g295565e5c11_2_2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95565e5c11_2_2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3" name="Google Shape;603;g295565e5c11_2_2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4" name="Google Shape;604;g295565e5c11_2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025" y="4467450"/>
            <a:ext cx="3995975" cy="17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295565e5c11_2_2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6" name="Google Shape;606;g295565e5c11_2_213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58622" y="363822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OVERVIEW OF MODULE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308497" y="1992361"/>
            <a:ext cx="114150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This is a beginner’s module aimed at introducing Object Oriented Programming concepts to students who have had no prior experience of programming. </a:t>
            </a:r>
            <a:endParaRPr/>
          </a:p>
          <a:p>
            <a:pPr marL="27432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The module will teach students to write, analyse and correct program codes using graphical interface IDE (</a:t>
            </a:r>
            <a:r>
              <a:rPr lang="en-US" b="1">
                <a:solidFill>
                  <a:srgbClr val="FF0000"/>
                </a:solidFill>
              </a:rPr>
              <a:t>Eclipse</a:t>
            </a:r>
            <a:r>
              <a:rPr lang="en-US"/>
              <a:t>).  </a:t>
            </a:r>
            <a:endParaRPr/>
          </a:p>
          <a:p>
            <a:pPr marL="274320" lvl="0" indent="-106679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45720" lvl="0" indent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274320" lvl="0" indent="-2286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At the end of the course, students will be able to build Desktop Application using OOP concepts.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8500" y="3658275"/>
            <a:ext cx="1485725" cy="14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10952275" y="6519300"/>
            <a:ext cx="322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95565e5c11_2_226"/>
          <p:cNvSpPr txBox="1">
            <a:spLocks noGrp="1"/>
          </p:cNvSpPr>
          <p:nvPr>
            <p:ph type="body" idx="1"/>
          </p:nvPr>
        </p:nvSpPr>
        <p:spPr>
          <a:xfrm>
            <a:off x="2926275" y="1270750"/>
            <a:ext cx="9265800" cy="49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0320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2"/>
                </a:solidFill>
              </a:rPr>
              <a:t>Run Time Error</a:t>
            </a:r>
            <a:endParaRPr b="1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•Logical Errors.</a:t>
            </a:r>
            <a:endParaRPr sz="2000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• Program runs, but produces unintended results.</a:t>
            </a:r>
            <a:endParaRPr sz="2000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• Program may crash.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613" name="Google Shape;613;g295565e5c11_2_2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g295565e5c11_2_22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5" name="Google Shape;615;g295565e5c11_2_2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6" name="Google Shape;616;g295565e5c11_2_22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7" name="Google Shape;617;g295565e5c11_2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075" y="3167675"/>
            <a:ext cx="4919450" cy="18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g295565e5c11_2_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100" y="5067125"/>
            <a:ext cx="8243450" cy="8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295565e5c11_2_2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0" name="Google Shape;620;g295565e5c11_2_226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95565e5c11_2_235"/>
          <p:cNvSpPr txBox="1">
            <a:spLocks noGrp="1"/>
          </p:cNvSpPr>
          <p:nvPr>
            <p:ph type="body" idx="1"/>
          </p:nvPr>
        </p:nvSpPr>
        <p:spPr>
          <a:xfrm>
            <a:off x="2985025" y="1314825"/>
            <a:ext cx="7989000" cy="4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Logical Error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chemeClr val="dk2"/>
                </a:solidFill>
              </a:rPr>
              <a:t>Logical error occurs when the programmer makes mistakes on their code.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chemeClr val="dk2"/>
                </a:solidFill>
              </a:rPr>
              <a:t>Neither detected by compiler nor by JVM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627" name="Google Shape;627;g295565e5c11_2_23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8" name="Google Shape;628;g295565e5c11_2_235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9" name="Google Shape;629;g295565e5c11_2_23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g295565e5c11_2_235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1" name="Google Shape;631;g295565e5c11_2_235"/>
          <p:cNvPicPr preferRelativeResize="0"/>
          <p:nvPr/>
        </p:nvPicPr>
        <p:blipFill rotWithShape="1">
          <a:blip r:embed="rId3">
            <a:alphaModFix/>
          </a:blip>
          <a:srcRect l="1892"/>
          <a:stretch/>
        </p:blipFill>
        <p:spPr>
          <a:xfrm>
            <a:off x="6631450" y="3429000"/>
            <a:ext cx="47378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295565e5c11_2_235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g295565e5c11_2_235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0"/>
          <p:cNvSpPr txBox="1">
            <a:spLocks noGrp="1"/>
          </p:cNvSpPr>
          <p:nvPr>
            <p:ph type="title"/>
          </p:nvPr>
        </p:nvSpPr>
        <p:spPr>
          <a:xfrm>
            <a:off x="3043749" y="274650"/>
            <a:ext cx="7930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Comments in Java</a:t>
            </a:r>
            <a:endParaRPr/>
          </a:p>
        </p:txBody>
      </p:sp>
      <p:sp>
        <p:nvSpPr>
          <p:cNvPr id="639" name="Google Shape;639;p70"/>
          <p:cNvSpPr txBox="1">
            <a:spLocks noGrp="1"/>
          </p:cNvSpPr>
          <p:nvPr>
            <p:ph type="body" idx="1"/>
          </p:nvPr>
        </p:nvSpPr>
        <p:spPr>
          <a:xfrm>
            <a:off x="3117175" y="1828800"/>
            <a:ext cx="87525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Comments are useful to describe what your code is doing. During runtime the interpreter just ignores them and does not treat them as code.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lvl="0" indent="-1066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sp>
        <p:nvSpPr>
          <p:cNvPr id="640" name="Google Shape;640;p70"/>
          <p:cNvSpPr txBox="1"/>
          <p:nvPr/>
        </p:nvSpPr>
        <p:spPr>
          <a:xfrm>
            <a:off x="3354850" y="3699750"/>
            <a:ext cx="29664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line comment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1" name="Google Shape;641;p70"/>
          <p:cNvSpPr txBox="1"/>
          <p:nvPr/>
        </p:nvSpPr>
        <p:spPr>
          <a:xfrm>
            <a:off x="7963325" y="3620400"/>
            <a:ext cx="2731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line comment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2" name="Google Shape;642;p7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3" name="Google Shape;643;p7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4" name="Google Shape;644;p7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5" name="Google Shape;645;p7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6" name="Google Shape;64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025" y="4301250"/>
            <a:ext cx="3696663" cy="66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3325" y="4128975"/>
            <a:ext cx="4064550" cy="15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9" name="Google Shape;649;p70"/>
          <p:cNvSpPr txBox="1"/>
          <p:nvPr/>
        </p:nvSpPr>
        <p:spPr>
          <a:xfrm>
            <a:off x="4100" y="-61100"/>
            <a:ext cx="2829300" cy="6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 Introduction to object oriented programming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Software Evolution 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Procedural vs Object Oriented Programming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4.Introduction to Java</a:t>
            </a:r>
            <a:endParaRPr sz="1300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History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Java Architecture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Features of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8.Java keywords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Simple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Analysing Java Program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11.Program Structure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Calling Java library Methods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13.Java Variables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14. Java Data Types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15. Declaring variables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16.Java operators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17.Naming convention in Java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18. Java Expressions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19. Types of Error</a:t>
            </a:r>
            <a:endParaRPr sz="13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20. Comments in Java</a:t>
            </a:r>
            <a:endParaRPr sz="13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g295b2afd864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100" y="1361350"/>
            <a:ext cx="7769450" cy="51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308496" y="161797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2173410" y="5325043"/>
            <a:ext cx="7572300" cy="567000"/>
          </a:xfrm>
          <a:prstGeom prst="rect">
            <a:avLst/>
          </a:prstGeom>
          <a:solidFill>
            <a:srgbClr val="FF66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Java Programming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3155184" y="4289889"/>
            <a:ext cx="6011700" cy="8511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Design and Programming 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8" descr="D:\Abhinav\Course Development images\programm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5768" y="988570"/>
            <a:ext cx="1957977" cy="1401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 descr="download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9696" y="2443527"/>
            <a:ext cx="2779849" cy="17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/>
        </p:nvSpPr>
        <p:spPr>
          <a:xfrm>
            <a:off x="10952275" y="6519300"/>
            <a:ext cx="322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63829" y="563710"/>
            <a:ext cx="885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ASSESSMENT DETAILS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520682" y="2470074"/>
            <a:ext cx="116712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100 % Coursework</a:t>
            </a:r>
            <a:r>
              <a:rPr lang="en-US"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Individual Coursework </a:t>
            </a:r>
            <a:endParaRPr sz="3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1809750" y="268288"/>
            <a:ext cx="885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ASSESSMENT DETAILS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1809720" y="2000240"/>
            <a:ext cx="8501100" cy="3047100"/>
          </a:xfrm>
          <a:prstGeom prst="rect">
            <a:avLst/>
          </a:prstGeom>
          <a:noFill/>
          <a:ln w="635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Information about the assessments will be provided in subsequent weeks.</a:t>
            </a:r>
            <a:endParaRPr sz="4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1809750" y="268288"/>
            <a:ext cx="885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ASSESSMENT DETAILS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1809750" y="1214438"/>
            <a:ext cx="8858400" cy="5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b="1"/>
              <a:t>Module Grading Standards in the UK</a:t>
            </a:r>
            <a:endParaRPr/>
          </a:p>
        </p:txBody>
      </p:sp>
      <p:graphicFrame>
        <p:nvGraphicFramePr>
          <p:cNvPr id="159" name="Google Shape;159;p15"/>
          <p:cNvGraphicFramePr/>
          <p:nvPr/>
        </p:nvGraphicFramePr>
        <p:xfrm>
          <a:off x="1881158" y="1928802"/>
          <a:ext cx="8429675" cy="4485650"/>
        </p:xfrm>
        <a:graphic>
          <a:graphicData uri="http://schemas.openxmlformats.org/drawingml/2006/table">
            <a:tbl>
              <a:tblPr firstRow="1" bandRow="1">
                <a:noFill/>
                <a:tableStyleId>{3CE9569C-FE9D-42D2-A6B7-0443E3B92B00}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Range of Marks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Grade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Remarks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70 - 100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Excellent: outstanding performance with only minor errors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60 - 69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Very Good: above the average standard but with some errors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50 - 59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Good: generally sound work with a number of notable errors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43 - 49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Satisfactory: fair but with significant shortcomings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40 - 42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Sufficient: performance meets the minimum criteria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0 - 39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Fail: performance does not meet the minimum criteria and considerable further work is required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6066</Words>
  <Application>Microsoft Office PowerPoint</Application>
  <PresentationFormat>Widescreen</PresentationFormat>
  <Paragraphs>1399</Paragraphs>
  <Slides>53</Slides>
  <Notes>53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Overpass</vt:lpstr>
      <vt:lpstr>Century Gothic</vt:lpstr>
      <vt:lpstr>Calibri</vt:lpstr>
      <vt:lpstr>Arial</vt:lpstr>
      <vt:lpstr>Continental World 16x9</vt:lpstr>
      <vt:lpstr>Object Oriented Programming and Design   WEEK 1 – Introduction to OOP</vt:lpstr>
      <vt:lpstr>INTRODUCTION TO YOUR INSTRUCTORS</vt:lpstr>
      <vt:lpstr>PowerPoint Presentation</vt:lpstr>
      <vt:lpstr>INTRODUCTION TO THE MODULE </vt:lpstr>
      <vt:lpstr>OVERVIEW OF MODULE</vt:lpstr>
      <vt:lpstr>LEARNING OBJECTIVES</vt:lpstr>
      <vt:lpstr>ASSESSMENT DETAILS</vt:lpstr>
      <vt:lpstr>ASSESSMENT DETAILS</vt:lpstr>
      <vt:lpstr>ASSESSMENT DETAILS</vt:lpstr>
      <vt:lpstr>LET’S GET STARTED WITH LECTURE 1</vt:lpstr>
      <vt:lpstr>Introduction to Object Oriented Programming </vt:lpstr>
      <vt:lpstr>Introduction to Object Oriented Programming </vt:lpstr>
      <vt:lpstr>Introduction to Object Oriented Programming </vt:lpstr>
      <vt:lpstr>Features of OOP</vt:lpstr>
      <vt:lpstr>SOFTWARE EVOLUTION</vt:lpstr>
      <vt:lpstr>Procedural vs Object Oriented Programming</vt:lpstr>
      <vt:lpstr>Introduction to Java</vt:lpstr>
      <vt:lpstr>Introduction to Java</vt:lpstr>
      <vt:lpstr>History of Java</vt:lpstr>
      <vt:lpstr>Features of Java</vt:lpstr>
      <vt:lpstr>Java Architecture </vt:lpstr>
      <vt:lpstr>Java Architecture</vt:lpstr>
      <vt:lpstr>Java Architecture</vt:lpstr>
      <vt:lpstr>Java Architecture Components</vt:lpstr>
      <vt:lpstr>Java Architecture Components </vt:lpstr>
      <vt:lpstr>Java Architecture Components</vt:lpstr>
      <vt:lpstr>Java Architecture Components</vt:lpstr>
      <vt:lpstr>Java Architecture Components</vt:lpstr>
      <vt:lpstr>Java Architecture Components</vt:lpstr>
      <vt:lpstr>PowerPoint Presentation</vt:lpstr>
      <vt:lpstr>Features of Java</vt:lpstr>
      <vt:lpstr>Features of Java</vt:lpstr>
      <vt:lpstr>Features of Java</vt:lpstr>
      <vt:lpstr>Features of Java</vt:lpstr>
      <vt:lpstr>PowerPoint Presentation</vt:lpstr>
      <vt:lpstr>Simple Java Program</vt:lpstr>
      <vt:lpstr>Analysing Java program</vt:lpstr>
      <vt:lpstr>Program Structure</vt:lpstr>
      <vt:lpstr>Calling Java Library Methods</vt:lpstr>
      <vt:lpstr>How does print work?</vt:lpstr>
      <vt:lpstr>Java Variables</vt:lpstr>
      <vt:lpstr>PowerPoint Presentation</vt:lpstr>
      <vt:lpstr>PowerPoint Presentation</vt:lpstr>
      <vt:lpstr>How to declare variables in JAVA?</vt:lpstr>
      <vt:lpstr>Things to remember</vt:lpstr>
      <vt:lpstr>PowerPoint Presentation</vt:lpstr>
      <vt:lpstr>PowerPoint Presentation</vt:lpstr>
      <vt:lpstr>PowerPoint Presentation</vt:lpstr>
      <vt:lpstr>Types of Errors</vt:lpstr>
      <vt:lpstr>PowerPoint Presentation</vt:lpstr>
      <vt:lpstr>PowerPoint Presentation</vt:lpstr>
      <vt:lpstr>Comments in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and Design   WEEK 1 – Introduction to OOP</dc:title>
  <dc:creator>dell</dc:creator>
  <cp:lastModifiedBy>Subash</cp:lastModifiedBy>
  <cp:revision>1</cp:revision>
  <dcterms:created xsi:type="dcterms:W3CDTF">2019-10-23T12:39:44Z</dcterms:created>
  <dcterms:modified xsi:type="dcterms:W3CDTF">2023-11-20T02:13:50Z</dcterms:modified>
</cp:coreProperties>
</file>