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DM Sans" pitchFamily="2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Lato Light" panose="020F0502020204030203" pitchFamily="34" charset="0"/>
      <p:regular r:id="rId41"/>
      <p:italic r:id="rId42"/>
    </p:embeddedFont>
    <p:embeddedFont>
      <p:font typeface="Nunito Light" pitchFamily="2" charset="0"/>
      <p:regular r:id="rId43"/>
      <p:italic r:id="rId44"/>
    </p:embeddedFont>
    <p:embeddedFont>
      <p:font typeface="Poppins" panose="00000500000000000000" pitchFamily="2" charset="0"/>
      <p:regular r:id="rId45"/>
      <p:bold r:id="rId46"/>
      <p:italic r:id="rId47"/>
      <p:boldItalic r:id="rId48"/>
    </p:embeddedFont>
    <p:embeddedFont>
      <p:font typeface="PT Sans" panose="020B05030202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D1FC53DF-AA07-4B25-B976-804B261E597A}"/>
    <pc:docChg chg="modSld">
      <pc:chgData name="Shah, Sumit" userId="5bfdb72b-a572-4577-ab55-70d3c28ab583" providerId="ADAL" clId="{D1FC53DF-AA07-4B25-B976-804B261E597A}" dt="2023-12-17T01:57:18.935" v="3" actId="1037"/>
      <pc:docMkLst>
        <pc:docMk/>
      </pc:docMkLst>
      <pc:sldChg chg="modSp mod">
        <pc:chgData name="Shah, Sumit" userId="5bfdb72b-a572-4577-ab55-70d3c28ab583" providerId="ADAL" clId="{D1FC53DF-AA07-4B25-B976-804B261E597A}" dt="2023-12-17T01:57:18.935" v="3" actId="1037"/>
        <pc:sldMkLst>
          <pc:docMk/>
          <pc:sldMk cId="0" sldId="272"/>
        </pc:sldMkLst>
        <pc:picChg chg="mod">
          <ac:chgData name="Shah, Sumit" userId="5bfdb72b-a572-4577-ab55-70d3c28ab583" providerId="ADAL" clId="{D1FC53DF-AA07-4B25-B976-804B261E597A}" dt="2023-12-17T01:57:18.935" v="3" actId="1037"/>
          <ac:picMkLst>
            <pc:docMk/>
            <pc:sldMk cId="0" sldId="272"/>
            <ac:picMk id="781" creationId="{00000000-0000-0000-0000-000000000000}"/>
          </ac:picMkLst>
        </pc:picChg>
      </pc:sldChg>
      <pc:sldChg chg="modSp mod">
        <pc:chgData name="Shah, Sumit" userId="5bfdb72b-a572-4577-ab55-70d3c28ab583" providerId="ADAL" clId="{D1FC53DF-AA07-4B25-B976-804B261E597A}" dt="2023-12-17T01:52:55.342" v="0"/>
        <pc:sldMkLst>
          <pc:docMk/>
          <pc:sldMk cId="0" sldId="274"/>
        </pc:sldMkLst>
        <pc:spChg chg="mod">
          <ac:chgData name="Shah, Sumit" userId="5bfdb72b-a572-4577-ab55-70d3c28ab583" providerId="ADAL" clId="{D1FC53DF-AA07-4B25-B976-804B261E597A}" dt="2023-12-17T01:52:55.342" v="0"/>
          <ac:spMkLst>
            <pc:docMk/>
            <pc:sldMk cId="0" sldId="274"/>
            <ac:spMk id="7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9f3eeb5e17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9f3eeb5e17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9f3eeb5e17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9f3eeb5e17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5ea4955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a5ea4955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9f3eeb5e17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9f3eeb5e17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a1e510ef2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a1e510ef2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624b1c34d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624b1c34d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624b1c34d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624b1c34d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a5ea4955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a5ea4955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a5ea4955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a5ea4955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624b1c34d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624b1c34d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5e5533ee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5e5533ee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c6cc8e8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ec6cc8e8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a5ea4955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a5ea4955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624b1c34d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624b1c34d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4c3e8db2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4c3e8db2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a5ea4955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a5ea4955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9d9e60508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9d9e605088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f3eeb5e17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9f3eeb5e17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61cfc273c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61cfc273c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f3eeb5e17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9f3eeb5e17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8881851e6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8881851e6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1e510ef2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a1e510ef2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ec6cc8e8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ec6cc8e8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ec6cc8e8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ec6cc8e8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100" name="Google Shape;100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5" name="Google Shape;105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713244" y="3705670"/>
            <a:ext cx="4059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713225" y="893100"/>
            <a:ext cx="40590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304800" y="4144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295247" y="666221"/>
            <a:ext cx="234196" cy="188409"/>
            <a:chOff x="5151797" y="479071"/>
            <a:chExt cx="234196" cy="188409"/>
          </a:xfrm>
        </p:grpSpPr>
        <p:sp>
          <p:nvSpPr>
            <p:cNvPr id="127" name="Google Shape;127;p1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 rot="6171912">
            <a:off x="-1505705" y="2211863"/>
            <a:ext cx="2259353" cy="2189802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 rot="-714313">
            <a:off x="8428959" y="157401"/>
            <a:ext cx="2230273" cy="1980546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140" name="Google Shape;140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6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315272" y="2270471"/>
            <a:ext cx="234196" cy="188409"/>
            <a:chOff x="5151797" y="479071"/>
            <a:chExt cx="234196" cy="188409"/>
          </a:xfrm>
        </p:grpSpPr>
        <p:sp>
          <p:nvSpPr>
            <p:cNvPr id="144" name="Google Shape;144;p1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-1442292" flipH="1">
            <a:off x="-1773956" y="1176021"/>
            <a:ext cx="2259372" cy="2189821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-360521">
            <a:off x="8538329" y="2293726"/>
            <a:ext cx="1649783" cy="206357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154" name="Google Shape;154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75872" y="1344171"/>
            <a:ext cx="234196" cy="188409"/>
            <a:chOff x="5151797" y="479071"/>
            <a:chExt cx="234196" cy="188409"/>
          </a:xfrm>
        </p:grpSpPr>
        <p:sp>
          <p:nvSpPr>
            <p:cNvPr id="158" name="Google Shape;158;p17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161" name="Google Shape;161;p1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 rot="-3555120">
            <a:off x="8386891" y="372220"/>
            <a:ext cx="1858693" cy="174521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167" name="Google Shape;167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171" name="Google Shape;171;p1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-1459469" y="3672639"/>
            <a:ext cx="2394769" cy="1973794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1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932688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1"/>
          </p:nvPr>
        </p:nvSpPr>
        <p:spPr>
          <a:xfrm>
            <a:off x="932688" y="2669243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9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186" name="Google Shape;186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9"/>
          <p:cNvSpPr/>
          <p:nvPr/>
        </p:nvSpPr>
        <p:spPr>
          <a:xfrm rot="-6789333">
            <a:off x="-1733103" y="24804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 rot="10800000">
            <a:off x="190746" y="3786397"/>
            <a:ext cx="234788" cy="188409"/>
            <a:chOff x="4424582" y="1819850"/>
            <a:chExt cx="98427" cy="78984"/>
          </a:xfrm>
        </p:grpSpPr>
        <p:sp>
          <p:nvSpPr>
            <p:cNvPr id="190" name="Google Shape;190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7976781" y="2695589"/>
            <a:ext cx="2394769" cy="1973794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12114" y="770884"/>
            <a:ext cx="815928" cy="1020576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8585515" y="3621775"/>
            <a:ext cx="360758" cy="258297"/>
            <a:chOff x="4992850" y="4345375"/>
            <a:chExt cx="607336" cy="638400"/>
          </a:xfrm>
        </p:grpSpPr>
        <p:sp>
          <p:nvSpPr>
            <p:cNvPr id="196" name="Google Shape;196;p2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/>
          <p:nvPr/>
        </p:nvSpPr>
        <p:spPr>
          <a:xfrm>
            <a:off x="367550" y="11058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4412838" y="1795575"/>
            <a:ext cx="35934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1"/>
          </p:nvPr>
        </p:nvSpPr>
        <p:spPr>
          <a:xfrm>
            <a:off x="4413013" y="2432218"/>
            <a:ext cx="35934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9" name="Google Shape;19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2" name="Google Shape;22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 rot="4509842">
            <a:off x="-698209" y="3502619"/>
            <a:ext cx="2394790" cy="1973811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1637988" y="1830263"/>
            <a:ext cx="3597900" cy="6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"/>
          </p:nvPr>
        </p:nvSpPr>
        <p:spPr>
          <a:xfrm>
            <a:off x="1637988" y="2468654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 rot="-3555120">
            <a:off x="8386891" y="372220"/>
            <a:ext cx="1858693" cy="174521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239090" y="4005475"/>
            <a:ext cx="360758" cy="258297"/>
            <a:chOff x="4992850" y="4345375"/>
            <a:chExt cx="607336" cy="638400"/>
          </a:xfrm>
        </p:grpSpPr>
        <p:sp>
          <p:nvSpPr>
            <p:cNvPr id="209" name="Google Shape;209;p2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21"/>
          <p:cNvGrpSpPr/>
          <p:nvPr/>
        </p:nvGrpSpPr>
        <p:grpSpPr>
          <a:xfrm>
            <a:off x="8670104" y="1402472"/>
            <a:ext cx="234788" cy="188409"/>
            <a:chOff x="6428979" y="917397"/>
            <a:chExt cx="234788" cy="188409"/>
          </a:xfrm>
        </p:grpSpPr>
        <p:sp>
          <p:nvSpPr>
            <p:cNvPr id="213" name="Google Shape;213;p21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 rot="-8783500">
            <a:off x="-1711200" y="2823504"/>
            <a:ext cx="2192222" cy="2124738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 rot="-269544">
            <a:off x="8547278" y="608197"/>
            <a:ext cx="1490595" cy="1864480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121190" y="3817225"/>
            <a:ext cx="360758" cy="258297"/>
            <a:chOff x="4992850" y="4345375"/>
            <a:chExt cx="607336" cy="638400"/>
          </a:xfrm>
        </p:grpSpPr>
        <p:sp>
          <p:nvSpPr>
            <p:cNvPr id="220" name="Google Shape;220;p2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2"/>
          <p:cNvSpPr/>
          <p:nvPr/>
        </p:nvSpPr>
        <p:spPr>
          <a:xfrm>
            <a:off x="8782200" y="10177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88447" y="2171796"/>
            <a:ext cx="234196" cy="188409"/>
            <a:chOff x="5151797" y="479071"/>
            <a:chExt cx="234196" cy="188409"/>
          </a:xfrm>
        </p:grpSpPr>
        <p:sp>
          <p:nvSpPr>
            <p:cNvPr id="224" name="Google Shape;224;p22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382104" y="2477547"/>
            <a:ext cx="234788" cy="188409"/>
            <a:chOff x="6428979" y="917397"/>
            <a:chExt cx="234788" cy="188409"/>
          </a:xfrm>
        </p:grpSpPr>
        <p:sp>
          <p:nvSpPr>
            <p:cNvPr id="227" name="Google Shape;227;p22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22"/>
          <p:cNvSpPr/>
          <p:nvPr/>
        </p:nvSpPr>
        <p:spPr>
          <a:xfrm>
            <a:off x="8187350" y="2943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2"/>
          </p:nvPr>
        </p:nvSpPr>
        <p:spPr>
          <a:xfrm>
            <a:off x="4572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7" name="Google Shape;237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41" name="Google Shape;241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4" name="Google Shape;244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9" name="Google Shape;259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62" name="Google Shape;262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5" name="Google Shape;265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7" name="Google Shape;277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81" name="Google Shape;281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4" name="Google Shape;284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9" name="Google Shape;299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303" name="Google Shape;303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6" name="Google Shape;306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/>
          <p:nvPr/>
        </p:nvSpPr>
        <p:spPr>
          <a:xfrm>
            <a:off x="8432226" y="-375650"/>
            <a:ext cx="1395293" cy="174529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 rot="-3555079">
            <a:off x="-738071" y="2310738"/>
            <a:ext cx="1257907" cy="118111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24" name="Google Shape;324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2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subTitle" idx="3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subTitle" idx="4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5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6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7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8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2" name="Google Shape;352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6" name="Google Shape;356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60" name="Google Shape;360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63" name="Google Shape;363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title" hasCustomPrompt="1"/>
          </p:nvPr>
        </p:nvSpPr>
        <p:spPr>
          <a:xfrm>
            <a:off x="713225" y="628300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1"/>
          </p:nvPr>
        </p:nvSpPr>
        <p:spPr>
          <a:xfrm>
            <a:off x="713225" y="1324884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56763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3"/>
          </p:nvPr>
        </p:nvSpPr>
        <p:spPr>
          <a:xfrm>
            <a:off x="713225" y="2753343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85225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29"/>
          <p:cNvSpPr txBox="1">
            <a:spLocks noGrp="1"/>
          </p:cNvSpPr>
          <p:nvPr>
            <p:ph type="subTitle" idx="5"/>
          </p:nvPr>
        </p:nvSpPr>
        <p:spPr>
          <a:xfrm>
            <a:off x="713225" y="4181816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3" name="Google Shape;373;p2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9"/>
          <p:cNvGrpSpPr/>
          <p:nvPr/>
        </p:nvGrpSpPr>
        <p:grpSpPr>
          <a:xfrm>
            <a:off x="158590" y="3781550"/>
            <a:ext cx="360758" cy="258297"/>
            <a:chOff x="4992850" y="4345375"/>
            <a:chExt cx="607336" cy="638400"/>
          </a:xfrm>
        </p:grpSpPr>
        <p:sp>
          <p:nvSpPr>
            <p:cNvPr id="375" name="Google Shape;375;p2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9"/>
          <p:cNvSpPr/>
          <p:nvPr/>
        </p:nvSpPr>
        <p:spPr>
          <a:xfrm>
            <a:off x="7390700" y="2812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9"/>
          <p:cNvGrpSpPr/>
          <p:nvPr/>
        </p:nvGrpSpPr>
        <p:grpSpPr>
          <a:xfrm>
            <a:off x="285147" y="814196"/>
            <a:ext cx="234196" cy="188409"/>
            <a:chOff x="5151797" y="479071"/>
            <a:chExt cx="234196" cy="188409"/>
          </a:xfrm>
        </p:grpSpPr>
        <p:sp>
          <p:nvSpPr>
            <p:cNvPr id="379" name="Google Shape;379;p29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9"/>
          <p:cNvSpPr/>
          <p:nvPr/>
        </p:nvSpPr>
        <p:spPr>
          <a:xfrm>
            <a:off x="8573950" y="8836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 hasCustomPrompt="1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1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30"/>
          <p:cNvSpPr txBox="1">
            <a:spLocks noGrp="1"/>
          </p:cNvSpPr>
          <p:nvPr>
            <p:ph type="subTitle" idx="4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8" name="Google Shape;388;p30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30"/>
          <p:cNvSpPr txBox="1">
            <a:spLocks noGrp="1"/>
          </p:cNvSpPr>
          <p:nvPr>
            <p:ph type="subTitle" idx="7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91" name="Google Shape;391;p30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-1731000" y="25717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8488556" y="1302489"/>
            <a:ext cx="1300321" cy="1626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0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397" name="Google Shape;397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0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0"/>
          <p:cNvGrpSpPr/>
          <p:nvPr/>
        </p:nvGrpSpPr>
        <p:grpSpPr>
          <a:xfrm>
            <a:off x="212297" y="3225671"/>
            <a:ext cx="234196" cy="188409"/>
            <a:chOff x="5151797" y="479071"/>
            <a:chExt cx="234196" cy="188409"/>
          </a:xfrm>
        </p:grpSpPr>
        <p:sp>
          <p:nvSpPr>
            <p:cNvPr id="401" name="Google Shape;401;p30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0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404" name="Google Shape;404;p30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0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8" name="Google Shape;28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2" name="Google Shape;32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5" name="Google Shape;35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20" name="Google Shape;420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24" name="Google Shape;424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7" name="Google Shape;427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 rot="2256459" flipH="1">
            <a:off x="-1314778" y="2364914"/>
            <a:ext cx="2210833" cy="214277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462279" y="612607"/>
            <a:ext cx="1607998" cy="201135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1" name="Google Shape;51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5" name="Google Shape;55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8" name="Google Shape;58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3" name="Google Shape;63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998247" y="383746"/>
            <a:ext cx="122220" cy="188409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107852" y="383746"/>
            <a:ext cx="124590" cy="188409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ctrTitle"/>
          </p:nvPr>
        </p:nvSpPr>
        <p:spPr>
          <a:xfrm>
            <a:off x="713225" y="1655350"/>
            <a:ext cx="4704000" cy="17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Class and Object</a:t>
            </a:r>
            <a:endParaRPr sz="4400" b="0"/>
          </a:p>
        </p:txBody>
      </p:sp>
      <p:cxnSp>
        <p:nvCxnSpPr>
          <p:cNvPr id="434" name="Google Shape;434;p34"/>
          <p:cNvCxnSpPr/>
          <p:nvPr/>
        </p:nvCxnSpPr>
        <p:spPr>
          <a:xfrm>
            <a:off x="66537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34"/>
          <p:cNvSpPr txBox="1">
            <a:spLocks noGrp="1"/>
          </p:cNvSpPr>
          <p:nvPr>
            <p:ph type="ctrTitle"/>
          </p:nvPr>
        </p:nvSpPr>
        <p:spPr>
          <a:xfrm>
            <a:off x="713225" y="590350"/>
            <a:ext cx="4161900" cy="7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5CS019 - Object Oriented programming and design (OODP)</a:t>
            </a:r>
            <a:endParaRPr sz="200" b="0"/>
          </a:p>
        </p:txBody>
      </p:sp>
      <p:sp>
        <p:nvSpPr>
          <p:cNvPr id="436" name="Google Shape;436;p34"/>
          <p:cNvSpPr txBox="1">
            <a:spLocks noGrp="1"/>
          </p:cNvSpPr>
          <p:nvPr>
            <p:ph type="subTitle" idx="1"/>
          </p:nvPr>
        </p:nvSpPr>
        <p:spPr>
          <a:xfrm>
            <a:off x="665375" y="415694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Herald College, University of Wolverhampton</a:t>
            </a:r>
            <a:endParaRPr b="1"/>
          </a:p>
        </p:txBody>
      </p:sp>
      <p:pic>
        <p:nvPicPr>
          <p:cNvPr id="437" name="Google Shape;437;p34"/>
          <p:cNvPicPr preferRelativeResize="0"/>
          <p:nvPr/>
        </p:nvPicPr>
        <p:blipFill rotWithShape="1">
          <a:blip r:embed="rId3">
            <a:alphaModFix/>
          </a:blip>
          <a:srcRect l="31401" r="28785"/>
          <a:stretch/>
        </p:blipFill>
        <p:spPr>
          <a:xfrm>
            <a:off x="5369250" y="225950"/>
            <a:ext cx="3155599" cy="445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4"/>
          <p:cNvCxnSpPr/>
          <p:nvPr/>
        </p:nvCxnSpPr>
        <p:spPr>
          <a:xfrm>
            <a:off x="733325" y="173070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34"/>
          <p:cNvSpPr txBox="1"/>
          <p:nvPr/>
        </p:nvSpPr>
        <p:spPr>
          <a:xfrm>
            <a:off x="665375" y="3543075"/>
            <a:ext cx="255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Tutorial 04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Constructor in  Java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731" name="Google Shape;731;p43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32" name="Google Shape;732;p43"/>
          <p:cNvSpPr txBox="1">
            <a:spLocks noGrp="1"/>
          </p:cNvSpPr>
          <p:nvPr>
            <p:ph type="title"/>
          </p:nvPr>
        </p:nvSpPr>
        <p:spPr>
          <a:xfrm>
            <a:off x="823250" y="1017725"/>
            <a:ext cx="74388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A constructor in Java is a special method that is used to </a:t>
            </a: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initialize objects. </a:t>
            </a:r>
            <a:endParaRPr sz="1800" b="0"/>
          </a:p>
          <a:p>
            <a:pPr marL="457200" lvl="0" indent="-3429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The constructor is called when an object of a class is created. </a:t>
            </a:r>
            <a:endParaRPr sz="1800" b="0"/>
          </a:p>
          <a:p>
            <a:pPr marL="457200" lvl="0" indent="-3429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It can be used to set initial values for object attributes.</a:t>
            </a: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733" name="Google Shape;7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300" y="2973750"/>
            <a:ext cx="3605400" cy="1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"/>
          <p:cNvSpPr txBox="1">
            <a:spLocks noGrp="1"/>
          </p:cNvSpPr>
          <p:nvPr>
            <p:ph type="title"/>
          </p:nvPr>
        </p:nvSpPr>
        <p:spPr>
          <a:xfrm>
            <a:off x="690638" y="400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Declaring constructor in Java</a:t>
            </a:r>
            <a:endParaRPr sz="2500"/>
          </a:p>
        </p:txBody>
      </p:sp>
      <p:sp>
        <p:nvSpPr>
          <p:cNvPr id="739" name="Google Shape;739;p44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740" name="Google Shape;7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837" y="1180275"/>
            <a:ext cx="5943626" cy="34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5"/>
          <p:cNvSpPr txBox="1">
            <a:spLocks noGrp="1"/>
          </p:cNvSpPr>
          <p:nvPr>
            <p:ph type="title"/>
          </p:nvPr>
        </p:nvSpPr>
        <p:spPr>
          <a:xfrm>
            <a:off x="690638" y="400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Constructor overloading in Java</a:t>
            </a:r>
            <a:endParaRPr sz="2500"/>
          </a:p>
        </p:txBody>
      </p:sp>
      <p:sp>
        <p:nvSpPr>
          <p:cNvPr id="746" name="Google Shape;746;p45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747" name="Google Shape;7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75" y="973500"/>
            <a:ext cx="7493349" cy="37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6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6"/>
          <p:cNvSpPr txBox="1">
            <a:spLocks noGrp="1"/>
          </p:cNvSpPr>
          <p:nvPr>
            <p:ph type="title"/>
          </p:nvPr>
        </p:nvSpPr>
        <p:spPr>
          <a:xfrm>
            <a:off x="720000" y="448875"/>
            <a:ext cx="7704000" cy="4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Task 3</a:t>
            </a:r>
            <a:endParaRPr sz="25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Write a program to declare a triangle having sides of 3, 4 and 5 units by creating a class named 'Triangle' with constructor having the three sides as its parameters.</a:t>
            </a: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Task 4</a:t>
            </a:r>
            <a:endParaRPr sz="25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Implement a no-argument constructor that prints out “User created!” as soon as the instance of the user is created.</a:t>
            </a: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7"/>
          <p:cNvSpPr txBox="1">
            <a:spLocks noGrp="1"/>
          </p:cNvSpPr>
          <p:nvPr>
            <p:ph type="title"/>
          </p:nvPr>
        </p:nvSpPr>
        <p:spPr>
          <a:xfrm>
            <a:off x="845150" y="445163"/>
            <a:ext cx="73950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Task 5</a:t>
            </a:r>
            <a:endParaRPr sz="250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/>
              <a:t>Create a class named ,”Box” with attributes width, height, and length. Create multiple constructors for handling following object declarations:</a:t>
            </a:r>
            <a:endParaRPr sz="2100" b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0"/>
              <a:t>For a cube, declare a constructor to take length only.</a:t>
            </a:r>
            <a:endParaRPr sz="2100" b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0"/>
              <a:t>For a cuboid, declare a constructor to take length, breadth, and height.</a:t>
            </a:r>
            <a:endParaRPr sz="2100" b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0"/>
              <a:t>For no parameter, declare a no-argument constructor that sets length = 10, breadth = 8, and height = 12.</a:t>
            </a:r>
            <a:endParaRPr sz="21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/>
          </a:p>
          <a:p>
            <a:pPr marL="45720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</p:txBody>
      </p:sp>
      <p:sp>
        <p:nvSpPr>
          <p:cNvPr id="760" name="Google Shape;760;p47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8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766" name="Google Shape;76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Java</a:t>
            </a:r>
            <a:endParaRPr/>
          </a:p>
        </p:txBody>
      </p:sp>
      <p:pic>
        <p:nvPicPr>
          <p:cNvPr id="767" name="Google Shape;767;p48"/>
          <p:cNvPicPr preferRelativeResize="0"/>
          <p:nvPr/>
        </p:nvPicPr>
        <p:blipFill rotWithShape="1">
          <a:blip r:embed="rId3">
            <a:alphaModFix/>
          </a:blip>
          <a:srcRect l="3121" t="11808" r="3420"/>
          <a:stretch/>
        </p:blipFill>
        <p:spPr>
          <a:xfrm>
            <a:off x="997901" y="1455315"/>
            <a:ext cx="7089500" cy="309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3" name="Google Shape;77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702" y="2072175"/>
            <a:ext cx="4648400" cy="24197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49"/>
          <p:cNvSpPr txBox="1"/>
          <p:nvPr/>
        </p:nvSpPr>
        <p:spPr>
          <a:xfrm>
            <a:off x="481500" y="374075"/>
            <a:ext cx="7737300" cy="18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method</a:t>
            </a:r>
            <a:endParaRPr sz="30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92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entury Gothic"/>
              <a:buChar char="●"/>
            </a:pPr>
            <a:r>
              <a:rPr lang="en" sz="1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methods are designed in such a way that they can be shared among all objects created using the same class.</a:t>
            </a: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0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0"/>
          <p:cNvSpPr txBox="1"/>
          <p:nvPr/>
        </p:nvSpPr>
        <p:spPr>
          <a:xfrm>
            <a:off x="481500" y="374075"/>
            <a:ext cx="7737300" cy="18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latin typeface="Century Gothic"/>
                <a:ea typeface="Century Gothic"/>
                <a:cs typeface="Century Gothic"/>
                <a:sym typeface="Century Gothic"/>
              </a:rPr>
              <a:t>Instance Method</a:t>
            </a:r>
            <a:endParaRPr sz="30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0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Char char="●"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Instance methods is related to an object rather than a class.</a:t>
            </a: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1" name="Google Shape;7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220" y="2206775"/>
            <a:ext cx="4611050" cy="2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1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787" name="Google Shape;787;p51"/>
          <p:cNvSpPr txBox="1">
            <a:spLocks noGrp="1"/>
          </p:cNvSpPr>
          <p:nvPr>
            <p:ph type="title"/>
          </p:nvPr>
        </p:nvSpPr>
        <p:spPr>
          <a:xfrm>
            <a:off x="694350" y="524100"/>
            <a:ext cx="7802100" cy="4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Q1. In which case do you prefer using static methods over instance method?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Q2. What is the difference between user-defined and library methods in Java?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793" name="Google Shape;793;p52"/>
          <p:cNvSpPr txBox="1">
            <a:spLocks noGrp="1"/>
          </p:cNvSpPr>
          <p:nvPr>
            <p:ph type="title"/>
          </p:nvPr>
        </p:nvSpPr>
        <p:spPr>
          <a:xfrm>
            <a:off x="809600" y="883650"/>
            <a:ext cx="74661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Task 6</a:t>
            </a:r>
            <a:endParaRPr sz="15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Create a class named 'Student' with String variable 'name' and integer variable 'roll_no'. Assign the value of roll_no as '2' and that of name as "John" by creating an object of the class Student</a:t>
            </a:r>
            <a:endParaRPr sz="20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Task 7</a:t>
            </a:r>
            <a:endParaRPr sz="15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Print the average of three numbers entered by user by creating a class named 'Average' having a method to calculate and print the average.</a:t>
            </a: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565225" y="748975"/>
            <a:ext cx="4743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Recap…</a:t>
            </a:r>
            <a:endParaRPr sz="3100"/>
          </a:p>
        </p:txBody>
      </p:sp>
      <p:sp>
        <p:nvSpPr>
          <p:cNvPr id="445" name="Google Shape;445;p35"/>
          <p:cNvSpPr txBox="1">
            <a:spLocks noGrp="1"/>
          </p:cNvSpPr>
          <p:nvPr>
            <p:ph type="subTitle" idx="1"/>
          </p:nvPr>
        </p:nvSpPr>
        <p:spPr>
          <a:xfrm>
            <a:off x="565225" y="1363825"/>
            <a:ext cx="49611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Looping in JAVA</a:t>
            </a:r>
            <a:endParaRPr sz="23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 loop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While Loop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DO-WHILE loop</a:t>
            </a:r>
            <a:endParaRPr sz="20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Arrays in Java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Enhanced FOR loop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Looping and Arrays combined</a:t>
            </a: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447" name="Google Shape;447;p3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5"/>
          <p:cNvGrpSpPr/>
          <p:nvPr/>
        </p:nvGrpSpPr>
        <p:grpSpPr>
          <a:xfrm>
            <a:off x="1961104" y="412497"/>
            <a:ext cx="234788" cy="188409"/>
            <a:chOff x="2275429" y="822072"/>
            <a:chExt cx="234788" cy="188409"/>
          </a:xfrm>
        </p:grpSpPr>
        <p:sp>
          <p:nvSpPr>
            <p:cNvPr id="450" name="Google Shape;450;p35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5"/>
          <p:cNvGrpSpPr/>
          <p:nvPr/>
        </p:nvGrpSpPr>
        <p:grpSpPr>
          <a:xfrm flipH="1">
            <a:off x="6184219" y="748966"/>
            <a:ext cx="2836089" cy="3645563"/>
            <a:chOff x="410179" y="820869"/>
            <a:chExt cx="3441438" cy="3783274"/>
          </a:xfrm>
        </p:grpSpPr>
        <p:grpSp>
          <p:nvGrpSpPr>
            <p:cNvPr id="453" name="Google Shape;453;p35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454" name="Google Shape;454;p35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rgbClr val="FF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rgbClr val="FF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6" name="Google Shape;456;p35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457" name="Google Shape;457;p35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5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5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5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5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5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5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5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5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5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rgbClr val="2E7D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5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rgbClr val="2E7D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5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5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5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FFE3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5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5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5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5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35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488" name="Google Shape;488;p35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rgbClr val="2E7D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rgbClr val="2E7D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35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491" name="Google Shape;491;p35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35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494" name="Google Shape;494;p35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35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497" name="Google Shape;497;p35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35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511" name="Google Shape;511;p35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35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523" name="Google Shape;523;p35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5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5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5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5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5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5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5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5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5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5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5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5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5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5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5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5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5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5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35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544" name="Google Shape;544;p35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5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5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5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5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35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550" name="Google Shape;550;p35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5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5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3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799" name="Google Shape;799;p53"/>
          <p:cNvSpPr txBox="1">
            <a:spLocks noGrp="1"/>
          </p:cNvSpPr>
          <p:nvPr>
            <p:ph type="title"/>
          </p:nvPr>
        </p:nvSpPr>
        <p:spPr>
          <a:xfrm>
            <a:off x="838925" y="524100"/>
            <a:ext cx="77040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 sz="2000" b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Java specifies the accessibility or scope of a variable, or methods.</a:t>
            </a:r>
            <a:endParaRPr sz="2000" b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 </a:t>
            </a:r>
            <a:endParaRPr sz="28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/>
          </a:p>
        </p:txBody>
      </p:sp>
      <p:pic>
        <p:nvPicPr>
          <p:cNvPr id="800" name="Google Shape;8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00" y="2179300"/>
            <a:ext cx="5897639" cy="21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4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/>
          </p:nvPr>
        </p:nvSpPr>
        <p:spPr>
          <a:xfrm>
            <a:off x="838950" y="769150"/>
            <a:ext cx="7466100" cy="3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Task 8</a:t>
            </a:r>
            <a:endParaRPr sz="25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/>
              <a:t>Declare a class </a:t>
            </a:r>
            <a:r>
              <a:rPr lang="en" sz="2300"/>
              <a:t>Employee</a:t>
            </a:r>
            <a:r>
              <a:rPr lang="en" sz="2300" b="0"/>
              <a:t> with attributes </a:t>
            </a:r>
            <a:r>
              <a:rPr lang="en" sz="2300"/>
              <a:t>id</a:t>
            </a:r>
            <a:r>
              <a:rPr lang="en" sz="2300" b="0"/>
              <a:t>(default), </a:t>
            </a:r>
            <a:r>
              <a:rPr lang="en" sz="2300"/>
              <a:t>name</a:t>
            </a:r>
            <a:r>
              <a:rPr lang="en" sz="2300" b="0"/>
              <a:t>(public), experience (public), </a:t>
            </a:r>
            <a:r>
              <a:rPr lang="en" sz="2300"/>
              <a:t>department</a:t>
            </a:r>
            <a:r>
              <a:rPr lang="en" sz="2300" b="0"/>
              <a:t>(public), </a:t>
            </a:r>
            <a:r>
              <a:rPr lang="en" sz="2300"/>
              <a:t>age</a:t>
            </a:r>
            <a:r>
              <a:rPr lang="en" sz="2300" b="0"/>
              <a:t>(private), and </a:t>
            </a:r>
            <a:r>
              <a:rPr lang="en" sz="2300"/>
              <a:t>salary </a:t>
            </a:r>
            <a:r>
              <a:rPr lang="en" sz="2300" b="0"/>
              <a:t>(private). Create a constructor to assign the value of the attributes.</a:t>
            </a:r>
            <a:endParaRPr sz="23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0"/>
              <a:t>Try accessing the attributes and printing its values. What is the result?</a:t>
            </a:r>
            <a:endParaRPr sz="23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5"/>
          <p:cNvSpPr txBox="1">
            <a:spLocks noGrp="1"/>
          </p:cNvSpPr>
          <p:nvPr>
            <p:ph type="title"/>
          </p:nvPr>
        </p:nvSpPr>
        <p:spPr>
          <a:xfrm>
            <a:off x="845150" y="995457"/>
            <a:ext cx="73950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191919"/>
                </a:solidFill>
              </a:rPr>
              <a:t>Encapsulation is a mechanism to bundle the data and code acting on the data together as a single unit. </a:t>
            </a:r>
            <a:endParaRPr sz="2000" b="0">
              <a:solidFill>
                <a:srgbClr val="19191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191919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191919"/>
                </a:solidFill>
              </a:rPr>
              <a:t>Provide a Public setter and getter method to modify and view the values of the variables.</a:t>
            </a:r>
            <a:endParaRPr sz="2000" b="0">
              <a:solidFill>
                <a:srgbClr val="191919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191919"/>
              </a:solidFill>
            </a:endParaRPr>
          </a:p>
        </p:txBody>
      </p:sp>
      <p:sp>
        <p:nvSpPr>
          <p:cNvPr id="812" name="Google Shape;812;p55"/>
          <p:cNvSpPr txBox="1">
            <a:spLocks noGrp="1"/>
          </p:cNvSpPr>
          <p:nvPr>
            <p:ph type="title"/>
          </p:nvPr>
        </p:nvSpPr>
        <p:spPr>
          <a:xfrm>
            <a:off x="720000" y="313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813" name="Google Shape;813;p55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pic>
        <p:nvPicPr>
          <p:cNvPr id="814" name="Google Shape;814;p55"/>
          <p:cNvPicPr preferRelativeResize="0"/>
          <p:nvPr/>
        </p:nvPicPr>
        <p:blipFill rotWithShape="1">
          <a:blip r:embed="rId3">
            <a:alphaModFix/>
          </a:blip>
          <a:srcRect l="4306" t="18759" b="10263"/>
          <a:stretch/>
        </p:blipFill>
        <p:spPr>
          <a:xfrm>
            <a:off x="2336900" y="3057500"/>
            <a:ext cx="4411499" cy="14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6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56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821" name="Google Shape;821;p56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822" name="Google Shape;822;p56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6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6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6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6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6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56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829" name="Google Shape;829;p56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6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6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6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6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6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6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6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7" name="Google Shape;837;p56"/>
          <p:cNvSpPr txBox="1">
            <a:spLocks noGrp="1"/>
          </p:cNvSpPr>
          <p:nvPr>
            <p:ph type="title"/>
          </p:nvPr>
        </p:nvSpPr>
        <p:spPr>
          <a:xfrm>
            <a:off x="958125" y="1267888"/>
            <a:ext cx="77040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Setter</a:t>
            </a:r>
            <a:r>
              <a:rPr lang="en" sz="2600" b="0"/>
              <a:t>: While Setter sets or updates the value (mutators).</a:t>
            </a: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Getter</a:t>
            </a:r>
            <a:r>
              <a:rPr lang="en" sz="2600" b="0"/>
              <a:t>: Getter returns the value (accessors), it returns the value of data type int, String, double, float, etc.</a:t>
            </a: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/>
          </a:p>
        </p:txBody>
      </p:sp>
      <p:sp>
        <p:nvSpPr>
          <p:cNvPr id="838" name="Google Shape;838;p56"/>
          <p:cNvSpPr txBox="1">
            <a:spLocks noGrp="1"/>
          </p:cNvSpPr>
          <p:nvPr>
            <p:ph type="title"/>
          </p:nvPr>
        </p:nvSpPr>
        <p:spPr>
          <a:xfrm>
            <a:off x="857825" y="447000"/>
            <a:ext cx="7710900" cy="6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and Setters</a:t>
            </a:r>
            <a:endParaRPr/>
          </a:p>
        </p:txBody>
      </p:sp>
      <p:sp>
        <p:nvSpPr>
          <p:cNvPr id="839" name="Google Shape;839;p56"/>
          <p:cNvSpPr txBox="1">
            <a:spLocks noGrp="1"/>
          </p:cNvSpPr>
          <p:nvPr>
            <p:ph type="sldNum" idx="12"/>
          </p:nvPr>
        </p:nvSpPr>
        <p:spPr>
          <a:xfrm>
            <a:off x="4026309" y="46231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7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57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846" name="Google Shape;846;p57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847" name="Google Shape;847;p57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7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7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7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57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57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3" name="Google Shape;853;p57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854" name="Google Shape;854;p57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57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57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57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57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57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57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57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2" name="Google Shape;862;p57"/>
          <p:cNvSpPr txBox="1">
            <a:spLocks noGrp="1"/>
          </p:cNvSpPr>
          <p:nvPr>
            <p:ph type="sldNum" idx="12"/>
          </p:nvPr>
        </p:nvSpPr>
        <p:spPr>
          <a:xfrm>
            <a:off x="4026309" y="46231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7"/>
          <p:cNvSpPr txBox="1"/>
          <p:nvPr/>
        </p:nvSpPr>
        <p:spPr>
          <a:xfrm>
            <a:off x="916050" y="557850"/>
            <a:ext cx="7311900" cy="3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38761D"/>
                </a:solidFill>
                <a:latin typeface="Poppins"/>
                <a:ea typeface="Poppins"/>
                <a:cs typeface="Poppins"/>
                <a:sym typeface="Poppins"/>
              </a:rPr>
              <a:t>Q3. How can encapsulation be implemented in Java? What is the use of getter and setter methods?</a:t>
            </a:r>
            <a:endParaRPr sz="2500" b="1">
              <a:solidFill>
                <a:srgbClr val="3876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Task 9</a:t>
            </a:r>
            <a:endParaRPr sz="2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 getters to print the attributes of the class Employee (refer to Task 8).</a:t>
            </a:r>
            <a:endParaRPr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869" name="Google Shape;8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88" y="546075"/>
            <a:ext cx="5756025" cy="4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>
            <a:spLocks noGrp="1"/>
          </p:cNvSpPr>
          <p:nvPr>
            <p:ph type="title"/>
          </p:nvPr>
        </p:nvSpPr>
        <p:spPr>
          <a:xfrm>
            <a:off x="565225" y="748975"/>
            <a:ext cx="47436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Topics Covered Today</a:t>
            </a:r>
            <a:endParaRPr sz="3100"/>
          </a:p>
        </p:txBody>
      </p:sp>
      <p:sp>
        <p:nvSpPr>
          <p:cNvPr id="565" name="Google Shape;565;p36"/>
          <p:cNvSpPr txBox="1">
            <a:spLocks noGrp="1"/>
          </p:cNvSpPr>
          <p:nvPr>
            <p:ph type="subTitle" idx="1"/>
          </p:nvPr>
        </p:nvSpPr>
        <p:spPr>
          <a:xfrm>
            <a:off x="565225" y="1363825"/>
            <a:ext cx="49611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Class/ Object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Java Methods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Java class Constructor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Java Access Modifiers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Encapsulation</a:t>
            </a:r>
            <a:endParaRPr sz="23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grpSp>
        <p:nvGrpSpPr>
          <p:cNvPr id="566" name="Google Shape;566;p36"/>
          <p:cNvGrpSpPr/>
          <p:nvPr/>
        </p:nvGrpSpPr>
        <p:grpSpPr>
          <a:xfrm>
            <a:off x="5167427" y="3788607"/>
            <a:ext cx="367931" cy="258169"/>
            <a:chOff x="4992850" y="4345375"/>
            <a:chExt cx="619413" cy="638400"/>
          </a:xfrm>
        </p:grpSpPr>
        <p:sp>
          <p:nvSpPr>
            <p:cNvPr id="567" name="Google Shape;567;p3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1961104" y="412497"/>
            <a:ext cx="234788" cy="188409"/>
            <a:chOff x="2275429" y="822072"/>
            <a:chExt cx="234788" cy="188409"/>
          </a:xfrm>
        </p:grpSpPr>
        <p:sp>
          <p:nvSpPr>
            <p:cNvPr id="570" name="Google Shape;570;p36"/>
            <p:cNvSpPr/>
            <p:nvPr/>
          </p:nvSpPr>
          <p:spPr>
            <a:xfrm>
              <a:off x="2384950" y="8220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275429" y="8220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6"/>
          <p:cNvGrpSpPr/>
          <p:nvPr/>
        </p:nvGrpSpPr>
        <p:grpSpPr>
          <a:xfrm flipH="1">
            <a:off x="6184219" y="748966"/>
            <a:ext cx="2836089" cy="3645563"/>
            <a:chOff x="410179" y="820869"/>
            <a:chExt cx="3441438" cy="3783274"/>
          </a:xfrm>
        </p:grpSpPr>
        <p:grpSp>
          <p:nvGrpSpPr>
            <p:cNvPr id="573" name="Google Shape;573;p36"/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574" name="Google Shape;574;p36"/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rgbClr val="FF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rgbClr val="FF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6" name="Google Shape;576;p36"/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577" name="Google Shape;577;p36"/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6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6"/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6"/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6"/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6"/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6"/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6"/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6"/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6"/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6"/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6"/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6"/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6"/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6"/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6"/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6"/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6"/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6"/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rgbClr val="2E7D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6"/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rgbClr val="2E7D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6"/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6"/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6"/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rgbClr val="FFE3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6"/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6"/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6"/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6"/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6"/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rgbClr val="FF6E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6"/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3838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6"/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7" name="Google Shape;607;p36"/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608" name="Google Shape;608;p36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rgbClr val="2E7D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rgbClr val="2E7D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36"/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611" name="Google Shape;611;p36"/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36"/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614" name="Google Shape;614;p36"/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E66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36"/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36"/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631" name="Google Shape;631;p36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rgbClr val="2E7D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36"/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643" name="Google Shape;643;p36"/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rgbClr val="0E66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6"/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rgbClr val="ABC8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 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86" name="Google Shape;686;p37"/>
          <p:cNvSpPr txBox="1">
            <a:spLocks noGrp="1"/>
          </p:cNvSpPr>
          <p:nvPr>
            <p:ph type="title"/>
          </p:nvPr>
        </p:nvSpPr>
        <p:spPr>
          <a:xfrm>
            <a:off x="922150" y="1210725"/>
            <a:ext cx="7704000" cy="26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A class is a collection of objects that have similar characteristics, behaviours, and attributes.</a:t>
            </a:r>
            <a:endParaRPr sz="24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Class is not a real world entity. It is just a template or blueprint or prototype from which objects are created.</a:t>
            </a:r>
            <a:endParaRPr sz="2400" b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/>
          </a:p>
        </p:txBody>
      </p:sp>
      <p:sp>
        <p:nvSpPr>
          <p:cNvPr id="687" name="Google Shape;687;p37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922150" y="4085044"/>
            <a:ext cx="2046600" cy="570000"/>
          </a:xfrm>
          <a:prstGeom prst="rect">
            <a:avLst/>
          </a:prstGeom>
          <a:solidFill>
            <a:srgbClr val="F1DA7E"/>
          </a:solidFill>
          <a:ln w="25400" cap="flat" cmpd="sng">
            <a:solidFill>
              <a:srgbClr val="121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Modifiers(</a:t>
            </a:r>
            <a:r>
              <a:rPr lang="en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400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9" name="Google Shape;689;p37"/>
          <p:cNvSpPr/>
          <p:nvPr/>
        </p:nvSpPr>
        <p:spPr>
          <a:xfrm>
            <a:off x="3269177" y="4082425"/>
            <a:ext cx="2046600" cy="558300"/>
          </a:xfrm>
          <a:prstGeom prst="rect">
            <a:avLst/>
          </a:prstGeom>
          <a:solidFill>
            <a:srgbClr val="F1DA7E"/>
          </a:solidFill>
          <a:ln w="25400" cap="flat" cmpd="sng">
            <a:solidFill>
              <a:srgbClr val="121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Keyword (</a:t>
            </a:r>
            <a:r>
              <a:rPr lang="en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</a:t>
            </a: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400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5757379" y="4082425"/>
            <a:ext cx="2037900" cy="538800"/>
          </a:xfrm>
          <a:prstGeom prst="rect">
            <a:avLst/>
          </a:prstGeom>
          <a:solidFill>
            <a:srgbClr val="F1DA7E"/>
          </a:solidFill>
          <a:ln w="25400" cap="flat" cmpd="sng">
            <a:solidFill>
              <a:srgbClr val="121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Name(</a:t>
            </a:r>
            <a:r>
              <a:rPr lang="en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</a:t>
            </a:r>
            <a:r>
              <a:rPr lang="en" sz="1400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400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8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696" name="Google Shape;6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24" y="861300"/>
            <a:ext cx="7301749" cy="37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declaration in Java</a:t>
            </a:r>
            <a:endParaRPr/>
          </a:p>
        </p:txBody>
      </p:sp>
      <p:sp>
        <p:nvSpPr>
          <p:cNvPr id="702" name="Google Shape;702;p39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703" name="Google Shape;7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575" y="1136575"/>
            <a:ext cx="5482054" cy="34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Object</a:t>
            </a:r>
            <a:endParaRPr/>
          </a:p>
        </p:txBody>
      </p:sp>
      <p:sp>
        <p:nvSpPr>
          <p:cNvPr id="709" name="Google Shape;709;p40"/>
          <p:cNvSpPr txBox="1">
            <a:spLocks noGrp="1"/>
          </p:cNvSpPr>
          <p:nvPr>
            <p:ph type="sldNum" idx="12"/>
          </p:nvPr>
        </p:nvSpPr>
        <p:spPr>
          <a:xfrm>
            <a:off x="4231674" y="4651925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0"/>
          <p:cNvSpPr txBox="1">
            <a:spLocks noGrp="1"/>
          </p:cNvSpPr>
          <p:nvPr>
            <p:ph type="title"/>
          </p:nvPr>
        </p:nvSpPr>
        <p:spPr>
          <a:xfrm>
            <a:off x="720050" y="1104825"/>
            <a:ext cx="7795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/>
              <a:t>An object in Java is a basic unit of Object-Oriented programming and represents real-life entities.</a:t>
            </a: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/>
              <a:t>An object consists of : </a:t>
            </a: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State: </a:t>
            </a:r>
            <a:r>
              <a:rPr lang="en" sz="1700" b="0"/>
              <a:t>It is represented by attributes of an object. </a:t>
            </a: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Behavior: </a:t>
            </a:r>
            <a:r>
              <a:rPr lang="en" sz="1700" b="0"/>
              <a:t>It is represented by the methods of an object.</a:t>
            </a: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Identity:</a:t>
            </a:r>
            <a:r>
              <a:rPr lang="en" sz="1700" b="0"/>
              <a:t> It gives a unique name to an object and enables one object to interact with other objects.</a:t>
            </a: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</p:txBody>
      </p:sp>
      <p:pic>
        <p:nvPicPr>
          <p:cNvPr id="711" name="Google Shape;711;p40"/>
          <p:cNvPicPr preferRelativeResize="0"/>
          <p:nvPr/>
        </p:nvPicPr>
        <p:blipFill rotWithShape="1">
          <a:blip r:embed="rId3">
            <a:alphaModFix/>
          </a:blip>
          <a:srcRect l="3906" t="17802" r="3740" b="17388"/>
          <a:stretch/>
        </p:blipFill>
        <p:spPr>
          <a:xfrm>
            <a:off x="1827625" y="3566325"/>
            <a:ext cx="5206775" cy="12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1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17" name="Google Shape;71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object in Java</a:t>
            </a:r>
            <a:endParaRPr/>
          </a:p>
        </p:txBody>
      </p:sp>
      <p:pic>
        <p:nvPicPr>
          <p:cNvPr id="718" name="Google Shape;7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249" y="1866023"/>
            <a:ext cx="5558800" cy="1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1"/>
          <p:cNvSpPr/>
          <p:nvPr/>
        </p:nvSpPr>
        <p:spPr>
          <a:xfrm>
            <a:off x="1764725" y="1854075"/>
            <a:ext cx="5558700" cy="17136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>
            <a:spLocks noGrp="1"/>
          </p:cNvSpPr>
          <p:nvPr>
            <p:ph type="sldNum" idx="12"/>
          </p:nvPr>
        </p:nvSpPr>
        <p:spPr>
          <a:xfrm>
            <a:off x="4343299" y="4659900"/>
            <a:ext cx="39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5" name="Google Shape;725;p42"/>
          <p:cNvSpPr txBox="1">
            <a:spLocks noGrp="1"/>
          </p:cNvSpPr>
          <p:nvPr>
            <p:ph type="title"/>
          </p:nvPr>
        </p:nvSpPr>
        <p:spPr>
          <a:xfrm>
            <a:off x="852600" y="742875"/>
            <a:ext cx="74388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Task 1:</a:t>
            </a: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Define a class named Car with attributes brand, model, and year.</a:t>
            </a: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Task 2:</a:t>
            </a: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/>
              <a:t>Create a class named 'Student' with String variable 'name' and integer variable 'roll_no'. Assign the value of roll_no as '2' and that of name as "John" by creating an object of the class Student.</a:t>
            </a: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dirty="0"/>
          </a:p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On-screen Show (16:9)</PresentationFormat>
  <Paragraphs>221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Century Gothic</vt:lpstr>
      <vt:lpstr>Nunito Light</vt:lpstr>
      <vt:lpstr>Lato Light</vt:lpstr>
      <vt:lpstr>Lato</vt:lpstr>
      <vt:lpstr>PT Sans</vt:lpstr>
      <vt:lpstr>Poppins</vt:lpstr>
      <vt:lpstr>DM Sans</vt:lpstr>
      <vt:lpstr>Arial</vt:lpstr>
      <vt:lpstr>Bebas Neue</vt:lpstr>
      <vt:lpstr>Brackets Lesson for Coding and Programming by Slidesgo</vt:lpstr>
      <vt:lpstr>Class and Object</vt:lpstr>
      <vt:lpstr>Recap…</vt:lpstr>
      <vt:lpstr>Topics Covered Today</vt:lpstr>
      <vt:lpstr>Class in Java </vt:lpstr>
      <vt:lpstr>PowerPoint Presentation</vt:lpstr>
      <vt:lpstr>Class declaration in Java</vt:lpstr>
      <vt:lpstr>Java Object</vt:lpstr>
      <vt:lpstr>Declaring object in Java</vt:lpstr>
      <vt:lpstr>Task 1: Define a class named Car with attributes brand, model, and year.  Task 2: Create a class named 'Student' with String variable 'name' and integer variable 'roll_no'. Assign the value of roll_no as '2' and that of name as "John" by creating an object of the class Student.                   </vt:lpstr>
      <vt:lpstr>Constructor in  Java </vt:lpstr>
      <vt:lpstr>Declaring constructor in Java</vt:lpstr>
      <vt:lpstr>Constructor overloading in Java</vt:lpstr>
      <vt:lpstr>Task 3 Write a program to declare a triangle having sides of 3, 4 and 5 units by creating a class named 'Triangle' with constructor having the three sides as its parameters.   Task 4 Implement a no-argument constructor that prints out “User created!” as soon as the instance of the user is created.   </vt:lpstr>
      <vt:lpstr>Task 5 Create a class named ,”Box” with attributes width, height, and length. Create multiple constructors for handling following object declarations: For a cube, declare a constructor to take length only. For a cuboid, declare a constructor to take length, breadth, and height. For no parameter, declare a no-argument constructor that sets length = 10, breadth = 8, and height = 12.                     </vt:lpstr>
      <vt:lpstr>Methods in Java</vt:lpstr>
      <vt:lpstr>PowerPoint Presentation</vt:lpstr>
      <vt:lpstr>PowerPoint Presentation</vt:lpstr>
      <vt:lpstr> Q1. In which case do you prefer using static methods over instance method?   Q2. What is the difference between user-defined and library methods in Java?          </vt:lpstr>
      <vt:lpstr>Task 6 Create a class named 'Student' with String variable 'name' and integer variable 'roll_no'. Assign the value of roll_no as '2' and that of name as "John" by creating an object of the class Student Task 7 Print the average of three numbers entered by user by creating a class named 'Average' having a method to calculate and print the average.                 </vt:lpstr>
      <vt:lpstr>Access Modifiers Java specifies the accessibility or scope of a variable, or methods.     </vt:lpstr>
      <vt:lpstr>Task 8 Declare a class Employee with attributes id(default), name(public), experience (public), department(public), age(private), and salary (private). Create a constructor to assign the value of the attributes.  Try accessing the attributes and printing its values. What is the result?                </vt:lpstr>
      <vt:lpstr>Encapsulation is a mechanism to bundle the data and code acting on the data together as a single unit.   Provide a Public setter and getter method to modify and view the values of the variables. </vt:lpstr>
      <vt:lpstr>Setter: While Setter sets or updates the value (mutators).  Getter: Getter returns the value (accessors), it returns the value of data type int, String, double, float, etc.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</dc:title>
  <cp:lastModifiedBy>Shah, Sumit</cp:lastModifiedBy>
  <cp:revision>1</cp:revision>
  <dcterms:modified xsi:type="dcterms:W3CDTF">2023-12-17T01:57:29Z</dcterms:modified>
</cp:coreProperties>
</file>