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embeddedFontLs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Inter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1uASutb5KfBtDR26lRC3yq+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06634063-3592-4634-8379-0F73DEB3C0CB}"/>
    <pc:docChg chg="modSld">
      <pc:chgData name="Shah, Sumit" userId="5bfdb72b-a572-4577-ab55-70d3c28ab583" providerId="ADAL" clId="{06634063-3592-4634-8379-0F73DEB3C0CB}" dt="2024-01-22T02:25:35.407" v="3" actId="1036"/>
      <pc:docMkLst>
        <pc:docMk/>
      </pc:docMkLst>
      <pc:sldChg chg="modSp mod">
        <pc:chgData name="Shah, Sumit" userId="5bfdb72b-a572-4577-ab55-70d3c28ab583" providerId="ADAL" clId="{06634063-3592-4634-8379-0F73DEB3C0CB}" dt="2024-01-22T02:25:35.407" v="3" actId="1036"/>
        <pc:sldMkLst>
          <pc:docMk/>
          <pc:sldMk cId="0" sldId="302"/>
        </pc:sldMkLst>
        <pc:picChg chg="mod">
          <ac:chgData name="Shah, Sumit" userId="5bfdb72b-a572-4577-ab55-70d3c28ab583" providerId="ADAL" clId="{06634063-3592-4634-8379-0F73DEB3C0CB}" dt="2024-01-22T02:25:35.407" v="3" actId="1036"/>
          <ac:picMkLst>
            <pc:docMk/>
            <pc:sldMk cId="0" sldId="302"/>
            <ac:picMk id="7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272dd9f12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a272dd9f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a272dd9f12_0_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c0baab6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a3c0baab6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a3c0baab68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7" name="Google Shape;107;g2a3c0baab68_0_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2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2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3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3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3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p3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72dd9f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a272dd9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a272dd9f12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b09669e7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295b09669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95b09669e7_0_9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c9ebc0d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a6c9ebc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a6c9ebc0d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b09669e7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95b09669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95b09669e7_0_8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78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53" name="Google Shape;53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346056" y="1434448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4000" b="1"/>
              <a:t>		</a:t>
            </a:r>
            <a:r>
              <a:rPr lang="en-US" sz="2800" b="1"/>
              <a:t>WEEK 7 – UML Diagrams </a:t>
            </a:r>
            <a:endParaRPr sz="2800"/>
          </a:p>
        </p:txBody>
      </p:sp>
      <p:pic>
        <p:nvPicPr>
          <p:cNvPr id="101" name="Google Shape;101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51964"/>
            <a:ext cx="2543176" cy="2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72dd9f12_0_4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2a272dd9f12_0_4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2a272dd9f12_0_4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02" name="Google Shape;202;g2a272dd9f12_0_4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b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br>
              <a:rPr lang="en-US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/>
          </a:p>
        </p:txBody>
      </p:sp>
      <p:sp>
        <p:nvSpPr>
          <p:cNvPr id="203" name="Google Shape;203;g2a272dd9f12_0_41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Represent the details of a system and the person that uses it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Specify the expected behavior, not the exact method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Visualize a system from the end user’s perspective</a:t>
            </a:r>
            <a:endParaRPr/>
          </a:p>
        </p:txBody>
      </p:sp>
      <p:sp>
        <p:nvSpPr>
          <p:cNvPr id="204" name="Google Shape;204;g2a272dd9f12_0_4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05" name="Google Shape;205;g2a272dd9f12_0_4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Actor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Interact with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Named by Noun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Plays a role in the business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Communication Link</a:t>
            </a:r>
            <a:endParaRPr/>
          </a:p>
          <a:p>
            <a:pPr marL="137160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connect actors to use cases</a:t>
            </a:r>
            <a:endParaRPr/>
          </a:p>
          <a:p>
            <a:pPr marL="137160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Indicating that the actor and the use case communicate with one another using messages</a:t>
            </a:r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354" y="1918375"/>
            <a:ext cx="2341009" cy="16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Boundary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Entire System as defined in the required document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enclose all the use cases</a:t>
            </a:r>
            <a:endParaRPr/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5093" y="3005470"/>
            <a:ext cx="4089610" cy="328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31" name="Google Shape;231;p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– Example 1</a:t>
            </a:r>
            <a:endParaRPr sz="3200"/>
          </a:p>
        </p:txBody>
      </p:sp>
      <p:sp>
        <p:nvSpPr>
          <p:cNvPr id="241" name="Google Shape;241;p5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782726"/>
            <a:ext cx="8067839" cy="438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– </a:t>
            </a:r>
            <a:r>
              <a:rPr lang="en-US" sz="3200" b="1"/>
              <a:t>Example 2</a:t>
            </a:r>
            <a:endParaRPr sz="320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828799"/>
            <a:ext cx="8067839" cy="43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79" name="Google Shape;279;p8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 in every use case diagram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An actor involved with a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through a simple line or a line with arrows at both ends.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9870" y="3464437"/>
            <a:ext cx="6925339" cy="270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92" name="Google Shape;292;p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Parent-child relationship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Child is an enhancement of parent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as a directed arrow with a triangle arrowhead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Can be further divided into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an actor: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59436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59436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 use case:</a:t>
            </a:r>
            <a:endParaRPr/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156" y="3048000"/>
            <a:ext cx="2908449" cy="148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133" y="4774129"/>
            <a:ext cx="2800494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306" name="Google Shape;306;p10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Shows optional functionality or system behavior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extends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1329" y="3127465"/>
            <a:ext cx="7315576" cy="219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09" name="Google Shape;309;p1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319" name="Google Shape;319;p11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Adds additional functionality which is not specified in the base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include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483" y="3052581"/>
            <a:ext cx="4915153" cy="304341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22" name="Google Shape;322;p1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c0baab68_0_39"/>
          <p:cNvSpPr txBox="1"/>
          <p:nvPr/>
        </p:nvSpPr>
        <p:spPr>
          <a:xfrm>
            <a:off x="1889850" y="822175"/>
            <a:ext cx="66438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Topic</a:t>
            </a:r>
            <a:endParaRPr sz="51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2a3c0baab68_0_39"/>
          <p:cNvSpPr txBox="1"/>
          <p:nvPr/>
        </p:nvSpPr>
        <p:spPr>
          <a:xfrm>
            <a:off x="2647050" y="2050975"/>
            <a:ext cx="5886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Abstraction</a:t>
            </a:r>
            <a:endParaRPr sz="2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class and Methods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Expression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Try, catch block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Finally, throw ,throws</a:t>
            </a:r>
            <a:endParaRPr sz="2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2a3c0baab68_0_3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12" name="Google Shape;112;g2a3c0baab68_0_3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 sz="3200"/>
          </a:p>
        </p:txBody>
      </p:sp>
      <p:sp>
        <p:nvSpPr>
          <p:cNvPr id="332" name="Google Shape;332;p12"/>
          <p:cNvSpPr txBox="1">
            <a:spLocks noGrp="1"/>
          </p:cNvSpPr>
          <p:nvPr>
            <p:ph type="body" idx="1"/>
          </p:nvPr>
        </p:nvSpPr>
        <p:spPr>
          <a:xfrm>
            <a:off x="2833400" y="149545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Describes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in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order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group of objects work together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diagram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scenario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Visualize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validate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various runtime scenarios</a:t>
            </a:r>
            <a:endParaRPr sz="18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requirements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 new system or to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existing process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1800"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Purpose: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Non-technical person to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flow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system flow</a:t>
            </a:r>
            <a:endParaRPr sz="1800"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Forge out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system’s object interaction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between objects in sequential manner</a:t>
            </a:r>
            <a:endParaRPr sz="14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Lifeline</a:t>
            </a:r>
            <a:r>
              <a:rPr lang="en-US"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 individual participant in the sequence diagram is represented by a lifeline. It is positioned at the top of the diagram.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Bar</a:t>
            </a:r>
            <a:endParaRPr sz="1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00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Rectangle placed on the lifeline</a:t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00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Length represents the duration</a:t>
            </a:r>
            <a:endParaRPr/>
          </a:p>
          <a:p>
            <a:pPr marL="1051561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7175" y="1801410"/>
            <a:ext cx="1828894" cy="145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6286" y="3528425"/>
            <a:ext cx="1657435" cy="2806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Arrow from the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</a:t>
            </a: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Flows in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direction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Comes with a description called message signature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message_name(argument): return_type</a:t>
            </a:r>
            <a:endParaRPr sz="2000" b="1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 - Types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Creation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Destructive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70" name="Google Shape;370;p1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Waits for the receiver to process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solid arrowhead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message call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does not wait for the receiver to process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line arrow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Does not have a reply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1917" y="2442519"/>
            <a:ext cx="6691987" cy="10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5278859"/>
            <a:ext cx="6407889" cy="106685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74" name="Google Shape;374;p1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84" name="Google Shape;384;p18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Done processing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dotted line with a line arrow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optional notations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sends a message to itself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365" y="2458169"/>
            <a:ext cx="5880402" cy="73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669" y="3256625"/>
            <a:ext cx="1905098" cy="33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</a:t>
            </a:r>
            <a:r>
              <a:rPr lang="en-US" sz="3200" b="1"/>
              <a:t>Example</a:t>
            </a:r>
            <a:endParaRPr sz="3200"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126855"/>
            <a:ext cx="8067839" cy="570878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Structural Diagram</a:t>
            </a:r>
            <a:endParaRPr sz="3200"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Depict the static structure of different elements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extensively in documenting the software architecture of a software system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Structural Diagram</a:t>
            </a:r>
            <a:endParaRPr sz="3200"/>
          </a:p>
        </p:txBody>
      </p:sp>
      <p:sp>
        <p:nvSpPr>
          <p:cNvPr id="423" name="Google Shape;423;p21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Composite Structure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diagrams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Package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Profile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diagrams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Component diagrams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25" name="Google Shape;425;p2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Class Diagram</a:t>
            </a:r>
            <a:endParaRPr sz="3200"/>
          </a:p>
        </p:txBody>
      </p:sp>
      <p:sp>
        <p:nvSpPr>
          <p:cNvPr id="435" name="Google Shape;435;p22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Structure diagram for designing and modeling software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Models software in a high level abstraction and without having to look at the source code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Corresponds with classes in the source code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Shows names and attributes of a class, connection between the classes and sometimes also the methods of the class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Class Diagram - Purpose</a:t>
            </a:r>
            <a:endParaRPr sz="3200"/>
          </a:p>
        </p:txBody>
      </p:sp>
      <p:sp>
        <p:nvSpPr>
          <p:cNvPr id="447" name="Google Shape;447;p2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Provides a detailed insight into the structure of the system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Quick overview of the synergy happening among different system elements as well as their properties and relationships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Static view of the elements 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Blueprint for a building or a piece of machinery, see the parts used to make it and how they are assembled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Cannot see how they behave when they are set in motion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7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Elements of Class Diagram</a:t>
            </a:r>
            <a:endParaRPr sz="3200"/>
          </a:p>
        </p:txBody>
      </p:sp>
      <p:sp>
        <p:nvSpPr>
          <p:cNvPr id="459" name="Google Shape;459;p2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classes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relationships between classes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61" name="Google Shape;461;p2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Classes</a:t>
            </a:r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description of a group of objects all with similar roles in the system, which consists of a structural and Behavioral feature.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Behavioral Features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can do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Methods of a class</a:t>
            </a:r>
            <a:endParaRPr/>
          </a:p>
          <a:p>
            <a:pPr marL="59436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4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Structural Features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knows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 of a class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73" name="Google Shape;473;p2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box separated into three parts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b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name in first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836" y="3161947"/>
            <a:ext cx="3733992" cy="22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95" name="Google Shape;495;p2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496" name="Google Shape;496;p27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36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 name in second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6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713" y="2537774"/>
            <a:ext cx="2527430" cy="19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0468" y="2582226"/>
            <a:ext cx="2457576" cy="19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1897" y="2566350"/>
            <a:ext cx="2432175" cy="19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01" name="Google Shape;501;p2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511" name="Google Shape;511;p28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 name in third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133" y="1893213"/>
            <a:ext cx="1822544" cy="18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7611" y="1874161"/>
            <a:ext cx="1828894" cy="18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9439" y="1874161"/>
            <a:ext cx="1841595" cy="17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92133" y="4074732"/>
            <a:ext cx="1828894" cy="18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4630" y="4074732"/>
            <a:ext cx="1752690" cy="176539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Relationship</a:t>
            </a: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Association</a:t>
            </a:r>
            <a:endParaRPr/>
          </a:p>
        </p:txBody>
      </p:sp>
      <p:sp>
        <p:nvSpPr>
          <p:cNvPr id="540" name="Google Shape;540;p30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relationship between classes 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solid line connecting two classes 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175" y="3280666"/>
            <a:ext cx="8067839" cy="269253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2933214" y="296096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Generalization</a:t>
            </a:r>
            <a:endParaRPr/>
          </a:p>
        </p:txBody>
      </p:sp>
      <p:sp>
        <p:nvSpPr>
          <p:cNvPr id="553" name="Google Shape;553;p31"/>
          <p:cNvSpPr txBox="1">
            <a:spLocks noGrp="1"/>
          </p:cNvSpPr>
          <p:nvPr>
            <p:ph type="body" idx="1"/>
          </p:nvPr>
        </p:nvSpPr>
        <p:spPr>
          <a:xfrm>
            <a:off x="2906234" y="1126856"/>
            <a:ext cx="5805376" cy="45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Parent-child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Described by a solid line with a hollow arrowhead that points from the child to the parent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class inherits properties from of the parent class</a:t>
            </a:r>
            <a:endParaRPr/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4314" y="1371494"/>
            <a:ext cx="2019404" cy="41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56" name="Google Shape;556;p3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Aggregation</a:t>
            </a:r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‘has a’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More specific than a association relationship as it defines a part-whole or a part-of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solid line with an unfilled diamond.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can exist independently of its parent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6703" y="4533863"/>
            <a:ext cx="5549567" cy="14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3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Composition</a:t>
            </a:r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Subset of aggregation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a whole-part relationship, portrays the dependency between the parent and the child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one is deleted, the other one is discarded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Solid line with a filled diamond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81" name="Google Shape;581;p3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62330" y="857330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7200" b="1">
                <a:solidFill>
                  <a:schemeClr val="accent6"/>
                </a:solidFill>
              </a:rPr>
              <a:t>UML</a:t>
            </a:r>
            <a:endParaRPr sz="6000"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Dependency</a:t>
            </a:r>
            <a:endParaRPr/>
          </a:p>
        </p:txBody>
      </p:sp>
      <p:sp>
        <p:nvSpPr>
          <p:cNvPr id="591" name="Google Shape;591;p3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relationship between two or more classes 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change in one class causes changes in others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dashed line with an arrow towards the dependent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919" y="4157956"/>
            <a:ext cx="6959958" cy="150502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94" name="Google Shape;594;p3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Roles</a:t>
            </a:r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Directional purpose of a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Written at the end of a relationship line, and describe the purpose played by the class in the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by a verb prefixed by a filled triangle</a:t>
            </a:r>
            <a:endParaRPr/>
          </a:p>
        </p:txBody>
      </p:sp>
      <p:grpSp>
        <p:nvGrpSpPr>
          <p:cNvPr id="605" name="Google Shape;605;p35"/>
          <p:cNvGrpSpPr/>
          <p:nvPr/>
        </p:nvGrpSpPr>
        <p:grpSpPr>
          <a:xfrm>
            <a:off x="3437859" y="3716032"/>
            <a:ext cx="8279219" cy="1873346"/>
            <a:chOff x="3211032" y="3797596"/>
            <a:chExt cx="8279219" cy="1873346"/>
          </a:xfrm>
        </p:grpSpPr>
        <p:pic>
          <p:nvPicPr>
            <p:cNvPr id="606" name="Google Shape;60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1032" y="3797596"/>
              <a:ext cx="8279219" cy="1873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35"/>
            <p:cNvSpPr/>
            <p:nvPr/>
          </p:nvSpPr>
          <p:spPr>
            <a:xfrm>
              <a:off x="6974958" y="4408969"/>
              <a:ext cx="177209" cy="27644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5"/>
          <p:cNvSpPr/>
          <p:nvPr/>
        </p:nvSpPr>
        <p:spPr>
          <a:xfrm rot="-5400000">
            <a:off x="7097539" y="4271463"/>
            <a:ext cx="261433" cy="28791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10" name="Google Shape;610;p3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Multiplicity</a:t>
            </a:r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32" name="Google Shape;632;p3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Multiplicity</a:t>
            </a:r>
            <a:endParaRPr/>
          </a:p>
        </p:txBody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>
            <a:spLocks noGrp="1"/>
          </p:cNvSpPr>
          <p:nvPr>
            <p:ph type="title"/>
          </p:nvPr>
        </p:nvSpPr>
        <p:spPr>
          <a:xfrm>
            <a:off x="364162" y="103031"/>
            <a:ext cx="11407128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i="1"/>
              <a:t> Example 1:</a:t>
            </a:r>
            <a:endParaRPr sz="2800" i="1"/>
          </a:p>
        </p:txBody>
      </p:sp>
      <p:sp>
        <p:nvSpPr>
          <p:cNvPr id="643" name="Google Shape;643;p38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 flipH="1">
            <a:off x="7160654" y="2614411"/>
            <a:ext cx="4739425" cy="257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6" name="Google Shape;646;p38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7" name="Google Shape;647;p38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8590209" y="2730321"/>
            <a:ext cx="246298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name: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8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1828798" y="1081824"/>
            <a:ext cx="1159099" cy="412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1790164" y="1519706"/>
            <a:ext cx="3284111" cy="154546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1674254" y="3116687"/>
            <a:ext cx="3245476" cy="287198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8571085" y="4699646"/>
            <a:ext cx="26859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enrollInCourse( ):void</a:t>
            </a:r>
            <a:b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submitAssignment( ):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seeMarks 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giveReview(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askQuestion(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56" name="Google Shape;656;p3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>
            <a:spLocks noGrp="1"/>
          </p:cNvSpPr>
          <p:nvPr>
            <p:ph type="title"/>
          </p:nvPr>
        </p:nvSpPr>
        <p:spPr>
          <a:xfrm>
            <a:off x="415678" y="0"/>
            <a:ext cx="10351060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i="1"/>
              <a:t>Visibility – private and public </a:t>
            </a:r>
            <a:endParaRPr sz="2800" i="1"/>
          </a:p>
        </p:txBody>
      </p:sp>
      <p:sp>
        <p:nvSpPr>
          <p:cNvPr id="663" name="Google Shape;663;p39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39"/>
          <p:cNvCxnSpPr/>
          <p:nvPr/>
        </p:nvCxnSpPr>
        <p:spPr>
          <a:xfrm rot="10800000" flipH="1">
            <a:off x="7160654" y="2614411"/>
            <a:ext cx="4739425" cy="257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6" name="Google Shape;666;p39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" name="Google Shape;667;p39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 txBox="1"/>
          <p:nvPr/>
        </p:nvSpPr>
        <p:spPr>
          <a:xfrm>
            <a:off x="8590209" y="2730321"/>
            <a:ext cx="25992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name: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9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721217" y="1481069"/>
            <a:ext cx="1004552" cy="15712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656823" y="3129566"/>
            <a:ext cx="965915" cy="2884868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8545327" y="4712525"/>
            <a:ext cx="285424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enrollInCourse( ):void</a:t>
            </a: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payFees( ) :void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submitAssignment( ):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seeMarks 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giveReview(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askQuestion(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9308" y="856336"/>
            <a:ext cx="8153650" cy="85481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8487176" y="2820472"/>
            <a:ext cx="296215" cy="177728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8422782" y="4778060"/>
            <a:ext cx="347731" cy="167425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>
            <a:spLocks noGrp="1"/>
          </p:cNvSpPr>
          <p:nvPr>
            <p:ph type="title"/>
          </p:nvPr>
        </p:nvSpPr>
        <p:spPr>
          <a:xfrm>
            <a:off x="540913" y="0"/>
            <a:ext cx="12106140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Inheritance relationship in class diagram</a:t>
            </a:r>
            <a:endParaRPr/>
          </a:p>
        </p:txBody>
      </p:sp>
      <p:sp>
        <p:nvSpPr>
          <p:cNvPr id="685" name="Google Shape;685;p40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78" y="944250"/>
            <a:ext cx="293437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0"/>
          <p:cNvSpPr/>
          <p:nvPr/>
        </p:nvSpPr>
        <p:spPr>
          <a:xfrm>
            <a:off x="7225047" y="888641"/>
            <a:ext cx="4855335" cy="279471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0"/>
          <p:cNvCxnSpPr/>
          <p:nvPr/>
        </p:nvCxnSpPr>
        <p:spPr>
          <a:xfrm rot="10800000" flipH="1">
            <a:off x="7263685" y="1609859"/>
            <a:ext cx="4829577" cy="1288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p40"/>
          <p:cNvCxnSpPr/>
          <p:nvPr/>
        </p:nvCxnSpPr>
        <p:spPr>
          <a:xfrm>
            <a:off x="7197145" y="2663780"/>
            <a:ext cx="4870359" cy="214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0" name="Google Shape;690;p40"/>
          <p:cNvSpPr txBox="1"/>
          <p:nvPr/>
        </p:nvSpPr>
        <p:spPr>
          <a:xfrm>
            <a:off x="7920507" y="940158"/>
            <a:ext cx="360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UnderGraduateStudent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0"/>
          <p:cNvSpPr txBox="1"/>
          <p:nvPr/>
        </p:nvSpPr>
        <p:spPr>
          <a:xfrm>
            <a:off x="8615967" y="1931831"/>
            <a:ext cx="2214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bitFinalGrade: char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8688946" y="2796535"/>
            <a:ext cx="30952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getBitFinalGrade( ):char</a:t>
            </a:r>
            <a:b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44" y="3887608"/>
            <a:ext cx="6342980" cy="276414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0"/>
          <p:cNvSpPr/>
          <p:nvPr/>
        </p:nvSpPr>
        <p:spPr>
          <a:xfrm>
            <a:off x="1893194" y="3631843"/>
            <a:ext cx="2446986" cy="4378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0"/>
          <p:cNvSpPr/>
          <p:nvPr/>
        </p:nvSpPr>
        <p:spPr>
          <a:xfrm>
            <a:off x="1803043" y="4121239"/>
            <a:ext cx="2588653" cy="231819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0"/>
          <p:cNvSpPr/>
          <p:nvPr/>
        </p:nvSpPr>
        <p:spPr>
          <a:xfrm>
            <a:off x="824247" y="4533364"/>
            <a:ext cx="5975798" cy="1687132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0"/>
          <p:cNvSpPr/>
          <p:nvPr/>
        </p:nvSpPr>
        <p:spPr>
          <a:xfrm>
            <a:off x="4365938" y="3657601"/>
            <a:ext cx="1931831" cy="55379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081464" y="570672"/>
            <a:ext cx="533400" cy="37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0"/>
          <p:cNvSpPr txBox="1"/>
          <p:nvPr/>
        </p:nvSpPr>
        <p:spPr>
          <a:xfrm>
            <a:off x="4585626" y="2719682"/>
            <a:ext cx="1639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Generalization </a:t>
            </a:r>
            <a:endParaRPr sz="1800" b="1" i="1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6658377" y="4082604"/>
            <a:ext cx="5191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 I have ignored access Modifiers(Visibility)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42802" y="5436911"/>
            <a:ext cx="3408294" cy="91638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/>
              <a:t>Example 2: ATM SYSTEM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711" name="Google Shape;71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1459963"/>
            <a:ext cx="10515600" cy="48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>
            <a:spLocks noGrp="1"/>
          </p:cNvSpPr>
          <p:nvPr>
            <p:ph type="body" idx="1"/>
          </p:nvPr>
        </p:nvSpPr>
        <p:spPr>
          <a:xfrm>
            <a:off x="1126491" y="12573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rgbClr val="D7F0F6"/>
              </a:solidFill>
            </a:endParaRPr>
          </a:p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rgbClr val="D7F0F6"/>
              </a:solidFill>
            </a:endParaRPr>
          </a:p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rgbClr val="D7F0F6"/>
                </a:solidFill>
              </a:rPr>
              <a:t>			</a:t>
            </a:r>
            <a:r>
              <a:rPr lang="en-US" sz="5400" b="1">
                <a:solidFill>
                  <a:srgbClr val="D7F0F6"/>
                </a:solidFill>
              </a:rPr>
              <a:t>Thank You</a:t>
            </a:r>
            <a:endParaRPr/>
          </a:p>
        </p:txBody>
      </p:sp>
      <p:sp>
        <p:nvSpPr>
          <p:cNvPr id="718" name="Google Shape;718;p4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719" name="Google Shape;719;p4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72dd9f12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2a272dd9f12_0_0"/>
          <p:cNvSpPr txBox="1"/>
          <p:nvPr/>
        </p:nvSpPr>
        <p:spPr>
          <a:xfrm>
            <a:off x="3148575" y="140224"/>
            <a:ext cx="5867834" cy="132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Unified Modeling Language (UML) - Introduction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2a272dd9f12_0_0"/>
          <p:cNvSpPr txBox="1"/>
          <p:nvPr/>
        </p:nvSpPr>
        <p:spPr>
          <a:xfrm>
            <a:off x="3092473" y="1523999"/>
            <a:ext cx="8280000" cy="464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regulated modelling language that consists of several diagrams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Specify, construct, visualize, and document different aspects of software systems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of best engineering practices that successfully model large and complex systems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project teams communicate, explore potential design, and validate the architecture design of the software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2a272dd9f12_0_0"/>
          <p:cNvSpPr txBox="1"/>
          <p:nvPr/>
        </p:nvSpPr>
        <p:spPr>
          <a:xfrm>
            <a:off x="28025" y="77350"/>
            <a:ext cx="2805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 sz="4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1.1. UML - Introduction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2a272dd9f12_0_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39" name="Google Shape;139;g2a272dd9f12_0_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b09669e7_0_9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295b09669e7_0_97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 - Characteristics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295b09669e7_0_9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48" name="Google Shape;148;g295b09669e7_0_97"/>
          <p:cNvSpPr txBox="1"/>
          <p:nvPr/>
        </p:nvSpPr>
        <p:spPr>
          <a:xfrm>
            <a:off x="3109925" y="1194700"/>
            <a:ext cx="8866800" cy="50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Generalized Modeling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from programming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Pictorial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Unlimited Application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95b09669e7_0_9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50" name="Google Shape;150;g295b09669e7_0_9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c9ebc0df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a6c9ebc0df_0_0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2a6c9ebc0df_0_0"/>
          <p:cNvSpPr txBox="1"/>
          <p:nvPr/>
        </p:nvSpPr>
        <p:spPr>
          <a:xfrm>
            <a:off x="23491" y="384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59" name="Google Shape;159;g2a6c9ebc0df_0_0"/>
          <p:cNvSpPr txBox="1">
            <a:spLocks noGrp="1"/>
          </p:cNvSpPr>
          <p:nvPr>
            <p:ph type="title"/>
          </p:nvPr>
        </p:nvSpPr>
        <p:spPr>
          <a:xfrm>
            <a:off x="3045275" y="97457"/>
            <a:ext cx="7195970" cy="94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2500" b="1"/>
              <a:t>UML - Types</a:t>
            </a:r>
            <a:endParaRPr/>
          </a:p>
        </p:txBody>
      </p:sp>
      <p:sp>
        <p:nvSpPr>
          <p:cNvPr id="160" name="Google Shape;160;g2a6c9ebc0df_0_0"/>
          <p:cNvSpPr txBox="1">
            <a:spLocks noGrp="1"/>
          </p:cNvSpPr>
          <p:nvPr>
            <p:ph type="body" idx="1"/>
          </p:nvPr>
        </p:nvSpPr>
        <p:spPr>
          <a:xfrm>
            <a:off x="2820554" y="1101125"/>
            <a:ext cx="8004044" cy="142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Structural Diagram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Behavioral Diagram</a:t>
            </a:r>
            <a:endParaRPr/>
          </a:p>
        </p:txBody>
      </p:sp>
      <p:sp>
        <p:nvSpPr>
          <p:cNvPr id="161" name="Google Shape;161;g2a6c9ebc0df_0_0"/>
          <p:cNvSpPr txBox="1">
            <a:spLocks noGrp="1"/>
          </p:cNvSpPr>
          <p:nvPr>
            <p:ph type="sldNum" idx="12"/>
          </p:nvPr>
        </p:nvSpPr>
        <p:spPr>
          <a:xfrm>
            <a:off x="9257522" y="6489530"/>
            <a:ext cx="2096277" cy="23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2" name="Google Shape;162;g2a6c9ebc0d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766" y="2320123"/>
            <a:ext cx="9123234" cy="4331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a6c9ebc0df_0_0"/>
          <p:cNvGrpSpPr/>
          <p:nvPr/>
        </p:nvGrpSpPr>
        <p:grpSpPr>
          <a:xfrm>
            <a:off x="3764360" y="3168287"/>
            <a:ext cx="7732046" cy="3437215"/>
            <a:chOff x="3815916" y="3223556"/>
            <a:chExt cx="7732046" cy="3437215"/>
          </a:xfrm>
        </p:grpSpPr>
        <p:sp>
          <p:nvSpPr>
            <p:cNvPr id="164" name="Google Shape;164;g2a6c9ebc0df_0_0"/>
            <p:cNvSpPr/>
            <p:nvPr/>
          </p:nvSpPr>
          <p:spPr>
            <a:xfrm>
              <a:off x="10101235" y="4233644"/>
              <a:ext cx="1446727" cy="55632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a6c9ebc0df_0_0"/>
            <p:cNvSpPr/>
            <p:nvPr/>
          </p:nvSpPr>
          <p:spPr>
            <a:xfrm>
              <a:off x="6730063" y="6135805"/>
              <a:ext cx="1349951" cy="524966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a6c9ebc0df_0_0"/>
            <p:cNvSpPr/>
            <p:nvPr/>
          </p:nvSpPr>
          <p:spPr>
            <a:xfrm>
              <a:off x="3815916" y="4227877"/>
              <a:ext cx="1367994" cy="556327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2a6c9ebc0df_0_0"/>
            <p:cNvSpPr/>
            <p:nvPr/>
          </p:nvSpPr>
          <p:spPr>
            <a:xfrm>
              <a:off x="5242134" y="3310449"/>
              <a:ext cx="1367994" cy="556328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2a6c9ebc0df_0_0"/>
            <p:cNvSpPr/>
            <p:nvPr/>
          </p:nvSpPr>
          <p:spPr>
            <a:xfrm>
              <a:off x="9417238" y="3223556"/>
              <a:ext cx="1367994" cy="556328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2a6c9ebc0df_0_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b09669e7_0_8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295b09669e7_0_82"/>
          <p:cNvSpPr txBox="1"/>
          <p:nvPr/>
        </p:nvSpPr>
        <p:spPr>
          <a:xfrm>
            <a:off x="3148625" y="159650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Depict the elements that are dependent on time and convey dynamic concepts</a:t>
            </a:r>
            <a:endParaRPr/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Resemble the verbs present in the English language and the relationships that connect them, conveying the passage of time</a:t>
            </a:r>
            <a:endParaRPr sz="2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295b09669e7_0_8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b09669e7_0_8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79" name="Google Shape;179;g295b09669e7_0_8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80" name="Google Shape;180;g295b09669e7_0_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3622158" y="4002570"/>
            <a:ext cx="3735572" cy="6663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622158" y="2083981"/>
            <a:ext cx="3735572" cy="6663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3155713" y="119955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Activity diagram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machine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Timing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Sequence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overview diagrams</a:t>
            </a:r>
            <a:endParaRPr sz="2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8858</Words>
  <Application>Microsoft Office PowerPoint</Application>
  <PresentationFormat>Widescreen</PresentationFormat>
  <Paragraphs>1517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Inter</vt:lpstr>
      <vt:lpstr>Century Gothic</vt:lpstr>
      <vt:lpstr>Arial</vt:lpstr>
      <vt:lpstr>Continental World 16x9</vt:lpstr>
      <vt:lpstr>Object Oriented Programming and Design   WEEK 7 – UML Diagrams </vt:lpstr>
      <vt:lpstr>PowerPoint Presentation</vt:lpstr>
      <vt:lpstr>LET’S GET STARTED WITH LECTURE 7</vt:lpstr>
      <vt:lpstr>UML</vt:lpstr>
      <vt:lpstr>PowerPoint Presentation</vt:lpstr>
      <vt:lpstr>PowerPoint Presentation</vt:lpstr>
      <vt:lpstr>UML - Types</vt:lpstr>
      <vt:lpstr>PowerPoint Presentation</vt:lpstr>
      <vt:lpstr>PowerPoint Presentation</vt:lpstr>
      <vt:lpstr> Use Case Diagrams </vt:lpstr>
      <vt:lpstr>Use Case Diagrams - Notations</vt:lpstr>
      <vt:lpstr>Use Case Diagrams - Notations</vt:lpstr>
      <vt:lpstr>Use Case Diagrams – Example 1</vt:lpstr>
      <vt:lpstr>Use Case Diagrams – Example 2</vt:lpstr>
      <vt:lpstr>Use Case Diagrams - Relationship</vt:lpstr>
      <vt:lpstr>Use Case Diagrams - Relationship</vt:lpstr>
      <vt:lpstr>Use Case Diagrams - Relationship</vt:lpstr>
      <vt:lpstr>Use Case Diagrams - Relationship</vt:lpstr>
      <vt:lpstr>Use Case Diagrams - Relationship</vt:lpstr>
      <vt:lpstr>Sequence Diagram</vt:lpstr>
      <vt:lpstr>Sequence Diagram - Notation</vt:lpstr>
      <vt:lpstr>Sequence Diagram - Notation</vt:lpstr>
      <vt:lpstr>Sequence Diagram - Notation</vt:lpstr>
      <vt:lpstr>Sequence Diagram - Notation</vt:lpstr>
      <vt:lpstr>Sequence Diagram - Example</vt:lpstr>
      <vt:lpstr>Structural Diagram</vt:lpstr>
      <vt:lpstr>Structural Diagram</vt:lpstr>
      <vt:lpstr>Class Diagram</vt:lpstr>
      <vt:lpstr>Class Diagram - Purpose</vt:lpstr>
      <vt:lpstr>Elements of Class Diagram</vt:lpstr>
      <vt:lpstr>Classes</vt:lpstr>
      <vt:lpstr>Class - Representation</vt:lpstr>
      <vt:lpstr>Class - Representation</vt:lpstr>
      <vt:lpstr>Class - Representation</vt:lpstr>
      <vt:lpstr>Class - Relationship</vt:lpstr>
      <vt:lpstr>Association</vt:lpstr>
      <vt:lpstr>Generalization</vt:lpstr>
      <vt:lpstr>Aggregation</vt:lpstr>
      <vt:lpstr>Composition</vt:lpstr>
      <vt:lpstr>Dependency</vt:lpstr>
      <vt:lpstr>Class Diagram - Roles</vt:lpstr>
      <vt:lpstr>Class Diagram - Multiplicity</vt:lpstr>
      <vt:lpstr>Class Diagram - Multiplicity</vt:lpstr>
      <vt:lpstr> Example 1:</vt:lpstr>
      <vt:lpstr>Visibility – private and public </vt:lpstr>
      <vt:lpstr>Inheritance relationship in class diagram</vt:lpstr>
      <vt:lpstr>Example 2: ATM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7 – UML Diagrams </dc:title>
  <dc:creator>dell</dc:creator>
  <cp:lastModifiedBy>Shah, Sumit</cp:lastModifiedBy>
  <cp:revision>1</cp:revision>
  <dcterms:created xsi:type="dcterms:W3CDTF">2019-10-23T12:39:44Z</dcterms:created>
  <dcterms:modified xsi:type="dcterms:W3CDTF">2024-01-22T02:25:42Z</dcterms:modified>
</cp:coreProperties>
</file>