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F911-B311-43A6-AE4E-DB5C1AD4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C52C-169F-496B-A777-6B58D03B2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79A6-C27D-4216-9C88-4B6B03B6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7735-61E2-47BC-BAD6-E3CF3030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6521-1C7C-4E14-AEAA-EF8FF8E6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BB71-BEF4-4EC3-B818-1167E113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CB5E2-FF28-4E49-97B6-60C9681A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4221-97D1-44A0-B3BA-CE32D04B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3660-4034-481F-834B-A5D6FFCF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E51F-26AC-4342-A41C-0326E56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ECD7C-8418-4009-8A78-079D58327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9260-5D18-4CFF-9C53-0B88253E7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630A-1861-4A63-B0A4-6BC564A6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4C89-4932-452F-9462-07FCDBD4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E548-A000-417C-8E0D-DF7C56E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6EB0-14CE-40CC-988E-3A12127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46D3-A506-4E3B-8BCE-9EC89034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286F-6C0D-4A28-B791-03F0B172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949A-DE57-4AB0-972A-E94423A8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8539-C345-4221-A1E5-D5CCBF9D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E10F-9500-41E1-827A-BF9B14A7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EA4AE-6116-4B72-B82B-170042D5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F580-53D4-4ACF-A770-7B4C15FA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E06-D7F9-48D9-8242-221A29EA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C7D7-AD1C-480A-88DA-94558C21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5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B7B9-C2B5-4865-BF5D-8EE87D5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A619-F6B3-4934-AD82-BD7194DE9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4046-9F85-4A8C-8555-CA1707CB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65BCC-D825-480C-98DD-87D3A559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82944-B573-40B7-8F06-8F68D8A5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9A80C-26BE-4787-AE16-4C739DB3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22A8-2F21-4251-BC65-F48D738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63FF-0181-49D3-B8A4-4A91FD25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8D67C-F585-4E69-A457-0511FAA6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852F6-4645-4A6B-84A1-DF60EAC23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5EA48-C12E-4367-9AF3-722B40F5F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971A8-82E1-45D9-B7D7-153F8088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18263-FB6B-4C97-ADF1-6D4DEC7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80F0A-63BE-457C-9D58-01DC7191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D042-E4BF-4083-8F19-8525BD27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A98B-F01E-4E4A-89CB-3926960F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C667-B049-461E-BCE5-F3906A99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8CD90-8123-4284-8CB0-9C351970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41997-3D41-433D-B227-771F19C1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ED3D9-6C4F-40C8-B40C-A116F632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23AC-2CA5-4BC2-AC72-19AB1057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6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3942-5F15-4113-9919-2E85B080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0DF0-FE1B-466E-A553-D68B5148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A8221-7037-49FF-B711-DA4C55C2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DC76-1EFD-4F92-9F96-55C0D9FE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25A6A-8366-4C82-9A8E-37E07030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17B0-3D11-4A64-B58A-06C6B0AE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3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87CB-A0B0-4788-8D8C-5151BB6A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AC27B-299F-41C9-97C2-CBFCE44B1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ACCC-BCDF-452F-A3E4-0D6E1A68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1F7F2-5A76-4A45-92D8-A002000B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16C05-33D9-4B0B-BAFB-E332302D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02056-939C-4D38-9D1B-EAB4BC96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8145A-B200-4026-AFAA-4CA65057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67B4-1BE9-4624-9A5B-29484011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6A86-A84C-43D9-8B7A-F59015EC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C1E6-74C2-4C43-BA87-CE977C2A536C}" type="datetimeFigureOut">
              <a:rPr lang="en-IN" smtClean="0"/>
              <a:t>15-04-2019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4876-0D17-4E16-9135-5D739497A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BFFC-B4EF-4D7D-B8BE-E94D9992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CB67-FA0E-481D-AE7B-7F5D3D3E1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6D3A-B66F-49C5-940D-6196D9949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C9948-6CE7-46D5-94ED-BAE2A810C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0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60DE4-6598-4B99-B27D-50ABA7C50C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72" y="2179320"/>
            <a:ext cx="3818255" cy="249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69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610F0-5974-49E9-B84C-A5C2402194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10" y="2431732"/>
            <a:ext cx="2024380" cy="199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12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426C21-83CA-4F7F-A833-365D8F170727}"/>
              </a:ext>
            </a:extLst>
          </p:cNvPr>
          <p:cNvGrpSpPr/>
          <p:nvPr/>
        </p:nvGrpSpPr>
        <p:grpSpPr>
          <a:xfrm>
            <a:off x="2976562" y="2601913"/>
            <a:ext cx="6238875" cy="1654175"/>
            <a:chOff x="0" y="0"/>
            <a:chExt cx="6256655" cy="15569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CF8FFC-23BC-432F-97F1-2894BB378A23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40"/>
              <a:ext cx="3095625" cy="131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D1055-2DF3-4084-873A-F0D5BFCEC72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625" y="0"/>
              <a:ext cx="3161030" cy="1345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2CAE10D-3D24-4EE4-8262-FC63F04EA211}"/>
                </a:ext>
              </a:extLst>
            </p:cNvPr>
            <p:cNvSpPr txBox="1"/>
            <p:nvPr/>
          </p:nvSpPr>
          <p:spPr>
            <a:xfrm>
              <a:off x="1355668" y="1279440"/>
              <a:ext cx="481235" cy="277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IN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(a)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21EDD510-0E21-4D5B-B107-62CC9063D131}"/>
                </a:ext>
              </a:extLst>
            </p:cNvPr>
            <p:cNvSpPr txBox="1"/>
            <p:nvPr/>
          </p:nvSpPr>
          <p:spPr>
            <a:xfrm>
              <a:off x="4555954" y="1279024"/>
              <a:ext cx="506374" cy="277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IN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(b)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43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D31123-50E9-4460-BC15-82EEB3CF5DFB}"/>
              </a:ext>
            </a:extLst>
          </p:cNvPr>
          <p:cNvGrpSpPr/>
          <p:nvPr/>
        </p:nvGrpSpPr>
        <p:grpSpPr>
          <a:xfrm>
            <a:off x="3118486" y="1278890"/>
            <a:ext cx="5955030" cy="4300220"/>
            <a:chOff x="30392" y="-242314"/>
            <a:chExt cx="9500814" cy="68380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C517C1-4510-44D3-82AE-40510B64BEED}"/>
                </a:ext>
              </a:extLst>
            </p:cNvPr>
            <p:cNvGrpSpPr/>
            <p:nvPr/>
          </p:nvGrpSpPr>
          <p:grpSpPr>
            <a:xfrm>
              <a:off x="30392" y="-242314"/>
              <a:ext cx="9500814" cy="6537073"/>
              <a:chOff x="31280" y="-257048"/>
              <a:chExt cx="9778739" cy="693456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14786BE-5C83-4B9F-B445-68A24CA89118}"/>
                  </a:ext>
                </a:extLst>
              </p:cNvPr>
              <p:cNvGrpSpPr/>
              <p:nvPr/>
            </p:nvGrpSpPr>
            <p:grpSpPr>
              <a:xfrm>
                <a:off x="31280" y="-257048"/>
                <a:ext cx="9778739" cy="6934562"/>
                <a:chOff x="31280" y="-257048"/>
                <a:chExt cx="9778739" cy="693456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75FC88D-E8B2-4A5D-B6C5-88AF07D34176}"/>
                    </a:ext>
                  </a:extLst>
                </p:cNvPr>
                <p:cNvGrpSpPr/>
                <p:nvPr/>
              </p:nvGrpSpPr>
              <p:grpSpPr>
                <a:xfrm>
                  <a:off x="31280" y="-257048"/>
                  <a:ext cx="9778739" cy="6934562"/>
                  <a:chOff x="31280" y="-257048"/>
                  <a:chExt cx="9778739" cy="6934562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60031A52-D737-4074-8E70-D1D07DC65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808644" y="4553666"/>
                    <a:ext cx="4969566" cy="2123848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93A80367-D536-4EA7-8D46-ED44F16339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3935" y="4449196"/>
                    <a:ext cx="4969563" cy="2123846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89F79BEB-CEF8-4292-95FA-020565E136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1287" y="2151358"/>
                    <a:ext cx="5082215" cy="2171991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9A5D6A81-89CB-4D33-AC16-53CE7A1D30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27804" y="2151375"/>
                    <a:ext cx="5082215" cy="2171992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4DEC7D35-1DF8-4979-83EC-8B3FC8175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5994" y="-257048"/>
                    <a:ext cx="5082217" cy="2171990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6C76D82E-0029-4169-891E-4CCD6B7A4F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280" y="-202744"/>
                    <a:ext cx="5082217" cy="217199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A769174C-1C44-4FC7-A568-7A120EFBDD2B}"/>
                    </a:ext>
                  </a:extLst>
                </p:cNvPr>
                <p:cNvSpPr txBox="1"/>
                <p:nvPr/>
              </p:nvSpPr>
              <p:spPr>
                <a:xfrm>
                  <a:off x="2398183" y="1872621"/>
                  <a:ext cx="792368" cy="529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IN" sz="1000" b="1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PMingLiU" panose="02020500000000000000" pitchFamily="18" charset="-120"/>
                      <a:cs typeface="Times New Roman" panose="02020603050405020304" pitchFamily="18" charset="0"/>
                    </a:rPr>
                    <a:t>(a)</a:t>
                  </a:r>
                  <a:endParaRPr lang="en-IN" sz="120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1" name="TextBox 11">
                  <a:extLst>
                    <a:ext uri="{FF2B5EF4-FFF2-40B4-BE49-F238E27FC236}">
                      <a16:creationId xmlns:a16="http://schemas.microsoft.com/office/drawing/2014/main" id="{D884A899-34B3-4FAC-B874-9BC40739AD26}"/>
                    </a:ext>
                  </a:extLst>
                </p:cNvPr>
                <p:cNvSpPr txBox="1"/>
                <p:nvPr/>
              </p:nvSpPr>
              <p:spPr>
                <a:xfrm>
                  <a:off x="7042105" y="1847527"/>
                  <a:ext cx="699670" cy="58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IN" sz="1000" b="1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PMingLiU" panose="02020500000000000000" pitchFamily="18" charset="-120"/>
                      <a:cs typeface="Times New Roman" panose="02020603050405020304" pitchFamily="18" charset="0"/>
                    </a:rPr>
                    <a:t>(b)</a:t>
                  </a:r>
                  <a:endParaRPr lang="en-IN" sz="120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endParaRPr>
                </a:p>
              </p:txBody>
            </p:sp>
          </p:grpSp>
          <p:sp>
            <p:nvSpPr>
              <p:cNvPr id="7" name="TextBox 12">
                <a:extLst>
                  <a:ext uri="{FF2B5EF4-FFF2-40B4-BE49-F238E27FC236}">
                    <a16:creationId xmlns:a16="http://schemas.microsoft.com/office/drawing/2014/main" id="{54351865-D936-49FC-A438-78D7CE741BF8}"/>
                  </a:ext>
                </a:extLst>
              </p:cNvPr>
              <p:cNvSpPr txBox="1"/>
              <p:nvPr/>
            </p:nvSpPr>
            <p:spPr>
              <a:xfrm>
                <a:off x="2398186" y="4225211"/>
                <a:ext cx="529543" cy="4126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10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(c)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A23EB294-C5BC-40AC-AE81-B83A1120BF50}"/>
                  </a:ext>
                </a:extLst>
              </p:cNvPr>
              <p:cNvSpPr txBox="1"/>
              <p:nvPr/>
            </p:nvSpPr>
            <p:spPr>
              <a:xfrm>
                <a:off x="7071550" y="4225217"/>
                <a:ext cx="545104" cy="4286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10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(d)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8950589A-A671-4828-87F9-3837A2006C3D}"/>
                </a:ext>
              </a:extLst>
            </p:cNvPr>
            <p:cNvSpPr txBox="1"/>
            <p:nvPr/>
          </p:nvSpPr>
          <p:spPr>
            <a:xfrm>
              <a:off x="2360044" y="6146641"/>
              <a:ext cx="739625" cy="395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N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(e)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0F337BC4-BCBF-4AF8-862C-A78AD2F80822}"/>
                </a:ext>
              </a:extLst>
            </p:cNvPr>
            <p:cNvSpPr txBox="1"/>
            <p:nvPr/>
          </p:nvSpPr>
          <p:spPr>
            <a:xfrm>
              <a:off x="6916156" y="6196275"/>
              <a:ext cx="575196" cy="3994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N" sz="10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(f)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87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E32A5F-7A96-4006-92CC-96A1E2AD471D}"/>
              </a:ext>
            </a:extLst>
          </p:cNvPr>
          <p:cNvGrpSpPr>
            <a:grpSpLocks/>
          </p:cNvGrpSpPr>
          <p:nvPr/>
        </p:nvGrpSpPr>
        <p:grpSpPr bwMode="auto">
          <a:xfrm>
            <a:off x="3761422" y="1166495"/>
            <a:ext cx="4669155" cy="4525010"/>
            <a:chOff x="0" y="0"/>
            <a:chExt cx="5448332" cy="49720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93AFA8-CA6B-4E6D-AFB6-6CBBFFE19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448332" cy="4972050"/>
              <a:chOff x="0" y="0"/>
              <a:chExt cx="5448332" cy="49720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75A9925-75CD-4849-A272-BB40E0937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448332" cy="4972050"/>
                <a:chOff x="0" y="0"/>
                <a:chExt cx="5804423" cy="369370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A67179D-2FD4-4384-BF7D-C3A98B48F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804423" cy="3693705"/>
                  <a:chOff x="0" y="0"/>
                  <a:chExt cx="9387539" cy="4928247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144A5BCA-3A02-4B84-B4A3-4C1F9ABB39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565913" cy="4928247"/>
                    <a:chOff x="0" y="0"/>
                    <a:chExt cx="7149621" cy="6675488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7B417F4C-D8C5-4070-B5EE-70F35122D32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7149621" cy="6675488"/>
                      <a:chOff x="0" y="0"/>
                      <a:chExt cx="7149621" cy="6675488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A9467DC0-C2DF-4D4C-9430-95A29AA6A28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412" y="0"/>
                        <a:ext cx="6887071" cy="6675488"/>
                        <a:chOff x="105412" y="0"/>
                        <a:chExt cx="6216767" cy="5471599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1011AD6E-3466-43FE-881C-6303186DAF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412" y="0"/>
                          <a:ext cx="6216767" cy="4681563"/>
                          <a:chOff x="105412" y="0"/>
                          <a:chExt cx="6216767" cy="4681563"/>
                        </a:xfrm>
                      </p:grpSpPr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F1BC16A4-FB91-4B3E-9941-167A960C665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5412" y="0"/>
                            <a:ext cx="6216767" cy="4403667"/>
                            <a:chOff x="105412" y="0"/>
                            <a:chExt cx="6216767" cy="4403667"/>
                          </a:xfrm>
                        </p:grpSpPr>
                        <p:sp>
                          <p:nvSpPr>
                            <p:cNvPr id="24" name="Rectangle: Rounded Corners 23">
                              <a:extLst>
                                <a:ext uri="{FF2B5EF4-FFF2-40B4-BE49-F238E27FC236}">
                                  <a16:creationId xmlns:a16="http://schemas.microsoft.com/office/drawing/2014/main" id="{60A57C50-A667-4F5B-9B16-C9E0A522D19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412" y="3475626"/>
                              <a:ext cx="6216767" cy="92804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 rotWithShape="1">
                              <a:gsLst>
                                <a:gs pos="0">
                                  <a:srgbClr val="FFDD9C"/>
                                </a:gs>
                                <a:gs pos="50000">
                                  <a:srgbClr val="FFD78E"/>
                                </a:gs>
                                <a:gs pos="100000">
                                  <a:srgbClr val="FFD479"/>
                                </a:gs>
                              </a:gsLst>
                              <a:lin ang="5400000"/>
                            </a:gradFill>
                            <a:ln w="6350" cap="flat" cmpd="sng" algn="ctr">
                              <a:solidFill>
                                <a:srgbClr val="FFC000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ctr" anchorCtr="0" upright="1"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en-US" sz="800" kern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Discrete - time signa</a:t>
                              </a:r>
                              <a:r>
                                <a:rPr lang="en-US" sz="800" kern="1200"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l processing algorithm, SpO</a:t>
                              </a:r>
                              <a:r>
                                <a:rPr lang="en-US" sz="800" kern="1200" baseline="-25000"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2</a:t>
                              </a:r>
                              <a:r>
                                <a:rPr lang="en-US" sz="800" kern="1200"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 and Pulse rate</a:t>
                              </a:r>
                              <a:r>
                                <a:rPr lang="en-US" sz="800" kern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 computations are performed on received discrete signals.</a:t>
                              </a:r>
                              <a:endParaRPr lang="en-IN" sz="1200">
                                <a:effectLst/>
                                <a:latin typeface="Times New Roman" panose="02020603050405020304" pitchFamily="18" charset="0"/>
                                <a:ea typeface="PMingLiU" panose="020B0604030504040204" pitchFamily="18" charset="-120"/>
                              </a:endParaRPr>
                            </a:p>
                          </p:txBody>
                        </p:sp>
                        <p:sp>
                          <p:nvSpPr>
                            <p:cNvPr id="25" name="Rectangle: Rounded Corners 24">
                              <a:extLst>
                                <a:ext uri="{FF2B5EF4-FFF2-40B4-BE49-F238E27FC236}">
                                  <a16:creationId xmlns:a16="http://schemas.microsoft.com/office/drawing/2014/main" id="{5E5596A0-BA4A-42CF-B36F-9820E424DFE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220557" y="0"/>
                              <a:ext cx="3994067" cy="820234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gradFill rotWithShape="1">
                              <a:gsLst>
                                <a:gs pos="0">
                                  <a:srgbClr val="A8B7DF"/>
                                </a:gs>
                                <a:gs pos="50000">
                                  <a:srgbClr val="9AABD9"/>
                                </a:gs>
                                <a:gs pos="100000">
                                  <a:srgbClr val="879ED7"/>
                                </a:gs>
                              </a:gsLst>
                              <a:lin ang="5400000"/>
                            </a:gradFill>
                            <a:ln w="6350" cap="flat" cmpd="sng" algn="ctr">
                              <a:solidFill>
                                <a:srgbClr val="4472C4"/>
                              </a:solidFill>
                              <a:prstDash val="solid"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ctr" anchorCtr="0" upright="1"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en-IN" sz="800" kern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Designing of </a:t>
                              </a:r>
                              <a:r>
                                <a:rPr lang="en-US" sz="800" kern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PMingLiU" panose="020B0604030504040204" pitchFamily="18" charset="-120"/>
                                </a:rPr>
                                <a:t>oximeter sensor head. </a:t>
                              </a:r>
                              <a:endParaRPr lang="en-IN" sz="1200">
                                <a:effectLst/>
                                <a:latin typeface="Times New Roman" panose="02020603050405020304" pitchFamily="18" charset="0"/>
                                <a:ea typeface="PMingLiU" panose="020B0604030504040204" pitchFamily="18" charset="-12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1" name="Arrow: Down 20">
                            <a:extLst>
                              <a:ext uri="{FF2B5EF4-FFF2-40B4-BE49-F238E27FC236}">
                                <a16:creationId xmlns:a16="http://schemas.microsoft.com/office/drawing/2014/main" id="{A7CA7555-6728-4513-8C8B-D7DA9681931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65561" y="874960"/>
                            <a:ext cx="278296" cy="235967"/>
                          </a:xfrm>
                          <a:prstGeom prst="downArrow">
                            <a:avLst>
                              <a:gd name="adj1" fmla="val 50000"/>
                              <a:gd name="adj2" fmla="val 50000"/>
                            </a:avLst>
                          </a:prstGeom>
                          <a:solidFill>
                            <a:srgbClr val="4472C4"/>
                          </a:solidFill>
                          <a:ln w="12700" cap="flat" cmpd="sng" algn="ctr">
                            <a:solidFill>
                              <a:srgbClr val="2F528F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22" name="Arrow: Down 21">
                            <a:extLst>
                              <a:ext uri="{FF2B5EF4-FFF2-40B4-BE49-F238E27FC236}">
                                <a16:creationId xmlns:a16="http://schemas.microsoft.com/office/drawing/2014/main" id="{86A80206-3C4C-4001-B762-8D11F3DFF39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65561" y="3186570"/>
                            <a:ext cx="278296" cy="235967"/>
                          </a:xfrm>
                          <a:prstGeom prst="downArrow">
                            <a:avLst>
                              <a:gd name="adj1" fmla="val 50000"/>
                              <a:gd name="adj2" fmla="val 50000"/>
                            </a:avLst>
                          </a:prstGeom>
                          <a:solidFill>
                            <a:srgbClr val="4472C4"/>
                          </a:solidFill>
                          <a:ln w="12700" cap="flat" cmpd="sng" algn="ctr">
                            <a:solidFill>
                              <a:srgbClr val="2F528F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23" name="Arrow: Down 22">
                            <a:extLst>
                              <a:ext uri="{FF2B5EF4-FFF2-40B4-BE49-F238E27FC236}">
                                <a16:creationId xmlns:a16="http://schemas.microsoft.com/office/drawing/2014/main" id="{4DB6A5A0-C5F8-4489-905B-E4318B40AA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7991" y="4445594"/>
                            <a:ext cx="278294" cy="235969"/>
                          </a:xfrm>
                          <a:prstGeom prst="downArrow">
                            <a:avLst>
                              <a:gd name="adj1" fmla="val 50000"/>
                              <a:gd name="adj2" fmla="val 50000"/>
                            </a:avLst>
                          </a:prstGeom>
                          <a:solidFill>
                            <a:srgbClr val="4472C4"/>
                          </a:solidFill>
                          <a:ln w="12700" cap="flat" cmpd="sng" algn="ctr">
                            <a:solidFill>
                              <a:srgbClr val="2F528F"/>
                            </a:solidFill>
                            <a:prstDash val="solid"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sp>
                      <p:nvSpPr>
                        <p:cNvPr id="19" name="Rectangle: Rounded Corners 18">
                          <a:extLst>
                            <a:ext uri="{FF2B5EF4-FFF2-40B4-BE49-F238E27FC236}">
                              <a16:creationId xmlns:a16="http://schemas.microsoft.com/office/drawing/2014/main" id="{FE2E0ED1-B412-48D3-924E-1B58C40BE63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77465" y="4737686"/>
                          <a:ext cx="4119355" cy="733913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gradFill rotWithShape="1">
                          <a:gsLst>
                            <a:gs pos="0">
                              <a:srgbClr val="B5D5A7"/>
                            </a:gs>
                            <a:gs pos="50000">
                              <a:srgbClr val="AACE99"/>
                            </a:gs>
                            <a:gs pos="100000">
                              <a:srgbClr val="9CCA86"/>
                            </a:gs>
                          </a:gsLst>
                          <a:lin ang="5400000"/>
                        </a:gradFill>
                        <a:ln w="6350" cap="flat" cmpd="sng" algn="ctr">
                          <a:solidFill>
                            <a:srgbClr val="70AD47"/>
                          </a:solidFill>
                          <a:prstDash val="solid"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ctr" anchorCtr="0" upright="1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B0604030504040204" pitchFamily="18" charset="-120"/>
                            </a:rPr>
                            <a:t>GUI shows SpO</a:t>
                          </a:r>
                          <a:r>
                            <a:rPr lang="en-US" sz="800" kern="1200" baseline="-25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B0604030504040204" pitchFamily="18" charset="-120"/>
                            </a:rPr>
                            <a:t>2 </a:t>
                          </a:r>
                          <a:r>
                            <a:rPr lang="en-US" sz="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B0604030504040204" pitchFamily="18" charset="-120"/>
                            </a:rPr>
                            <a:t>and </a:t>
                          </a:r>
                          <a:r>
                            <a:rPr lang="en-US" sz="800" kern="1200">
                              <a:effectLst/>
                              <a:latin typeface="Times New Roman" panose="02020603050405020304" pitchFamily="18" charset="0"/>
                              <a:ea typeface="PMingLiU" panose="020B0604030504040204" pitchFamily="18" charset="-120"/>
                            </a:rPr>
                            <a:t>Pulse rat</a:t>
                          </a:r>
                          <a:r>
                            <a:rPr lang="en-US" sz="8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B0604030504040204" pitchFamily="18" charset="-120"/>
                            </a:rPr>
                            <a:t>e  </a:t>
                          </a:r>
                          <a:endParaRPr lang="en-IN" sz="1200">
                            <a:effectLst/>
                            <a:latin typeface="Times New Roman" panose="02020603050405020304" pitchFamily="18" charset="0"/>
                            <a:ea typeface="PMingLiU" panose="020B0604030504040204" pitchFamily="18" charset="-120"/>
                          </a:endParaRPr>
                        </a:p>
                      </p:txBody>
                    </p:sp>
                  </p:grpSp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FD5F8B89-DEAB-461C-9178-952D602406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1420129"/>
                        <a:ext cx="7149621" cy="240185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0">
                            <a:srgbClr val="D2D2D2"/>
                          </a:gs>
                          <a:gs pos="50000">
                            <a:srgbClr val="C8C8C8"/>
                          </a:gs>
                          <a:gs pos="100000">
                            <a:srgbClr val="C0C0C0"/>
                          </a:gs>
                        </a:gsLst>
                        <a:lin ang="5400000"/>
                      </a:gradFill>
                      <a:ln w="6350" cap="flat" cmpd="sng" algn="ctr">
                        <a:solidFill>
                          <a:srgbClr val="A5A5A5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ctr" anchorCtr="0" upright="1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IN" sz="800" kern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B0604030504040204" pitchFamily="18" charset="-120"/>
                          </a:rPr>
                          <a:t>                                                                    </a:t>
                        </a:r>
                        <a:endParaRPr lang="en-IN" sz="1200"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endParaRPr>
                      </a:p>
                    </p:txBody>
                  </p:sp>
                </p:grp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09CCA63B-B9C8-44B7-9EB2-BE82CE89CF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5971" y="1651464"/>
                      <a:ext cx="6117674" cy="775662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0">
                          <a:srgbClr val="FFDD9C"/>
                        </a:gs>
                        <a:gs pos="50000">
                          <a:srgbClr val="FFD78E"/>
                        </a:gs>
                        <a:gs pos="100000">
                          <a:srgbClr val="FFD479"/>
                        </a:gs>
                      </a:gsLst>
                      <a:lin ang="5400000"/>
                    </a:gradFill>
                    <a:ln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ctr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IR and R signals received from Oximeter sensor head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EC25368A-7769-49F3-9C70-E5C771ACB8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793" y="2582678"/>
                      <a:ext cx="6566032" cy="1139491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0">
                          <a:srgbClr val="F7BDA4"/>
                        </a:gs>
                        <a:gs pos="50000">
                          <a:srgbClr val="F5B195"/>
                        </a:gs>
                        <a:gs pos="100000">
                          <a:srgbClr val="F8A581"/>
                        </a:gs>
                      </a:gsLst>
                      <a:lin ang="5400000"/>
                    </a:gradFill>
                    <a:ln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ctr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PMingLiU" panose="020B0604030504040204" pitchFamily="18" charset="-120"/>
                        </a:rPr>
                        <a:t>Conversion of analog signals to discrete signals and send them to personal computer. 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endParaRPr>
                    </a:p>
                  </p:txBody>
                </p:sp>
              </p:grpSp>
              <p:sp>
                <p:nvSpPr>
                  <p:cNvPr id="11" name="Right Brace 10">
                    <a:extLst>
                      <a:ext uri="{FF2B5EF4-FFF2-40B4-BE49-F238E27FC236}">
                        <a16:creationId xmlns:a16="http://schemas.microsoft.com/office/drawing/2014/main" id="{1AAEECDD-4B6A-4488-BE18-3F0BC4BBF7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4554" y="38208"/>
                    <a:ext cx="380360" cy="2658299"/>
                  </a:xfrm>
                  <a:prstGeom prst="rightBrace">
                    <a:avLst>
                      <a:gd name="adj1" fmla="val 8348"/>
                      <a:gd name="adj2" fmla="val 50000"/>
                    </a:avLst>
                  </a:prstGeom>
                  <a:noFill/>
                  <a:ln w="38100" cap="flat" cmpd="sng" algn="ctr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2" name="TextBox 31">
                    <a:extLst>
                      <a:ext uri="{FF2B5EF4-FFF2-40B4-BE49-F238E27FC236}">
                        <a16:creationId xmlns:a16="http://schemas.microsoft.com/office/drawing/2014/main" id="{2D71E605-6CD8-4B0E-88CA-1540964186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06243" y="669619"/>
                    <a:ext cx="2981296" cy="16265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IN" sz="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rPr>
                      <a:t> </a:t>
                    </a:r>
                    <a:endParaRPr lang="en-IN" sz="1200">
                      <a:effectLst/>
                      <a:latin typeface="Times New Roman" panose="02020603050405020304" pitchFamily="18" charset="0"/>
                      <a:ea typeface="PMingLiU" panose="020B0604030504040204" pitchFamily="18" charset="-12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IN" sz="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rPr>
                      <a:t>Hardware Design</a:t>
                    </a:r>
                    <a:endParaRPr lang="en-IN" sz="1200">
                      <a:effectLst/>
                      <a:latin typeface="Times New Roman" panose="02020603050405020304" pitchFamily="18" charset="0"/>
                      <a:ea typeface="PMingLiU" panose="020B0604030504040204" pitchFamily="18" charset="-120"/>
                    </a:endParaRP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IN" sz="800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PMingLiU" panose="020B0604030504040204" pitchFamily="18" charset="-120"/>
                      </a:rPr>
                      <a:t>(Oximeter sensor head, Arduino mini and ADC circuit)</a:t>
                    </a:r>
                    <a:endParaRPr lang="en-IN" sz="1200">
                      <a:effectLst/>
                      <a:latin typeface="Times New Roman" panose="02020603050405020304" pitchFamily="18" charset="0"/>
                      <a:ea typeface="PMingLiU" panose="020B0604030504040204" pitchFamily="18" charset="-120"/>
                    </a:endParaRPr>
                  </a:p>
                </p:txBody>
              </p:sp>
            </p:grpSp>
            <p:sp>
              <p:nvSpPr>
                <p:cNvPr id="8" name="Right Brace 7">
                  <a:extLst>
                    <a:ext uri="{FF2B5EF4-FFF2-40B4-BE49-F238E27FC236}">
                      <a16:creationId xmlns:a16="http://schemas.microsoft.com/office/drawing/2014/main" id="{72CFD8EF-97B6-4685-A088-48478FC8C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4724" y="2324162"/>
                  <a:ext cx="234950" cy="1369543"/>
                </a:xfrm>
                <a:prstGeom prst="rightBrace">
                  <a:avLst>
                    <a:gd name="adj1" fmla="val 8339"/>
                    <a:gd name="adj2" fmla="val 50000"/>
                  </a:avLst>
                </a:prstGeom>
                <a:noFill/>
                <a:ln w="38100" cap="flat" cmpd="sng" algn="ctr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9" name="TextBox 31">
                  <a:extLst>
                    <a:ext uri="{FF2B5EF4-FFF2-40B4-BE49-F238E27FC236}">
                      <a16:creationId xmlns:a16="http://schemas.microsoft.com/office/drawing/2014/main" id="{932B4B86-1243-4291-8F77-994B691FE7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9654" y="2831416"/>
                  <a:ext cx="1702522" cy="670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IN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PMingLiU" panose="020B0604030504040204" pitchFamily="18" charset="-120"/>
                    </a:rPr>
                    <a:t>Software Design (MATLAB) </a:t>
                  </a:r>
                  <a:endParaRPr lang="en-IN" sz="1200">
                    <a:effectLst/>
                    <a:latin typeface="Times New Roman" panose="02020603050405020304" pitchFamily="18" charset="0"/>
                    <a:ea typeface="PMingLiU" panose="020B0604030504040204" pitchFamily="18" charset="-120"/>
                  </a:endParaRPr>
                </a:p>
              </p:txBody>
            </p:sp>
          </p:grpSp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901B63FB-1DFF-4AD3-AEED-9DD430199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142" y="1828481"/>
                <a:ext cx="118755" cy="7738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4472C4"/>
              </a:solidFill>
              <a:ln w="12700" cap="flat" cmpd="sng" algn="ctr">
                <a:solidFill>
                  <a:srgbClr val="2F528F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4" name="TextBox 22">
              <a:extLst>
                <a:ext uri="{FF2B5EF4-FFF2-40B4-BE49-F238E27FC236}">
                  <a16:creationId xmlns:a16="http://schemas.microsoft.com/office/drawing/2014/main" id="{B23015EA-0676-4963-8148-9BA2A645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522" y="999811"/>
              <a:ext cx="1656449" cy="43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N" sz="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PMingLiU" panose="020B0604030504040204" pitchFamily="18" charset="-120"/>
                </a:rPr>
                <a:t>Arduino circuit </a:t>
              </a:r>
              <a:endParaRPr lang="en-IN" sz="1200">
                <a:effectLst/>
                <a:latin typeface="Times New Roman" panose="02020603050405020304" pitchFamily="18" charset="0"/>
                <a:ea typeface="PMingLiU" panose="020B0604030504040204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72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0B6AB-5182-4581-87CE-9601BAB0B6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82" y="1892617"/>
            <a:ext cx="4496435" cy="3072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7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B6ACBD-4BEF-4DE7-B70B-34E1596B39DF}"/>
              </a:ext>
            </a:extLst>
          </p:cNvPr>
          <p:cNvGrpSpPr/>
          <p:nvPr/>
        </p:nvGrpSpPr>
        <p:grpSpPr>
          <a:xfrm>
            <a:off x="3469640" y="2329498"/>
            <a:ext cx="5252719" cy="2199005"/>
            <a:chOff x="0" y="0"/>
            <a:chExt cx="5367020" cy="22562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B74B8E-35F5-4EAC-A1BC-B8F8B7E3A711}"/>
                </a:ext>
              </a:extLst>
            </p:cNvPr>
            <p:cNvGrpSpPr/>
            <p:nvPr/>
          </p:nvGrpSpPr>
          <p:grpSpPr>
            <a:xfrm>
              <a:off x="0" y="635"/>
              <a:ext cx="2333625" cy="1819275"/>
              <a:chOff x="0" y="635"/>
              <a:chExt cx="4921097" cy="451899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0D2C73A-4B93-417F-84CE-6022056D4677}"/>
                  </a:ext>
                </a:extLst>
              </p:cNvPr>
              <p:cNvGrpSpPr/>
              <p:nvPr/>
            </p:nvGrpSpPr>
            <p:grpSpPr>
              <a:xfrm>
                <a:off x="0" y="635"/>
                <a:ext cx="4921097" cy="4518990"/>
                <a:chOff x="0" y="635"/>
                <a:chExt cx="4921097" cy="451899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A5E6390-239F-4E3C-99CE-D45A1071A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25" t="10240" r="23334" b="23865"/>
                <a:stretch/>
              </p:blipFill>
              <p:spPr>
                <a:xfrm>
                  <a:off x="0" y="635"/>
                  <a:ext cx="4200939" cy="4518990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DCF2890-82F3-4492-8B69-F3FD84A01329}"/>
                    </a:ext>
                  </a:extLst>
                </p:cNvPr>
                <p:cNvGrpSpPr/>
                <p:nvPr/>
              </p:nvGrpSpPr>
              <p:grpSpPr>
                <a:xfrm>
                  <a:off x="1722784" y="512963"/>
                  <a:ext cx="3198313" cy="1564950"/>
                  <a:chOff x="1722784" y="512963"/>
                  <a:chExt cx="3198313" cy="1564950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938A18EF-EBCD-4556-8212-81B45A115D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29948" y="977983"/>
                    <a:ext cx="755373" cy="109993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C1E7BEA4-B67D-470F-AC47-0B6A07551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2784" y="977983"/>
                    <a:ext cx="1762537" cy="96078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28">
                    <a:extLst>
                      <a:ext uri="{FF2B5EF4-FFF2-40B4-BE49-F238E27FC236}">
                        <a16:creationId xmlns:a16="http://schemas.microsoft.com/office/drawing/2014/main" id="{90F067F1-E149-4D68-8529-B7E298B42CE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5897" y="512963"/>
                    <a:ext cx="2275200" cy="7297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IN" sz="9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rPr>
                      <a:t>Photodiodes</a:t>
                    </a:r>
                    <a:endParaRPr lang="en-IN" sz="1200">
                      <a:effectLst/>
                      <a:latin typeface="Times New Roman" panose="02020603050405020304" pitchFamily="18" charset="0"/>
                      <a:ea typeface="PMingLiU" panose="02020500000000000000" pitchFamily="18" charset="-120"/>
                    </a:endParaRPr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83769B-E873-4DF9-A5BE-C6F7EFB9B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0365" y="2902861"/>
                <a:ext cx="755372" cy="5830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E129623-C335-4CB8-AD2D-D5E6004C3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8883" y="3003906"/>
                <a:ext cx="755372" cy="5830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22">
                <a:extLst>
                  <a:ext uri="{FF2B5EF4-FFF2-40B4-BE49-F238E27FC236}">
                    <a16:creationId xmlns:a16="http://schemas.microsoft.com/office/drawing/2014/main" id="{9C770D76-F215-4837-B70C-E6939B6BAC23}"/>
                  </a:ext>
                </a:extLst>
              </p:cNvPr>
              <p:cNvSpPr txBox="1"/>
              <p:nvPr/>
            </p:nvSpPr>
            <p:spPr>
              <a:xfrm>
                <a:off x="1459054" y="2520798"/>
                <a:ext cx="1631009" cy="5462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9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PMingLiU" panose="02020500000000000000" pitchFamily="18" charset="-120"/>
                  </a:rPr>
                  <a:t>IR laser 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1" name="TextBox 23">
                <a:extLst>
                  <a:ext uri="{FF2B5EF4-FFF2-40B4-BE49-F238E27FC236}">
                    <a16:creationId xmlns:a16="http://schemas.microsoft.com/office/drawing/2014/main" id="{06CA0EB1-F7C7-41D0-8A9D-27A6C9703B0B}"/>
                  </a:ext>
                </a:extLst>
              </p:cNvPr>
              <p:cNvSpPr txBox="1"/>
              <p:nvPr/>
            </p:nvSpPr>
            <p:spPr>
              <a:xfrm>
                <a:off x="2763531" y="2623267"/>
                <a:ext cx="1677241" cy="64082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9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PMingLiU" panose="02020500000000000000" pitchFamily="18" charset="-120"/>
                  </a:rPr>
                  <a:t>R laser 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9BB4A2-5485-4FA7-B934-4D332DD77E01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2" t="33623" r="23913" b="26957"/>
            <a:stretch/>
          </p:blipFill>
          <p:spPr>
            <a:xfrm>
              <a:off x="2266950" y="0"/>
              <a:ext cx="3100070" cy="1838325"/>
            </a:xfrm>
            <a:prstGeom prst="rect">
              <a:avLst/>
            </a:prstGeom>
          </p:spPr>
        </p:pic>
        <p:sp>
          <p:nvSpPr>
            <p:cNvPr id="5" name="TextBox 29">
              <a:extLst>
                <a:ext uri="{FF2B5EF4-FFF2-40B4-BE49-F238E27FC236}">
                  <a16:creationId xmlns:a16="http://schemas.microsoft.com/office/drawing/2014/main" id="{8D66551C-EE39-4765-A093-DC68C02E1177}"/>
                </a:ext>
              </a:extLst>
            </p:cNvPr>
            <p:cNvSpPr txBox="1"/>
            <p:nvPr/>
          </p:nvSpPr>
          <p:spPr>
            <a:xfrm>
              <a:off x="816958" y="1978708"/>
              <a:ext cx="477606" cy="277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N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(a)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6" name="TextBox 30">
              <a:extLst>
                <a:ext uri="{FF2B5EF4-FFF2-40B4-BE49-F238E27FC236}">
                  <a16:creationId xmlns:a16="http://schemas.microsoft.com/office/drawing/2014/main" id="{F91CA1EE-4BB2-4F35-89B8-1C4D8E32C6B9}"/>
                </a:ext>
              </a:extLst>
            </p:cNvPr>
            <p:cNvSpPr txBox="1"/>
            <p:nvPr/>
          </p:nvSpPr>
          <p:spPr>
            <a:xfrm>
              <a:off x="3566787" y="1972333"/>
              <a:ext cx="501300" cy="2774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N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PMingLiU" panose="02020500000000000000" pitchFamily="18" charset="-120"/>
                </a:rPr>
                <a:t>(b)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5B9BE7-7A62-4D9E-B39D-856D072F5769}"/>
              </a:ext>
            </a:extLst>
          </p:cNvPr>
          <p:cNvGrpSpPr>
            <a:grpSpLocks/>
          </p:cNvGrpSpPr>
          <p:nvPr/>
        </p:nvGrpSpPr>
        <p:grpSpPr bwMode="auto">
          <a:xfrm>
            <a:off x="4520247" y="1580833"/>
            <a:ext cx="3151505" cy="3696331"/>
            <a:chOff x="0" y="2"/>
            <a:chExt cx="5500256" cy="4451427"/>
          </a:xfrm>
        </p:grpSpPr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6D8881FC-F0C3-4BA0-9A73-92F0765F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908" y="772540"/>
              <a:ext cx="1784348" cy="58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IN" sz="8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Signal detection and collection.</a:t>
              </a:r>
              <a:endParaRPr lang="en-IN" sz="120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F2BCB50-F7F6-40F1-ACDD-34A8D7AA2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"/>
              <a:ext cx="5298547" cy="4451427"/>
              <a:chOff x="0" y="2"/>
              <a:chExt cx="5298547" cy="445142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886646E-EB4E-48A7-BAD7-39DA575AC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"/>
                <a:ext cx="4188825" cy="4451427"/>
                <a:chOff x="0" y="2"/>
                <a:chExt cx="4188825" cy="445142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5A94AB4-E8DB-4B48-AF7D-8FB04EFB48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"/>
                  <a:ext cx="4188825" cy="4451427"/>
                  <a:chOff x="0" y="2"/>
                  <a:chExt cx="4188825" cy="6528127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6B88547-C46F-426E-B310-D6AF59E5DF6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836485" y="3788378"/>
                    <a:ext cx="0" cy="169542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B7DC8494-703F-49F5-8FCB-BB7BCCBD69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2"/>
                    <a:ext cx="4188825" cy="6528127"/>
                    <a:chOff x="0" y="2"/>
                    <a:chExt cx="4188825" cy="6528127"/>
                  </a:xfrm>
                </p:grpSpPr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8DC82AEB-DE93-4FF9-A61C-FE6B0E66BE8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1984" y="5093641"/>
                      <a:ext cx="875565" cy="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C8372689-6B49-4AFF-B3FA-080E690F47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"/>
                      <a:ext cx="4188825" cy="6528127"/>
                      <a:chOff x="0" y="2"/>
                      <a:chExt cx="4188825" cy="6528127"/>
                    </a:xfrm>
                  </p:grpSpPr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8297E904-BA30-440E-9BDF-D0064823440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2"/>
                        <a:ext cx="4188825" cy="6528127"/>
                        <a:chOff x="0" y="0"/>
                        <a:chExt cx="4189499" cy="6528229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B49DC7A2-0C2E-43F0-92A3-467C5EE0E26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89499" cy="6528229"/>
                          <a:chOff x="0" y="0"/>
                          <a:chExt cx="4611095" cy="7013331"/>
                        </a:xfrm>
                      </p:grpSpPr>
                      <p:sp>
                        <p:nvSpPr>
                          <p:cNvPr id="19" name="Oval 18">
                            <a:extLst>
                              <a:ext uri="{FF2B5EF4-FFF2-40B4-BE49-F238E27FC236}">
                                <a16:creationId xmlns:a16="http://schemas.microsoft.com/office/drawing/2014/main" id="{1262CA95-B954-404B-9C22-5AAC2B88F06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14590" y="6282755"/>
                            <a:ext cx="1266827" cy="730576"/>
                          </a:xfrm>
                          <a:prstGeom prst="ellipse">
                            <a:avLst/>
                          </a:prstGeom>
                          <a:noFill/>
                          <a:ln w="1905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IN" sz="800" kern="1200">
                                <a:solidFill>
                                  <a:srgbClr val="000000"/>
                                </a:solidFill>
                                <a:effectLst/>
                                <a:latin typeface="Times New Roman" panose="02020603050405020304" pitchFamily="18" charset="0"/>
                                <a:ea typeface="PMingLiU" panose="02020500000000000000" pitchFamily="18" charset="-120"/>
                              </a:rPr>
                              <a:t>Stop </a:t>
                            </a:r>
                            <a:endParaRPr lang="en-IN" sz="12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endParaRPr>
                          </a:p>
                        </p:txBody>
                      </p:sp>
                      <p:cxnSp>
                        <p:nvCxnSpPr>
                          <p:cNvPr id="20" name="Straight Arrow Connector 19">
                            <a:extLst>
                              <a:ext uri="{FF2B5EF4-FFF2-40B4-BE49-F238E27FC236}">
                                <a16:creationId xmlns:a16="http://schemas.microsoft.com/office/drawing/2014/main" id="{5D20DE22-6A3C-4076-9AE7-AE4DF636D00F}"/>
                              </a:ext>
                            </a:extLst>
                          </p:cNvPr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2007745" y="2203924"/>
                            <a:ext cx="0" cy="181609"/>
                          </a:xfrm>
                          <a:prstGeom prst="straightConnector1">
                            <a:avLst/>
                          </a:prstGeom>
                          <a:noFill/>
                          <a:ln w="1905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grpSp>
                        <p:nvGrpSpPr>
                          <p:cNvPr id="21" name="Group 20">
                            <a:extLst>
                              <a:ext uri="{FF2B5EF4-FFF2-40B4-BE49-F238E27FC236}">
                                <a16:creationId xmlns:a16="http://schemas.microsoft.com/office/drawing/2014/main" id="{D5A8CF1D-41AC-42B4-9DF8-595597AF3BA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611095" cy="6100538"/>
                            <a:chOff x="0" y="0"/>
                            <a:chExt cx="4611095" cy="6100538"/>
                          </a:xfrm>
                        </p:grpSpPr>
                        <p:sp>
                          <p:nvSpPr>
                            <p:cNvPr id="22" name="Rectangle 21">
                              <a:extLst>
                                <a:ext uri="{FF2B5EF4-FFF2-40B4-BE49-F238E27FC236}">
                                  <a16:creationId xmlns:a16="http://schemas.microsoft.com/office/drawing/2014/main" id="{75A5D276-D211-4E86-82D2-37D8564AEEB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9298" y="5667221"/>
                              <a:ext cx="975124" cy="433317"/>
                            </a:xfrm>
                            <a:prstGeom prst="rect">
                              <a:avLst/>
                            </a:prstGeom>
                            <a:noFill/>
                            <a:ln w="1905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ctr" anchorCtr="0" upright="1"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r>
                                <a:rPr lang="en-IN" sz="800" kern="12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PMingLiU" panose="02020500000000000000" pitchFamily="18" charset="-120"/>
                                </a:rPr>
                                <a:t>GUI </a:t>
                              </a:r>
                              <a:endParaRPr lang="en-IN" sz="1200">
                                <a:effectLst/>
                                <a:latin typeface="Times New Roman" panose="02020603050405020304" pitchFamily="18" charset="0"/>
                                <a:ea typeface="PMingLiU" panose="02020500000000000000" pitchFamily="18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23" name="Straight Arrow Connector 22">
                              <a:extLst>
                                <a:ext uri="{FF2B5EF4-FFF2-40B4-BE49-F238E27FC236}">
                                  <a16:creationId xmlns:a16="http://schemas.microsoft.com/office/drawing/2014/main" id="{A7233736-CE29-4E59-98FE-5D3E60B0F548}"/>
                                </a:ext>
                              </a:extLst>
                            </p:cNvPr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1608546" y="5469581"/>
                              <a:ext cx="0" cy="199771"/>
                            </a:xfrm>
                            <a:prstGeom prst="straightConnector1">
                              <a:avLst/>
                            </a:prstGeom>
                            <a:noFill/>
                            <a:ln w="1905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grpSp>
                          <p:nvGrpSpPr>
                            <p:cNvPr id="24" name="Group 23">
                              <a:extLst>
                                <a:ext uri="{FF2B5EF4-FFF2-40B4-BE49-F238E27FC236}">
                                  <a16:creationId xmlns:a16="http://schemas.microsoft.com/office/drawing/2014/main" id="{B571027E-E510-4A78-9500-ED0562EA172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611095" cy="5472226"/>
                              <a:chOff x="0" y="0"/>
                              <a:chExt cx="4611095" cy="5472226"/>
                            </a:xfrm>
                          </p:grpSpPr>
                          <p:cxnSp>
                            <p:nvCxnSpPr>
                              <p:cNvPr id="25" name="Straight Arrow Connector 24">
                                <a:extLst>
                                  <a:ext uri="{FF2B5EF4-FFF2-40B4-BE49-F238E27FC236}">
                                    <a16:creationId xmlns:a16="http://schemas.microsoft.com/office/drawing/2014/main" id="{C5002F07-8BC9-4B49-B313-527F8395475D}"/>
                                  </a:ext>
                                </a:extLst>
                              </p:cNvPr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>
                                <a:off x="649435" y="4261505"/>
                                <a:ext cx="0" cy="181609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19050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26" name="Straight Arrow Connector 25">
                                <a:extLst>
                                  <a:ext uri="{FF2B5EF4-FFF2-40B4-BE49-F238E27FC236}">
                                    <a16:creationId xmlns:a16="http://schemas.microsoft.com/office/drawing/2014/main" id="{B66573E9-3F7F-412D-9A6F-AFDF5FECF68B}"/>
                                  </a:ext>
                                </a:extLst>
                              </p:cNvPr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>
                                <a:off x="3331233" y="4262173"/>
                                <a:ext cx="0" cy="199771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19050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 type="triangle" w="med" len="med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grpSp>
                            <p:nvGrpSpPr>
                              <p:cNvPr id="27" name="Group 26">
                                <a:extLst>
                                  <a:ext uri="{FF2B5EF4-FFF2-40B4-BE49-F238E27FC236}">
                                    <a16:creationId xmlns:a16="http://schemas.microsoft.com/office/drawing/2014/main" id="{190382CF-58CA-40A5-A38A-D8170BD14D1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611095" cy="5472226"/>
                                <a:chOff x="0" y="0"/>
                                <a:chExt cx="4611095" cy="5472226"/>
                              </a:xfrm>
                            </p:grpSpPr>
                            <p:sp>
                              <p:nvSpPr>
                                <p:cNvPr id="28" name="Rectangle 27">
                                  <a:extLst>
                                    <a:ext uri="{FF2B5EF4-FFF2-40B4-BE49-F238E27FC236}">
                                      <a16:creationId xmlns:a16="http://schemas.microsoft.com/office/drawing/2014/main" id="{FA70CD1B-44D5-4FD2-BB68-865C215A4B5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0" y="4446002"/>
                                  <a:ext cx="1295402" cy="60294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1905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rot="0" vert="horz" wrap="square" lIns="91440" tIns="45720" rIns="91440" bIns="45720" anchor="ctr" anchorCtr="0" upright="1"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IN" sz="800" kern="1200">
                                      <a:effectLst/>
                                      <a:latin typeface="Times New Roman" panose="02020603050405020304" pitchFamily="18" charset="0"/>
                                      <a:ea typeface="PMingLiU" panose="02020500000000000000" pitchFamily="18" charset="-120"/>
                                    </a:rPr>
                                    <a:t>Pulse rate</a:t>
                                  </a:r>
                                  <a:r>
                                    <a:rPr lang="en-IN" sz="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PMingLiU" panose="02020500000000000000" pitchFamily="18" charset="-120"/>
                                    </a:rPr>
                                    <a:t> calculation   </a:t>
                                  </a:r>
                                  <a:endParaRPr lang="en-IN" sz="1200">
                                    <a:effectLst/>
                                    <a:latin typeface="Times New Roman" panose="02020603050405020304" pitchFamily="18" charset="0"/>
                                    <a:ea typeface="PMingLiU" panose="02020500000000000000" pitchFamily="18" charset="-12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" name="Rectangle 28">
                                  <a:extLst>
                                    <a:ext uri="{FF2B5EF4-FFF2-40B4-BE49-F238E27FC236}">
                                      <a16:creationId xmlns:a16="http://schemas.microsoft.com/office/drawing/2014/main" id="{276867B1-B0C8-442C-AC03-97A233962B8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27559" y="4466010"/>
                                  <a:ext cx="2583536" cy="83630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1905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  <p:txBody>
                                <a:bodyPr rot="0" vert="horz" wrap="square" lIns="91440" tIns="45720" rIns="91440" bIns="45720" anchor="ctr" anchorCtr="0" upright="1">
                                  <a:noAutofit/>
                                </a:bodyPr>
                                <a:lstStyle/>
                                <a:p>
                                  <a:pPr indent="-91440"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IN" sz="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PMingLiU" panose="02020500000000000000" pitchFamily="18" charset="-120"/>
                                    </a:rPr>
                                    <a:t>SpO</a:t>
                                  </a:r>
                                  <a:r>
                                    <a:rPr lang="en-IN" sz="800" kern="1200" baseline="-25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PMingLiU" panose="02020500000000000000" pitchFamily="18" charset="-120"/>
                                    </a:rPr>
                                    <a:t>2</a:t>
                                  </a:r>
                                  <a:r>
                                    <a:rPr lang="en-IN" sz="80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PMingLiU" panose="02020500000000000000" pitchFamily="18" charset="-120"/>
                                    </a:rPr>
                                    <a:t> (Oxygen concentration in blood) calculation </a:t>
                                  </a:r>
                                  <a:endParaRPr lang="en-IN" sz="1200">
                                    <a:effectLst/>
                                    <a:latin typeface="Times New Roman" panose="02020603050405020304" pitchFamily="18" charset="0"/>
                                    <a:ea typeface="PMingLiU" panose="02020500000000000000" pitchFamily="18" charset="-12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0" name="Group 29">
                                  <a:extLst>
                                    <a:ext uri="{FF2B5EF4-FFF2-40B4-BE49-F238E27FC236}">
                                      <a16:creationId xmlns:a16="http://schemas.microsoft.com/office/drawing/2014/main" id="{EBAC8AF5-EBA4-464D-B73F-6DE5123D2AD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333288" y="0"/>
                                  <a:ext cx="3376871" cy="4258927"/>
                                  <a:chOff x="333288" y="0"/>
                                  <a:chExt cx="3376871" cy="4258927"/>
                                </a:xfrm>
                              </p:grpSpPr>
                              <p:grpSp>
                                <p:nvGrpSpPr>
                                  <p:cNvPr id="33" name="Group 32">
                                    <a:extLst>
                                      <a:ext uri="{FF2B5EF4-FFF2-40B4-BE49-F238E27FC236}">
                                        <a16:creationId xmlns:a16="http://schemas.microsoft.com/office/drawing/2014/main" id="{8F8551FA-C479-423C-A0C8-6B491C95EE66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333288" y="0"/>
                                    <a:ext cx="3376871" cy="4074331"/>
                                    <a:chOff x="333288" y="0"/>
                                    <a:chExt cx="3376871" cy="4074331"/>
                                  </a:xfrm>
                                </p:grpSpPr>
                                <p:sp>
                                  <p:nvSpPr>
                                    <p:cNvPr id="35" name="Rectangle 34">
                                      <a:extLst>
                                        <a:ext uri="{FF2B5EF4-FFF2-40B4-BE49-F238E27FC236}">
                                          <a16:creationId xmlns:a16="http://schemas.microsoft.com/office/drawing/2014/main" id="{4050ACD5-E209-4F4F-BF18-E17648752118}"/>
                                        </a:ext>
                                      </a:extLst>
                                    </p:cNvPr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33288" y="3505534"/>
                                      <a:ext cx="3376871" cy="56879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19050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  <p:txBody>
                                    <a:bodyPr rot="0" vert="horz" wrap="square" lIns="91440" tIns="45720" rIns="91440" bIns="45720" anchor="ctr" anchorCtr="0" upright="1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en-IN" sz="800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Times New Roman" panose="02020603050405020304" pitchFamily="18" charset="0"/>
                                          <a:ea typeface="PMingLiU" panose="02020500000000000000" pitchFamily="18" charset="-120"/>
                                        </a:rPr>
                                        <a:t>Patented Signal Processing method</a:t>
                                      </a:r>
                                      <a:endParaRPr lang="en-IN" sz="1200">
                                        <a:effectLst/>
                                        <a:latin typeface="Times New Roman" panose="02020603050405020304" pitchFamily="18" charset="0"/>
                                        <a:ea typeface="PMingLiU" panose="02020500000000000000" pitchFamily="18" charset="-12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36" name="Group 35">
                                      <a:extLst>
                                        <a:ext uri="{FF2B5EF4-FFF2-40B4-BE49-F238E27FC236}">
                                          <a16:creationId xmlns:a16="http://schemas.microsoft.com/office/drawing/2014/main" id="{B7537476-6460-405A-B18B-C4834A151498}"/>
                                        </a:ext>
                                      </a:extLst>
                                    </p:cNvPr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629553" y="0"/>
                                      <a:ext cx="2766043" cy="3507715"/>
                                      <a:chOff x="629553" y="0"/>
                                      <a:chExt cx="2766043" cy="3507715"/>
                                    </a:xfrm>
                                  </p:grpSpPr>
                                  <p:sp>
                                    <p:nvSpPr>
                                      <p:cNvPr id="37" name="Rectangl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6B48F86-4B9B-4F9F-A38C-9D5D28BACD3D}"/>
                                          </a:ext>
                                        </a:extLst>
                                      </p:cNvPr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40598" y="1629352"/>
                                        <a:ext cx="2330759" cy="55142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19050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rot="0" vert="horz" wrap="square" lIns="91440" tIns="45720" rIns="91440" bIns="45720" anchor="ctr" anchorCtr="0" upright="1"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spcAft>
                                            <a:spcPts val="0"/>
                                          </a:spcAft>
                                        </a:pPr>
                                        <a:r>
                                          <a:rPr lang="en-IN" sz="800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 panose="02020603050405020304" pitchFamily="18" charset="0"/>
                                            <a:ea typeface="PMingLiU" panose="02020500000000000000" pitchFamily="18" charset="-120"/>
                                          </a:rPr>
                                          <a:t>Save the data in .text file</a:t>
                                        </a:r>
                                        <a:endParaRPr lang="en-IN" sz="1200">
                                          <a:effectLst/>
                                          <a:latin typeface="Times New Roman" panose="02020603050405020304" pitchFamily="18" charset="0"/>
                                          <a:ea typeface="PMingLiU" panose="02020500000000000000" pitchFamily="18" charset="-12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8" name="Rectangle 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641115-1AC3-4427-A683-5A6A3DB83C28}"/>
                                          </a:ext>
                                        </a:extLst>
                                      </p:cNvPr>
                                      <p:cNvSpPr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30629" y="2386340"/>
                                        <a:ext cx="2340903" cy="94004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19050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  <p:txBody>
                                      <a:bodyPr rot="0" vert="horz" wrap="square" lIns="91440" tIns="45720" rIns="91440" bIns="45720" anchor="ctr" anchorCtr="0" upright="1"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spcAft>
                                            <a:spcPts val="0"/>
                                          </a:spcAft>
                                        </a:pPr>
                                        <a:r>
                                          <a:rPr lang="en-IN" sz="800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 panose="02020603050405020304" pitchFamily="18" charset="0"/>
                                            <a:ea typeface="PMingLiU" panose="02020500000000000000" pitchFamily="18" charset="-120"/>
                                          </a:rPr>
                                          <a:t>Low pass filter is applied on IRRAW and RRAW</a:t>
                                        </a:r>
                                        <a:endParaRPr lang="en-IN" sz="1200">
                                          <a:effectLst/>
                                          <a:latin typeface="Times New Roman" panose="02020603050405020304" pitchFamily="18" charset="0"/>
                                          <a:ea typeface="PMingLiU" panose="02020500000000000000" pitchFamily="18" charset="-12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9" name="Group 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D261F8-85A4-4778-B1C1-3FBE37CE6658}"/>
                                          </a:ext>
                                        </a:extLst>
                                      </p:cNvPr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629553" y="0"/>
                                        <a:ext cx="2766043" cy="1626366"/>
                                        <a:chOff x="629553" y="0"/>
                                        <a:chExt cx="2766043" cy="1626366"/>
                                      </a:xfrm>
                                    </p:grpSpPr>
                                    <p:grpSp>
                                      <p:nvGrpSpPr>
                                        <p:cNvPr id="41" name="Group 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DA8281-AEE0-4EC4-99B2-055311037A9F}"/>
                                            </a:ext>
                                          </a:extLst>
                                        </p:cNvPr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629553" y="0"/>
                                          <a:ext cx="2766043" cy="1433869"/>
                                          <a:chOff x="629553" y="0"/>
                                          <a:chExt cx="2766043" cy="1433869"/>
                                        </a:xfrm>
                                      </p:grpSpPr>
                                      <p:sp>
                                        <p:nvSpPr>
                                          <p:cNvPr id="43" name="Oval 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EBAA17-4721-4C6F-80FA-9FC13C26C829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1385067" y="0"/>
                                            <a:ext cx="1266825" cy="680369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19050" algn="ctr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</a:extLst>
                                        </p:spPr>
                                        <p:txBody>
                                          <a:bodyPr rot="0" vert="horz" wrap="square" lIns="91440" tIns="45720" rIns="91440" bIns="45720" anchor="ctr" anchorCtr="0" upright="1"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en-IN" sz="800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Times New Roman" panose="02020603050405020304" pitchFamily="18" charset="0"/>
                                                <a:ea typeface="PMingLiU" panose="02020500000000000000" pitchFamily="18" charset="-120"/>
                                              </a:rPr>
                                              <a:t>Start </a:t>
                                            </a:r>
                                            <a:endParaRPr lang="en-IN" sz="1200">
                                              <a:effectLst/>
                                              <a:latin typeface="Times New Roman" panose="02020603050405020304" pitchFamily="18" charset="0"/>
                                              <a:ea typeface="PMingLiU" panose="02020500000000000000" pitchFamily="18" charset="-12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4" name="Parallelogram 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2544559-35FA-4B29-8C90-BBA8B877D801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629553" y="869053"/>
                                            <a:ext cx="2766043" cy="564816"/>
                                          </a:xfrm>
                                          <a:prstGeom prst="parallelogram">
                                            <a:avLst>
                                              <a:gd name="adj" fmla="val 24985"/>
                                            </a:avLst>
                                          </a:prstGeom>
                                          <a:noFill/>
                                          <a:ln w="19050" algn="ctr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</a:extLst>
                                        </p:spPr>
                                        <p:txBody>
                                          <a:bodyPr rot="0" vert="horz" wrap="square" lIns="91440" tIns="45720" rIns="91440" bIns="45720" anchor="ctr" anchorCtr="0" upright="1"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spcAft>
                                                <a:spcPts val="0"/>
                                              </a:spcAft>
                                            </a:pPr>
                                            <a:r>
                                              <a:rPr lang="en-IN" sz="800" kern="12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Times New Roman" panose="02020603050405020304" pitchFamily="18" charset="0"/>
                                                <a:ea typeface="PMingLiU" panose="02020500000000000000" pitchFamily="18" charset="-120"/>
                                              </a:rPr>
                                              <a:t>Input data from sensor. </a:t>
                                            </a:r>
                                            <a:endParaRPr lang="en-IN" sz="1200">
                                              <a:effectLst/>
                                              <a:latin typeface="Times New Roman" panose="02020603050405020304" pitchFamily="18" charset="0"/>
                                              <a:ea typeface="PMingLiU" panose="02020500000000000000" pitchFamily="18" charset="-120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45" name="Straight Arrow Connector 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3A0F82-BB40-48F7-9D13-41A7708DC31E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 noChangeShapeType="1"/>
                                          </p:cNvCxnSpPr>
                                          <p:nvPr/>
                                        </p:nvCxnSpPr>
                                        <p:spPr bwMode="auto">
                                          <a:xfrm>
                                            <a:off x="2009182" y="680369"/>
                                            <a:ext cx="0" cy="181609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w="19050" algn="ctr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 type="triangle" w="med" len="med"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noFill/>
                                              </a14:hiddenFill>
                                            </a:ext>
                                          </a:extLst>
                                        </p:spPr>
                                      </p:cxnSp>
                                    </p:grpSp>
                                    <p:cxnSp>
                                      <p:nvCxnSpPr>
                                        <p:cNvPr id="42" name="Straight Arrow Connector 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0254C-DF05-4098-95AF-D960563701B7}"/>
                                            </a:ext>
                                          </a:extLst>
                                        </p:cNvPr>
                                        <p:cNvCxnSpPr>
                                          <a:cxnSpLocks noChangeShapeType="1"/>
                                        </p:cNvCxnSpPr>
                                        <p:nvPr/>
                                      </p:nvCxnSpPr>
                                      <p:spPr bwMode="auto">
                                        <a:xfrm>
                                          <a:off x="2009182" y="1444758"/>
                                          <a:ext cx="0" cy="18160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w="19050" algn="ctr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 type="triangle" w="med" len="med"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noFill/>
                                            </a14:hiddenFill>
                                          </a:ext>
                                        </a:extLst>
                                      </p:spPr>
                                    </p:cxnSp>
                                  </p:grpSp>
                                  <p:cxnSp>
                                    <p:nvCxnSpPr>
                                      <p:cNvPr id="40" name="Straight Arrow Connector 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4146A5-F031-47B2-BEAA-15396BEFC952}"/>
                                          </a:ext>
                                        </a:extLst>
                                      </p:cNvPr>
                                      <p:cNvCxnSpPr>
                                        <a:cxnSpLocks noChangeShapeType="1"/>
                                      </p:cNvCxnSpPr>
                                      <p:nvPr/>
                                    </p:nvCxnSpPr>
                                    <p:spPr bwMode="auto">
                                      <a:xfrm>
                                        <a:off x="1998392" y="3342616"/>
                                        <a:ext cx="0" cy="165099"/>
                                      </a:xfrm>
                                      <a:prstGeom prst="straightConnector1">
                                        <a:avLst/>
                                      </a:prstGeom>
                                      <a:noFill/>
                                      <a:ln w="19050" algn="ctr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 type="triangle" w="med" len="med"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noFill/>
                                          </a14:hiddenFill>
                                        </a:ext>
                                      </a:extLst>
                                    </p:spPr>
                                  </p:cxnSp>
                                </p:grpSp>
                              </p:grpSp>
                              <p:cxnSp>
                                <p:nvCxnSpPr>
                                  <p:cNvPr id="34" name="Straight Connector 33">
                                    <a:extLst>
                                      <a:ext uri="{FF2B5EF4-FFF2-40B4-BE49-F238E27FC236}">
                                        <a16:creationId xmlns:a16="http://schemas.microsoft.com/office/drawing/2014/main" id="{2CA850D8-A621-4D7B-AA6D-A5276EA97273}"/>
                                      </a:ext>
                                    </a:extLst>
                                  </p:cNvPr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>
                                    <a:off x="644453" y="4258927"/>
                                    <a:ext cx="2716307" cy="0"/>
                                  </a:xfrm>
                                  <a:prstGeom prst="line">
                                    <a:avLst/>
                                  </a:prstGeom>
                                  <a:noFill/>
                                  <a:ln w="19050" algn="ctr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</p:cxnSp>
                            </p:grpSp>
                            <p:cxnSp>
                              <p:nvCxnSpPr>
                                <p:cNvPr id="31" name="Straight Connector 30">
                                  <a:extLst>
                                    <a:ext uri="{FF2B5EF4-FFF2-40B4-BE49-F238E27FC236}">
                                      <a16:creationId xmlns:a16="http://schemas.microsoft.com/office/drawing/2014/main" id="{BCBEBC60-95AB-4B3A-B111-FDBA9134CDCE}"/>
                                    </a:ext>
                                  </a:extLst>
                                </p:cNvPr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>
                                  <a:off x="3360760" y="5308336"/>
                                  <a:ext cx="0" cy="163889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</p:cxnSp>
                            <p:cxnSp>
                              <p:nvCxnSpPr>
                                <p:cNvPr id="32" name="Straight Connector 31">
                                  <a:extLst>
                                    <a:ext uri="{FF2B5EF4-FFF2-40B4-BE49-F238E27FC236}">
                                      <a16:creationId xmlns:a16="http://schemas.microsoft.com/office/drawing/2014/main" id="{FD067EE3-C29E-4FC6-8F56-8AC91B9EE1F4}"/>
                                    </a:ext>
                                  </a:extLst>
                                </p:cNvPr>
                                <p:cNvCxnSpPr>
                                  <a:cxnSpLocks noChangeShapeType="1"/>
                                </p:cNvCxnSpPr>
                                <p:nvPr/>
                              </p:nvCxnSpPr>
                              <p:spPr bwMode="auto">
                                <a:xfrm>
                                  <a:off x="658577" y="5048948"/>
                                  <a:ext cx="0" cy="42327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</p:cxnSp>
                          </p:grpSp>
                        </p:grpSp>
                      </p:grpSp>
                    </p:grpSp>
                    <p:cxnSp>
                      <p:nvCxnSpPr>
                        <p:cNvPr id="18" name="Straight Arrow Connector 17">
                          <a:extLst>
                            <a:ext uri="{FF2B5EF4-FFF2-40B4-BE49-F238E27FC236}">
                              <a16:creationId xmlns:a16="http://schemas.microsoft.com/office/drawing/2014/main" id="{49D4A65D-98DA-42CA-8A3C-44BDE60A455C}"/>
                            </a:ext>
                          </a:extLst>
                        </p:cNvPr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1860754" y="5682358"/>
                          <a:ext cx="0" cy="168909"/>
                        </a:xfrm>
                        <a:prstGeom prst="straightConnector1">
                          <a:avLst/>
                        </a:prstGeom>
                        <a:noFill/>
                        <a:ln w="19050" algn="ctr">
                          <a:solidFill>
                            <a:srgbClr val="000000"/>
                          </a:solidFill>
                          <a:miter lim="800000"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ABDA431F-1D98-4BBD-8051-308E6BB251A6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188606" y="5096575"/>
                        <a:ext cx="875030" cy="0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E1BF72C7-8C50-46FF-BCDF-E30086988B4E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191639" y="5084751"/>
                        <a:ext cx="0" cy="185802"/>
                      </a:xfrm>
                      <a:prstGeom prst="straightConnector1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</p:grpSp>
            <p:sp>
              <p:nvSpPr>
                <p:cNvPr id="9" name="Right Brace 8">
                  <a:extLst>
                    <a:ext uri="{FF2B5EF4-FFF2-40B4-BE49-F238E27FC236}">
                      <a16:creationId xmlns:a16="http://schemas.microsoft.com/office/drawing/2014/main" id="{2B8C2C4E-7591-45C7-8C3A-DDBFA0BF8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5187" y="505099"/>
                  <a:ext cx="261126" cy="824237"/>
                </a:xfrm>
                <a:prstGeom prst="rightBrace">
                  <a:avLst>
                    <a:gd name="adj1" fmla="val 8330"/>
                    <a:gd name="adj2" fmla="val 50000"/>
                  </a:avLst>
                </a:prstGeom>
                <a:noFill/>
                <a:ln w="19050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540EA20E-C974-444F-8FBE-23E626E70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168" y="1412001"/>
                <a:ext cx="210231" cy="1008415"/>
              </a:xfrm>
              <a:prstGeom prst="rightBrace">
                <a:avLst>
                  <a:gd name="adj1" fmla="val 8328"/>
                  <a:gd name="adj2" fmla="val 50000"/>
                </a:avLst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156A8BA9-C762-417D-BD50-ABD76C1A4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417" y="1714634"/>
                <a:ext cx="1548130" cy="55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8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Discrete-time signal processing.  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293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9FE091-55D0-4ECF-BC26-28DB7F0A6D13}"/>
              </a:ext>
            </a:extLst>
          </p:cNvPr>
          <p:cNvGrpSpPr/>
          <p:nvPr/>
        </p:nvGrpSpPr>
        <p:grpSpPr>
          <a:xfrm>
            <a:off x="2691209" y="1462940"/>
            <a:ext cx="6491526" cy="3556000"/>
            <a:chOff x="2691209" y="1462940"/>
            <a:chExt cx="6491526" cy="3556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2F02A1-64EC-4635-A24D-2309280EA2E4}"/>
                </a:ext>
              </a:extLst>
            </p:cNvPr>
            <p:cNvGrpSpPr/>
            <p:nvPr/>
          </p:nvGrpSpPr>
          <p:grpSpPr>
            <a:xfrm>
              <a:off x="6060122" y="3319432"/>
              <a:ext cx="2927985" cy="1655445"/>
              <a:chOff x="0" y="0"/>
              <a:chExt cx="2927985" cy="152632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09EA521-E0C6-43C4-A004-1D7C7A33FD7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927985" cy="129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4E5527-2BD9-40C7-A757-4DA54E2F6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922" y="1250738"/>
                <a:ext cx="358140" cy="275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10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(d)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E57A7F-581C-49AD-B51E-97D921505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5495" y="1501373"/>
              <a:ext cx="3317240" cy="1789732"/>
              <a:chOff x="-1" y="-13052"/>
              <a:chExt cx="3200400" cy="163674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B006D1B-E8EE-4F9C-8029-42E52CB80A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-13052"/>
                <a:ext cx="3200400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B9FD39-ABDC-4068-86D7-944C1923F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618" y="1371602"/>
                <a:ext cx="346075" cy="25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10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(b)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9C4A70-8CF4-4C44-9924-6784BBF312B5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735" y="1462940"/>
              <a:ext cx="2223135" cy="18281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00C6DD-3564-436E-B531-C25FF9557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209" y="3291105"/>
              <a:ext cx="3465830" cy="1727835"/>
              <a:chOff x="0" y="0"/>
              <a:chExt cx="3200400" cy="157437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4AD0E29-6220-4AE2-84E9-F8BD57AAD8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00400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573BBA-5718-4A86-B688-1606C16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690" y="1336855"/>
                <a:ext cx="323850" cy="237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IN" sz="10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(c)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06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1BA2BF-A727-467E-AA63-F2EB754B94FC}"/>
              </a:ext>
            </a:extLst>
          </p:cNvPr>
          <p:cNvGrpSpPr/>
          <p:nvPr/>
        </p:nvGrpSpPr>
        <p:grpSpPr>
          <a:xfrm>
            <a:off x="3024187" y="2605087"/>
            <a:ext cx="6143625" cy="1647825"/>
            <a:chOff x="0" y="0"/>
            <a:chExt cx="6143625" cy="16478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CD14F1-B01A-492B-8087-1A1B6A622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0"/>
              <a:ext cx="3371850" cy="1647825"/>
              <a:chOff x="0" y="0"/>
              <a:chExt cx="3190875" cy="15621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2F04AFD-3015-47A5-85B9-4F8C3B2C4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190875" cy="1357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BA35FF-9FC1-42AE-91D8-A2D970564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225" y="1247775"/>
                <a:ext cx="409575" cy="314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flat" cmpd="sng" algn="ctr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IN" sz="10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(b)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95F7FD5-2CF3-49AE-A27C-DBEDEF807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8100"/>
              <a:ext cx="3200400" cy="1534795"/>
              <a:chOff x="0" y="0"/>
              <a:chExt cx="3244215" cy="15811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76EC5CD-F51E-4A5D-906E-8E066871F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44215" cy="1380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A054B9-94A8-458C-85FE-B30B71242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900" y="1266825"/>
                <a:ext cx="409575" cy="314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flat" cmpd="sng" algn="ctr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IN" sz="10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(a)</a:t>
                </a:r>
                <a:endParaRPr lang="en-IN" sz="120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61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8637EDE-2829-454F-A519-833653E515B4}"/>
              </a:ext>
            </a:extLst>
          </p:cNvPr>
          <p:cNvGrpSpPr/>
          <p:nvPr/>
        </p:nvGrpSpPr>
        <p:grpSpPr>
          <a:xfrm>
            <a:off x="2989262" y="2748280"/>
            <a:ext cx="6213475" cy="1361440"/>
            <a:chOff x="2989262" y="2748280"/>
            <a:chExt cx="6213475" cy="13614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62E1B63-C579-4EC4-A8E0-33EEEA0C7883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437" y="2748280"/>
              <a:ext cx="3162300" cy="134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FC3207-8FE7-4093-BF45-786D4117602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2" y="2766695"/>
              <a:ext cx="3162300" cy="1343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7962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5A7D94-21C7-460F-870F-FE60DC6ED16D}"/>
              </a:ext>
            </a:extLst>
          </p:cNvPr>
          <p:cNvGrpSpPr/>
          <p:nvPr/>
        </p:nvGrpSpPr>
        <p:grpSpPr>
          <a:xfrm>
            <a:off x="2935922" y="2684463"/>
            <a:ext cx="6320155" cy="1489075"/>
            <a:chOff x="0" y="0"/>
            <a:chExt cx="6320155" cy="14890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5C660-8FEB-4089-A8BC-B76558EEB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04775"/>
              <a:ext cx="3253105" cy="138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65EBB7-8A41-4665-AA42-9E8FF0D1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50895" cy="14243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10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pandey</dc:creator>
  <cp:lastModifiedBy>sumit pandey</cp:lastModifiedBy>
  <cp:revision>3</cp:revision>
  <dcterms:created xsi:type="dcterms:W3CDTF">2019-04-15T03:12:50Z</dcterms:created>
  <dcterms:modified xsi:type="dcterms:W3CDTF">2019-04-15T03:59:59Z</dcterms:modified>
</cp:coreProperties>
</file>