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5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it.pandey.tech@outlook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urses.edx.org/certificates/c3b1af796a7b43b6a5362ca7ff51f4b1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10C02B-5CE5-47E2-BB9D-4B53B7A31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7" y="148563"/>
            <a:ext cx="1030432" cy="103043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9E2D65-A5ED-49D1-8B0C-3C8F57CDBB73}"/>
              </a:ext>
            </a:extLst>
          </p:cNvPr>
          <p:cNvSpPr txBox="1"/>
          <p:nvPr/>
        </p:nvSpPr>
        <p:spPr>
          <a:xfrm>
            <a:off x="1237388" y="301693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cs typeface="Arial" panose="020B0604020202020204" pitchFamily="34" charset="0"/>
              </a:rPr>
              <a:t>Sumit Pandey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28FF3-0C18-4B9B-9F17-C966ABEFEC74}"/>
              </a:ext>
            </a:extLst>
          </p:cNvPr>
          <p:cNvSpPr txBox="1"/>
          <p:nvPr/>
        </p:nvSpPr>
        <p:spPr>
          <a:xfrm>
            <a:off x="1237388" y="574621"/>
            <a:ext cx="4485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Master of Science </a:t>
            </a:r>
          </a:p>
          <a:p>
            <a:r>
              <a:rPr lang="en-IN" sz="1200" b="1" dirty="0"/>
              <a:t>Centre for Reliability Sciences and Technologies</a:t>
            </a:r>
          </a:p>
          <a:p>
            <a:r>
              <a:rPr lang="en-IN" sz="1200" b="1" dirty="0"/>
              <a:t>Department of Electronic Engineering</a:t>
            </a:r>
          </a:p>
          <a:p>
            <a:r>
              <a:rPr lang="en-IN" sz="1200" b="1" dirty="0"/>
              <a:t>Chang Gung University, Taiwan</a:t>
            </a:r>
          </a:p>
          <a:p>
            <a:r>
              <a:rPr lang="en-IN" sz="1200" b="1" dirty="0"/>
              <a:t>Email: </a:t>
            </a:r>
            <a:r>
              <a:rPr lang="en-IN" sz="1200" b="1" dirty="0">
                <a:hlinkClick r:id="rId3"/>
              </a:rPr>
              <a:t>sumit.pandey.tech@outlook.com</a:t>
            </a:r>
            <a:r>
              <a:rPr lang="en-IN" sz="1200" b="1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C3A4AC-784B-4C96-965F-160816532C0E}"/>
              </a:ext>
            </a:extLst>
          </p:cNvPr>
          <p:cNvSpPr txBox="1"/>
          <p:nvPr/>
        </p:nvSpPr>
        <p:spPr>
          <a:xfrm>
            <a:off x="932032" y="5672579"/>
            <a:ext cx="203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Course Projects (Theses) </a:t>
            </a:r>
            <a:endParaRPr lang="en-IN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8E762D-3F0A-4505-B6D2-F3CF2B275055}"/>
              </a:ext>
            </a:extLst>
          </p:cNvPr>
          <p:cNvSpPr txBox="1"/>
          <p:nvPr/>
        </p:nvSpPr>
        <p:spPr>
          <a:xfrm>
            <a:off x="926711" y="5968404"/>
            <a:ext cx="573248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Fire Initiated Braking And Alert System For Trains.    (Guide: Prof Sandeep Sharma )             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wireless embedded system that will be used to alert people during precarious fire accidents so that life as well as the damage can be minimized. 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Terrain Profiler Robotics System-STPRS.    (Guide: Assoc. Prof Praveen Kant Pandey)	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terrain profiling multi-robotic system designed for stationary work and is equipped with multiple sensors to get information on its surroundings. 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674DA-909E-4A82-A50F-9D6EFD688138}"/>
              </a:ext>
            </a:extLst>
          </p:cNvPr>
          <p:cNvSpPr txBox="1"/>
          <p:nvPr/>
        </p:nvSpPr>
        <p:spPr>
          <a:xfrm>
            <a:off x="911514" y="7226308"/>
            <a:ext cx="255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Research Publications : Journals</a:t>
            </a:r>
          </a:p>
          <a:p>
            <a:endParaRPr lang="en-IN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AEF77-439D-4EF9-B653-004CCC484AD5}"/>
              </a:ext>
            </a:extLst>
          </p:cNvPr>
          <p:cNvSpPr txBox="1"/>
          <p:nvPr/>
        </p:nvSpPr>
        <p:spPr>
          <a:xfrm>
            <a:off x="911515" y="7756878"/>
            <a:ext cx="5561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Cher Ming Tan</a:t>
            </a:r>
            <a:r>
              <a:rPr lang="en-US" dirty="0"/>
              <a:t>, </a:t>
            </a:r>
            <a:r>
              <a:rPr lang="en-IN" dirty="0"/>
              <a:t>Udit Narula, Lu An Lai, Sumit Pandey, Jung Hua Tung, Chung Yi Li</a:t>
            </a:r>
            <a:r>
              <a:rPr lang="en-US" dirty="0"/>
              <a:t>, </a:t>
            </a:r>
            <a:r>
              <a:rPr lang="en-US" b="1" dirty="0"/>
              <a:t>“Optimal Maintenance Strategy on Medical Instruments used for Haemodialysis Process</a:t>
            </a:r>
            <a:r>
              <a:rPr lang="en-US" dirty="0"/>
              <a:t>”, </a:t>
            </a:r>
            <a:r>
              <a:rPr lang="pl-PL" dirty="0"/>
              <a:t>Eksploatacja I Niezawodność - Maintenance And Reliability</a:t>
            </a:r>
            <a:r>
              <a:rPr lang="en-IN" dirty="0"/>
              <a:t> accepted on February 2019. </a:t>
            </a:r>
          </a:p>
          <a:p>
            <a:endParaRPr lang="en-IN" dirty="0"/>
          </a:p>
          <a:p>
            <a:r>
              <a:rPr lang="en-US" dirty="0"/>
              <a:t>Sumit Pandey, Cher Ming Tan, Hsiao-Wen Chen, Yao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Jung Hua Tung, Yu-</a:t>
            </a:r>
            <a:r>
              <a:rPr lang="en-US" dirty="0" err="1"/>
              <a:t>Chuan</a:t>
            </a:r>
            <a:r>
              <a:rPr lang="en-US" dirty="0"/>
              <a:t> Kau, Chia-</a:t>
            </a:r>
            <a:r>
              <a:rPr lang="en-US" dirty="0" err="1"/>
              <a:t>Chih</a:t>
            </a:r>
            <a:r>
              <a:rPr lang="en-US" dirty="0"/>
              <a:t> Liao. </a:t>
            </a:r>
            <a:r>
              <a:rPr lang="en-US" b="1" dirty="0"/>
              <a:t>‘Pulse Oximeter for Low SpO2 Level Detection Using Discrete Time Signal Processing Algorithm’,</a:t>
            </a:r>
            <a:r>
              <a:rPr lang="en-US" dirty="0"/>
              <a:t> Journal of Medical Devices, Transaction of  ASME (American Society of Mechanical Engineers)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5A826-338F-4D73-B845-7DE3A0002289}"/>
              </a:ext>
            </a:extLst>
          </p:cNvPr>
          <p:cNvGrpSpPr/>
          <p:nvPr/>
        </p:nvGrpSpPr>
        <p:grpSpPr>
          <a:xfrm>
            <a:off x="490536" y="1601740"/>
            <a:ext cx="6519862" cy="1242120"/>
            <a:chOff x="490536" y="1591230"/>
            <a:chExt cx="6519862" cy="12421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FA11A4-C449-4E41-BD5F-B7944C93E295}"/>
                </a:ext>
              </a:extLst>
            </p:cNvPr>
            <p:cNvSpPr txBox="1"/>
            <p:nvPr/>
          </p:nvSpPr>
          <p:spPr>
            <a:xfrm>
              <a:off x="932032" y="1991265"/>
              <a:ext cx="60783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Examination	University	           Institute	             Year	Percentage/CGPA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0365BA-1ABA-4C90-8105-1A58ADBCA399}"/>
                </a:ext>
              </a:extLst>
            </p:cNvPr>
            <p:cNvGrpSpPr/>
            <p:nvPr/>
          </p:nvGrpSpPr>
          <p:grpSpPr>
            <a:xfrm>
              <a:off x="490536" y="1591230"/>
              <a:ext cx="6220203" cy="1242120"/>
              <a:chOff x="490536" y="1601738"/>
              <a:chExt cx="6220203" cy="12421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0A208C8-8311-429E-920E-B6AB27E185C2}"/>
                  </a:ext>
                </a:extLst>
              </p:cNvPr>
              <p:cNvGrpSpPr/>
              <p:nvPr/>
            </p:nvGrpSpPr>
            <p:grpSpPr>
              <a:xfrm>
                <a:off x="490536" y="1613013"/>
                <a:ext cx="361950" cy="369332"/>
                <a:chOff x="2680272" y="4191001"/>
                <a:chExt cx="2006028" cy="1943100"/>
              </a:xfrm>
            </p:grpSpPr>
            <p:pic>
              <p:nvPicPr>
                <p:cNvPr id="1026" name="Picture 2" descr="Image result for pencil icon png">
                  <a:extLst>
                    <a:ext uri="{FF2B5EF4-FFF2-40B4-BE49-F238E27FC236}">
                      <a16:creationId xmlns:a16="http://schemas.microsoft.com/office/drawing/2014/main" id="{6B34A875-FC22-4844-8B90-701B783C3F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1157" y="4541253"/>
                  <a:ext cx="1190390" cy="11903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C7C5847-2C7F-4E62-A9D2-4086D9F7F7C3}"/>
                    </a:ext>
                  </a:extLst>
                </p:cNvPr>
                <p:cNvSpPr/>
                <p:nvPr/>
              </p:nvSpPr>
              <p:spPr>
                <a:xfrm>
                  <a:off x="2680272" y="4191001"/>
                  <a:ext cx="2006028" cy="19431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2E5C9B-17C1-4B62-823D-B13743D3AB93}"/>
                  </a:ext>
                </a:extLst>
              </p:cNvPr>
              <p:cNvSpPr txBox="1"/>
              <p:nvPr/>
            </p:nvSpPr>
            <p:spPr>
              <a:xfrm>
                <a:off x="932035" y="1601738"/>
                <a:ext cx="1129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Education</a:t>
                </a:r>
                <a:endParaRPr lang="en-IN" b="1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E73F167-842B-4463-B138-082B42A76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511" y="1985503"/>
                <a:ext cx="0" cy="825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8AB35C-B678-422A-B70B-07F077F914C9}"/>
                  </a:ext>
                </a:extLst>
              </p:cNvPr>
              <p:cNvSpPr txBox="1"/>
              <p:nvPr/>
            </p:nvSpPr>
            <p:spPr>
              <a:xfrm>
                <a:off x="978252" y="2243694"/>
                <a:ext cx="57324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 S.                 CGU        Department of Electronic Engineering  2020            3.78/4</a:t>
                </a:r>
              </a:p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Graduation 	UTU	   Dehradun Institute of Technology	2016	        68% </a:t>
                </a:r>
              </a:p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	UKBE	   V.V.M. Inter College Bageshwar 	2011             60%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41C3BDE-3364-484C-9885-86165CA24AE0}"/>
                  </a:ext>
                </a:extLst>
              </p:cNvPr>
              <p:cNvCxnSpPr/>
              <p:nvPr/>
            </p:nvCxnSpPr>
            <p:spPr>
              <a:xfrm>
                <a:off x="998966" y="1914525"/>
                <a:ext cx="56887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C1E2C6-3F68-4A8B-9682-41924374DB62}"/>
              </a:ext>
            </a:extLst>
          </p:cNvPr>
          <p:cNvGrpSpPr/>
          <p:nvPr/>
        </p:nvGrpSpPr>
        <p:grpSpPr>
          <a:xfrm>
            <a:off x="490536" y="3096611"/>
            <a:ext cx="6216222" cy="6251502"/>
            <a:chOff x="490536" y="3086101"/>
            <a:chExt cx="6216222" cy="625150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01153AB-8C0A-4B6C-8C5D-287A634B0756}"/>
                </a:ext>
              </a:extLst>
            </p:cNvPr>
            <p:cNvGrpSpPr/>
            <p:nvPr/>
          </p:nvGrpSpPr>
          <p:grpSpPr>
            <a:xfrm>
              <a:off x="490536" y="3086101"/>
              <a:ext cx="361950" cy="381000"/>
              <a:chOff x="1666166" y="3509961"/>
              <a:chExt cx="2353383" cy="2466975"/>
            </a:xfrm>
          </p:grpSpPr>
          <p:pic>
            <p:nvPicPr>
              <p:cNvPr id="1030" name="Picture 6" descr="Image result for book icon png">
                <a:extLst>
                  <a:ext uri="{FF2B5EF4-FFF2-40B4-BE49-F238E27FC236}">
                    <a16:creationId xmlns:a16="http://schemas.microsoft.com/office/drawing/2014/main" id="{C3EEF463-E155-4D7A-86A6-C44F4AA132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3100" y="3867149"/>
                <a:ext cx="1752600" cy="175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D34B60-0FA7-4EC5-BC41-52F47BC12363}"/>
                  </a:ext>
                </a:extLst>
              </p:cNvPr>
              <p:cNvSpPr/>
              <p:nvPr/>
            </p:nvSpPr>
            <p:spPr>
              <a:xfrm>
                <a:off x="1666166" y="3509961"/>
                <a:ext cx="2353383" cy="2466975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634615-B7BC-49ED-8510-34D2F72A01D6}"/>
                </a:ext>
              </a:extLst>
            </p:cNvPr>
            <p:cNvSpPr txBox="1"/>
            <p:nvPr/>
          </p:nvSpPr>
          <p:spPr>
            <a:xfrm>
              <a:off x="932035" y="3086101"/>
              <a:ext cx="104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Research</a:t>
              </a:r>
              <a:endParaRPr lang="en-IN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7EBF6A-E09C-495E-931A-63DB68602183}"/>
                </a:ext>
              </a:extLst>
            </p:cNvPr>
            <p:cNvSpPr txBox="1"/>
            <p:nvPr/>
          </p:nvSpPr>
          <p:spPr>
            <a:xfrm>
              <a:off x="926711" y="5100993"/>
              <a:ext cx="5732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Intern and Research Trainee 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MAC, University of Delhi, Delhi</a:t>
              </a:r>
            </a:p>
            <a:p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Swarm Terrain Profiler Robotics System 	                                      Jan- June, 2016 and Aug,16- Jan,17</a:t>
              </a:r>
            </a:p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Supervisor: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Assoc. 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Praveen Kant Pandey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A4C5BA-2C02-4633-8BAC-4FFAFAE37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554" y="3476886"/>
              <a:ext cx="1" cy="586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BB95CE-4CC6-4761-BB48-62A7CDEF0C7A}"/>
                </a:ext>
              </a:extLst>
            </p:cNvPr>
            <p:cNvSpPr txBox="1"/>
            <p:nvPr/>
          </p:nvSpPr>
          <p:spPr>
            <a:xfrm>
              <a:off x="932032" y="3788807"/>
              <a:ext cx="5732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Assistant			                                      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CReST Lab, C.G.U., Taiwan</a:t>
              </a:r>
            </a:p>
            <a:p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and Statistical Analysis 		      	          17-Feb, 2018 to Present</a:t>
              </a:r>
            </a:p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Supervisor: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Cher Ming Tan	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3371B3-EE07-4F3C-9218-07D161F8502B}"/>
                </a:ext>
              </a:extLst>
            </p:cNvPr>
            <p:cNvSpPr/>
            <p:nvPr/>
          </p:nvSpPr>
          <p:spPr>
            <a:xfrm>
              <a:off x="601659" y="3595622"/>
              <a:ext cx="132488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54BFC7-7600-491E-BCB5-E0572796D4CE}"/>
                </a:ext>
              </a:extLst>
            </p:cNvPr>
            <p:cNvSpPr txBox="1"/>
            <p:nvPr/>
          </p:nvSpPr>
          <p:spPr>
            <a:xfrm>
              <a:off x="941008" y="3497422"/>
              <a:ext cx="1711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Research Experience</a:t>
              </a:r>
              <a:endParaRPr lang="en-IN" sz="1400" b="1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E89307-90BE-4417-ADE8-4BCBDE5B2D3A}"/>
                </a:ext>
              </a:extLst>
            </p:cNvPr>
            <p:cNvCxnSpPr/>
            <p:nvPr/>
          </p:nvCxnSpPr>
          <p:spPr>
            <a:xfrm>
              <a:off x="1018016" y="3419475"/>
              <a:ext cx="5688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754AB98-6A8B-475A-8F6F-90465CE27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03" y="140194"/>
            <a:ext cx="1222697" cy="1194096"/>
          </a:xfrm>
          <a:prstGeom prst="ellipse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CA66428-FBED-48DE-8DB8-815867F26061}"/>
              </a:ext>
            </a:extLst>
          </p:cNvPr>
          <p:cNvSpPr/>
          <p:nvPr/>
        </p:nvSpPr>
        <p:spPr>
          <a:xfrm>
            <a:off x="602812" y="5782667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032CB8-879B-4B34-99D3-8154E7202AD1}"/>
              </a:ext>
            </a:extLst>
          </p:cNvPr>
          <p:cNvSpPr/>
          <p:nvPr/>
        </p:nvSpPr>
        <p:spPr>
          <a:xfrm>
            <a:off x="601659" y="7259313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7CFD2-10D5-4401-B799-77B5C5F9E482}"/>
              </a:ext>
            </a:extLst>
          </p:cNvPr>
          <p:cNvSpPr txBox="1"/>
          <p:nvPr/>
        </p:nvSpPr>
        <p:spPr>
          <a:xfrm>
            <a:off x="947799" y="4393150"/>
            <a:ext cx="5732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Assistant			                                    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C.G.M.H. , Linkou, Taiwan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Applications in Medical Sciences		         10-Nov, 2018 to Present</a:t>
            </a: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 Chen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8C4EA3-B3A2-485A-9BBF-83EEC5FE7C82}"/>
              </a:ext>
            </a:extLst>
          </p:cNvPr>
          <p:cNvCxnSpPr/>
          <p:nvPr/>
        </p:nvCxnSpPr>
        <p:spPr>
          <a:xfrm>
            <a:off x="1018016" y="7543777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1153AB-8C0A-4B6C-8C5D-287A634B0756}"/>
              </a:ext>
            </a:extLst>
          </p:cNvPr>
          <p:cNvGrpSpPr/>
          <p:nvPr/>
        </p:nvGrpSpPr>
        <p:grpSpPr>
          <a:xfrm>
            <a:off x="490536" y="371476"/>
            <a:ext cx="361950" cy="381000"/>
            <a:chOff x="1666166" y="3509961"/>
            <a:chExt cx="2353383" cy="2466975"/>
          </a:xfrm>
        </p:grpSpPr>
        <p:pic>
          <p:nvPicPr>
            <p:cNvPr id="1030" name="Picture 6" descr="Image result for book icon png">
              <a:extLst>
                <a:ext uri="{FF2B5EF4-FFF2-40B4-BE49-F238E27FC236}">
                  <a16:creationId xmlns:a16="http://schemas.microsoft.com/office/drawing/2014/main" id="{C3EEF463-E155-4D7A-86A6-C44F4AA13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100" y="3867149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D34B60-0FA7-4EC5-BC41-52F47BC12363}"/>
                </a:ext>
              </a:extLst>
            </p:cNvPr>
            <p:cNvSpPr/>
            <p:nvPr/>
          </p:nvSpPr>
          <p:spPr>
            <a:xfrm>
              <a:off x="1666166" y="3509961"/>
              <a:ext cx="2353383" cy="24669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A4C5BA-2C02-4633-8BAC-4FFAFAE3788F}"/>
              </a:ext>
            </a:extLst>
          </p:cNvPr>
          <p:cNvCxnSpPr>
            <a:cxnSpLocks/>
          </p:cNvCxnSpPr>
          <p:nvPr/>
        </p:nvCxnSpPr>
        <p:spPr>
          <a:xfrm>
            <a:off x="667908" y="753863"/>
            <a:ext cx="0" cy="344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3371B3-EE07-4F3C-9218-07D161F8502B}"/>
              </a:ext>
            </a:extLst>
          </p:cNvPr>
          <p:cNvSpPr/>
          <p:nvPr/>
        </p:nvSpPr>
        <p:spPr>
          <a:xfrm>
            <a:off x="601659" y="938147"/>
            <a:ext cx="132488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674DA-909E-4A82-A50F-9D6EFD688138}"/>
              </a:ext>
            </a:extLst>
          </p:cNvPr>
          <p:cNvSpPr txBox="1"/>
          <p:nvPr/>
        </p:nvSpPr>
        <p:spPr>
          <a:xfrm>
            <a:off x="911514" y="844869"/>
            <a:ext cx="2850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Research Publications: Conferences </a:t>
            </a:r>
            <a:endParaRPr lang="en-IN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AEF77-439D-4EF9-B653-004CCC484AD5}"/>
              </a:ext>
            </a:extLst>
          </p:cNvPr>
          <p:cNvSpPr txBox="1"/>
          <p:nvPr/>
        </p:nvSpPr>
        <p:spPr>
          <a:xfrm>
            <a:off x="1008492" y="1295414"/>
            <a:ext cx="536849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Pandey, Abhishek Mishra, Sandeep Sharma.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“Automatic Fire Initiated Braking And Alert System For Trains‟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at  Second IEEE International Conference on Advances in Computing and Communication Engineering ICACCE 2015 and published in the conference proceeding ISBN-13: 978-1-4799-1734-1 and also published in IEEE explore.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Cher Ming, Udit Narula, Lu-An-Lai, Sumit Pandey,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 Tung, Chung Yi Li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Illustration of Predictive Maintenance on Medical Instruments using Haemodialysis Machines”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ANQ Congress-2018 (Asian Network Quality, 19-20</a:t>
            </a:r>
            <a:r>
              <a:rPr lang="en-I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2018, held in Almaty, Kazakhstan)      (</a:t>
            </a:r>
            <a:r>
              <a:rPr lang="en-IN" sz="1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as a best paper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Pandey ,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Amrindra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 ,Sandeep Sharma.,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Automatic News Paper Vending Machine Controller </a:t>
            </a:r>
            <a:r>
              <a:rPr lang="en-IN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Proceedings  of National Conference on Striving and Thriving towards diffusion of student -driven research in science and technology for inspired learning, ISBN: 978-81-7273-958-4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Kant Pandey,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Maneesha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Sandeep Sharma, Vivek Kumar, Sumit Pandey,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Intelligent Terrain Profiling Embedded System for Underwater Applications‟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at 2018 4th International Conference on Computational Intelligence &amp; Communication Technology (CICT) and published in the conference proceeding and IEEE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10.1109/CIACT.2018.8480329. </a:t>
            </a: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8E83C-5633-476F-9E9C-77BB2C3D8CE2}"/>
              </a:ext>
            </a:extLst>
          </p:cNvPr>
          <p:cNvSpPr txBox="1"/>
          <p:nvPr/>
        </p:nvSpPr>
        <p:spPr>
          <a:xfrm>
            <a:off x="921040" y="2609442"/>
            <a:ext cx="536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298EE5-4A9B-4C83-A860-E153DDDE0B96}"/>
              </a:ext>
            </a:extLst>
          </p:cNvPr>
          <p:cNvGrpSpPr/>
          <p:nvPr/>
        </p:nvGrpSpPr>
        <p:grpSpPr>
          <a:xfrm>
            <a:off x="481011" y="4633496"/>
            <a:ext cx="380108" cy="400110"/>
            <a:chOff x="2601217" y="6482260"/>
            <a:chExt cx="857250" cy="828675"/>
          </a:xfrm>
        </p:grpSpPr>
        <p:pic>
          <p:nvPicPr>
            <p:cNvPr id="2052" name="Picture 4" descr="Image result for skill  icon png">
              <a:extLst>
                <a:ext uri="{FF2B5EF4-FFF2-40B4-BE49-F238E27FC236}">
                  <a16:creationId xmlns:a16="http://schemas.microsoft.com/office/drawing/2014/main" id="{901D6868-5CBD-4BC9-AA31-7D85F2316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599" y="6660819"/>
              <a:ext cx="500011" cy="50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B9E780-834A-4632-82C7-A9381D1F2F8E}"/>
                </a:ext>
              </a:extLst>
            </p:cNvPr>
            <p:cNvSpPr/>
            <p:nvPr/>
          </p:nvSpPr>
          <p:spPr>
            <a:xfrm>
              <a:off x="2601217" y="6482260"/>
              <a:ext cx="857250" cy="8286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858C7C-FC2A-47FF-8758-BB36B8835DAC}"/>
              </a:ext>
            </a:extLst>
          </p:cNvPr>
          <p:cNvCxnSpPr/>
          <p:nvPr/>
        </p:nvCxnSpPr>
        <p:spPr>
          <a:xfrm>
            <a:off x="979916" y="1133596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26C9C8-E813-42D1-9ED0-DFBF1E0694B9}"/>
              </a:ext>
            </a:extLst>
          </p:cNvPr>
          <p:cNvSpPr txBox="1"/>
          <p:nvPr/>
        </p:nvSpPr>
        <p:spPr>
          <a:xfrm>
            <a:off x="949614" y="4659460"/>
            <a:ext cx="22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Major Technical Skills</a:t>
            </a:r>
            <a:endParaRPr lang="en-IN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605CD-2AD1-40FB-9741-57B8E61F43B5}"/>
              </a:ext>
            </a:extLst>
          </p:cNvPr>
          <p:cNvCxnSpPr/>
          <p:nvPr/>
        </p:nvCxnSpPr>
        <p:spPr>
          <a:xfrm>
            <a:off x="1008491" y="4972050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DFB286-902C-4A0B-BACF-A5353685BF1F}"/>
              </a:ext>
            </a:extLst>
          </p:cNvPr>
          <p:cNvCxnSpPr>
            <a:cxnSpLocks/>
          </p:cNvCxnSpPr>
          <p:nvPr/>
        </p:nvCxnSpPr>
        <p:spPr>
          <a:xfrm flipH="1">
            <a:off x="667902" y="5016183"/>
            <a:ext cx="1" cy="30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6C4897-C3C1-40F2-A9A3-D949149515EE}"/>
              </a:ext>
            </a:extLst>
          </p:cNvPr>
          <p:cNvSpPr txBox="1"/>
          <p:nvPr/>
        </p:nvSpPr>
        <p:spPr>
          <a:xfrm>
            <a:off x="970391" y="5009950"/>
            <a:ext cx="573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| Python | Machine Learning | Data Analysis | MS-Office | R (novice)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ADBEEF-F99A-4750-A42C-5F706464CD54}"/>
              </a:ext>
            </a:extLst>
          </p:cNvPr>
          <p:cNvGrpSpPr/>
          <p:nvPr/>
        </p:nvGrpSpPr>
        <p:grpSpPr>
          <a:xfrm>
            <a:off x="490536" y="5591522"/>
            <a:ext cx="388949" cy="373095"/>
            <a:chOff x="3952875" y="6496487"/>
            <a:chExt cx="857250" cy="828675"/>
          </a:xfrm>
        </p:grpSpPr>
        <p:pic>
          <p:nvPicPr>
            <p:cNvPr id="56" name="Picture 6" descr="Image result for business office rank icon png">
              <a:extLst>
                <a:ext uri="{FF2B5EF4-FFF2-40B4-BE49-F238E27FC236}">
                  <a16:creationId xmlns:a16="http://schemas.microsoft.com/office/drawing/2014/main" id="{A7A79BDD-C3DC-4634-92A1-9DA4C726D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75" y="6629400"/>
              <a:ext cx="628650" cy="56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19281D-50BA-4227-8260-C484B7840EF0}"/>
                </a:ext>
              </a:extLst>
            </p:cNvPr>
            <p:cNvSpPr/>
            <p:nvPr/>
          </p:nvSpPr>
          <p:spPr>
            <a:xfrm>
              <a:off x="3952875" y="6496487"/>
              <a:ext cx="857250" cy="8286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1C38D2-4B0C-4641-91D4-6C8D3EE11222}"/>
              </a:ext>
            </a:extLst>
          </p:cNvPr>
          <p:cNvCxnSpPr>
            <a:cxnSpLocks/>
          </p:cNvCxnSpPr>
          <p:nvPr/>
        </p:nvCxnSpPr>
        <p:spPr>
          <a:xfrm flipH="1">
            <a:off x="677427" y="5962987"/>
            <a:ext cx="3610" cy="57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E85CEF-45ED-4E77-9F6C-A375C5F2FB1E}"/>
              </a:ext>
            </a:extLst>
          </p:cNvPr>
          <p:cNvSpPr txBox="1"/>
          <p:nvPr/>
        </p:nvSpPr>
        <p:spPr>
          <a:xfrm>
            <a:off x="959139" y="5568919"/>
            <a:ext cx="12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Posts Held </a:t>
            </a:r>
            <a:endParaRPr lang="en-IN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B93505-7B4B-4BC6-9F61-C692C3DFF94A}"/>
              </a:ext>
            </a:extLst>
          </p:cNvPr>
          <p:cNvCxnSpPr/>
          <p:nvPr/>
        </p:nvCxnSpPr>
        <p:spPr>
          <a:xfrm>
            <a:off x="1031351" y="5867400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934E1F0-C653-4672-83AA-E7B51225AA1B}"/>
              </a:ext>
            </a:extLst>
          </p:cNvPr>
          <p:cNvSpPr txBox="1"/>
          <p:nvPr/>
        </p:nvSpPr>
        <p:spPr>
          <a:xfrm>
            <a:off x="986618" y="5921740"/>
            <a:ext cx="5732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President 		IEEE-DIT Student Chapter		              Aug 2014 - Aug 2015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Head	      SPIE-DIT Student Chapter (World’s largest)		Aug 2014 - Aug 2015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Adviser  	              Literary Club, DIT, Dehradun			Aug 2014 - Aug 2015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9CA137-62C6-414A-8843-62069A9AFBBC}"/>
              </a:ext>
            </a:extLst>
          </p:cNvPr>
          <p:cNvGrpSpPr/>
          <p:nvPr/>
        </p:nvGrpSpPr>
        <p:grpSpPr>
          <a:xfrm>
            <a:off x="496152" y="6779065"/>
            <a:ext cx="371472" cy="381785"/>
            <a:chOff x="4133847" y="8153873"/>
            <a:chExt cx="600075" cy="607760"/>
          </a:xfrm>
        </p:grpSpPr>
        <p:pic>
          <p:nvPicPr>
            <p:cNvPr id="2056" name="Picture 8" descr="Image result for subject course icon png">
              <a:extLst>
                <a:ext uri="{FF2B5EF4-FFF2-40B4-BE49-F238E27FC236}">
                  <a16:creationId xmlns:a16="http://schemas.microsoft.com/office/drawing/2014/main" id="{DE68192C-6E12-42AA-A391-A863291FE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525" y="8229600"/>
              <a:ext cx="481011" cy="44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F8C00A-CDFE-4EAE-8E36-BF12D04BBAE2}"/>
                </a:ext>
              </a:extLst>
            </p:cNvPr>
            <p:cNvSpPr/>
            <p:nvPr/>
          </p:nvSpPr>
          <p:spPr>
            <a:xfrm>
              <a:off x="4133847" y="8153873"/>
              <a:ext cx="600075" cy="60776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C273F6-F48E-4B50-95B7-40F29CEC5742}"/>
              </a:ext>
            </a:extLst>
          </p:cNvPr>
          <p:cNvCxnSpPr>
            <a:cxnSpLocks/>
          </p:cNvCxnSpPr>
          <p:nvPr/>
        </p:nvCxnSpPr>
        <p:spPr>
          <a:xfrm flipH="1">
            <a:off x="677427" y="7157053"/>
            <a:ext cx="1" cy="85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BEA5B9-9B10-4B9A-82CD-133E66FDA6C1}"/>
              </a:ext>
            </a:extLst>
          </p:cNvPr>
          <p:cNvSpPr txBox="1"/>
          <p:nvPr/>
        </p:nvSpPr>
        <p:spPr>
          <a:xfrm>
            <a:off x="1008491" y="6826635"/>
            <a:ext cx="14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 Courses</a:t>
            </a:r>
            <a:endParaRPr lang="en-IN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9453EA-2AE1-4B02-902D-9FE07AA98EFB}"/>
              </a:ext>
            </a:extLst>
          </p:cNvPr>
          <p:cNvCxnSpPr/>
          <p:nvPr/>
        </p:nvCxnSpPr>
        <p:spPr>
          <a:xfrm>
            <a:off x="1058768" y="7145845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D20AFF-EAAB-4A87-80AB-C47700B9ADF8}"/>
              </a:ext>
            </a:extLst>
          </p:cNvPr>
          <p:cNvSpPr txBox="1"/>
          <p:nvPr/>
        </p:nvSpPr>
        <p:spPr>
          <a:xfrm>
            <a:off x="964746" y="7200769"/>
            <a:ext cx="5732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“6.86x: Machine Learning with Python-From Linear Models to Deep Learning”,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 Institute of Technology. 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[certificate]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“Remote Sensing, Geographical Information System &amp;Global Navigation Satellite System” Indian Institute of Remote Sensing a research center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Indian Space research Organization(ISRO). </a:t>
            </a: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B365E2-E176-4056-8AFC-B4EDF6ADBC16}"/>
              </a:ext>
            </a:extLst>
          </p:cNvPr>
          <p:cNvGrpSpPr/>
          <p:nvPr/>
        </p:nvGrpSpPr>
        <p:grpSpPr>
          <a:xfrm>
            <a:off x="485419" y="8289839"/>
            <a:ext cx="6230864" cy="1132342"/>
            <a:chOff x="485419" y="7708814"/>
            <a:chExt cx="6230864" cy="11323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7C56AD-2694-401A-A5A0-4326D4ED3323}"/>
                </a:ext>
              </a:extLst>
            </p:cNvPr>
            <p:cNvSpPr txBox="1"/>
            <p:nvPr/>
          </p:nvSpPr>
          <p:spPr>
            <a:xfrm>
              <a:off x="940976" y="7708814"/>
              <a:ext cx="113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languages</a:t>
              </a:r>
              <a:endParaRPr lang="en-IN" b="1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48C3F4-0C76-43CE-B8FD-C7450271363E}"/>
                </a:ext>
              </a:extLst>
            </p:cNvPr>
            <p:cNvCxnSpPr/>
            <p:nvPr/>
          </p:nvCxnSpPr>
          <p:spPr>
            <a:xfrm>
              <a:off x="1027541" y="8035746"/>
              <a:ext cx="5688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EB898F-2052-4AB6-A05E-DC16CC672539}"/>
                </a:ext>
              </a:extLst>
            </p:cNvPr>
            <p:cNvGrpSpPr/>
            <p:nvPr/>
          </p:nvGrpSpPr>
          <p:grpSpPr>
            <a:xfrm>
              <a:off x="485419" y="7708814"/>
              <a:ext cx="394379" cy="374624"/>
              <a:chOff x="1236305" y="7294465"/>
              <a:chExt cx="1066800" cy="1070088"/>
            </a:xfrm>
          </p:grpSpPr>
          <p:pic>
            <p:nvPicPr>
              <p:cNvPr id="41" name="Picture 4" descr="Image result for language icon png">
                <a:extLst>
                  <a:ext uri="{FF2B5EF4-FFF2-40B4-BE49-F238E27FC236}">
                    <a16:creationId xmlns:a16="http://schemas.microsoft.com/office/drawing/2014/main" id="{28384E88-0056-4EDB-8CC1-FECF5BB04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275" y="7440628"/>
                <a:ext cx="746740" cy="746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5BFBD4B-AA09-4631-A0EF-5F71E2229566}"/>
                  </a:ext>
                </a:extLst>
              </p:cNvPr>
              <p:cNvSpPr/>
              <p:nvPr/>
            </p:nvSpPr>
            <p:spPr>
              <a:xfrm>
                <a:off x="1236305" y="7294465"/>
                <a:ext cx="1066800" cy="107008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1BD757-74DC-4B4E-8EF6-B2501BD115D3}"/>
                </a:ext>
              </a:extLst>
            </p:cNvPr>
            <p:cNvCxnSpPr>
              <a:cxnSpLocks/>
            </p:cNvCxnSpPr>
            <p:nvPr/>
          </p:nvCxnSpPr>
          <p:spPr>
            <a:xfrm>
              <a:off x="672412" y="8066665"/>
              <a:ext cx="0" cy="774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387155-5099-49AB-AED4-8D72DC9FF57E}"/>
                </a:ext>
              </a:extLst>
            </p:cNvPr>
            <p:cNvSpPr txBox="1"/>
            <p:nvPr/>
          </p:nvSpPr>
          <p:spPr>
            <a:xfrm>
              <a:off x="964746" y="8108724"/>
              <a:ext cx="5732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	      			   Speaking Proficiency		   Writing Proficiency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Hindi					Excellent (Native Speaker)		Good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English					Good				Good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Sanskrit				         Intermediate 			Good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6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534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pandey</dc:creator>
  <cp:lastModifiedBy>sumit pandey</cp:lastModifiedBy>
  <cp:revision>47</cp:revision>
  <dcterms:created xsi:type="dcterms:W3CDTF">2017-10-01T14:53:59Z</dcterms:created>
  <dcterms:modified xsi:type="dcterms:W3CDTF">2019-09-27T06:44:17Z</dcterms:modified>
</cp:coreProperties>
</file>