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12190413" cy="6859588"/>
  <p:notesSz cx="6858000" cy="9144000"/>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5D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9" d="100"/>
          <a:sy n="79" d="100"/>
        </p:scale>
        <p:origin x="-710" y="-67"/>
      </p:cViewPr>
      <p:guideLst>
        <p:guide orient="horz" pos="2161"/>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919"/>
            <a:ext cx="10361851" cy="147036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D48F02-F3F5-4850-9EC3-46B62D278140}"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04D44-D4A6-44BC-8129-81697B5501A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D48F02-F3F5-4850-9EC3-46B62D278140}"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04D44-D4A6-44BC-8129-81697B5501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2"/>
            <a:ext cx="2742843" cy="5852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521" y="274702"/>
            <a:ext cx="8025355" cy="5852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D48F02-F3F5-4850-9EC3-46B62D278140}"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04D44-D4A6-44BC-8129-81697B5501A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D48F02-F3F5-4850-9EC3-46B62D278140}"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04D44-D4A6-44BC-8129-81697B5501A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7921"/>
            <a:ext cx="10361851" cy="1362390"/>
          </a:xfrm>
        </p:spPr>
        <p:txBody>
          <a:bodyPr anchor="t"/>
          <a:lstStyle>
            <a:lvl1pPr algn="l">
              <a:defRPr sz="4800" b="1" cap="all"/>
            </a:lvl1pPr>
          </a:lstStyle>
          <a:p>
            <a:r>
              <a:rPr lang="en-US" smtClean="0"/>
              <a:t>Click to edit Master title style</a:t>
            </a:r>
            <a:endParaRPr lang="en-US"/>
          </a:p>
        </p:txBody>
      </p:sp>
      <p:sp>
        <p:nvSpPr>
          <p:cNvPr id="3" name="Text Placeholder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D48F02-F3F5-4850-9EC3-46B62D278140}"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04D44-D4A6-44BC-8129-81697B5501A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521" y="1600571"/>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6793" y="1600571"/>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D48F02-F3F5-4850-9EC3-46B62D278140}" type="datetimeFigureOut">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04D44-D4A6-44BC-8129-81697B5501A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521" y="1535469"/>
            <a:ext cx="5386216" cy="639910"/>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561" y="1535469"/>
            <a:ext cx="5388332" cy="639910"/>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D48F02-F3F5-4850-9EC3-46B62D278140}" type="datetimeFigureOut">
              <a:rPr lang="en-US" smtClean="0"/>
              <a:pPr/>
              <a:t>5/31/2023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04D44-D4A6-44BC-8129-81697B5501A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D48F02-F3F5-4850-9EC3-46B62D278140}" type="datetimeFigureOut">
              <a:rPr lang="en-US" smtClean="0"/>
              <a:pPr/>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04D44-D4A6-44BC-8129-81697B5501A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48F02-F3F5-4850-9EC3-46B62D278140}" type="datetimeFigureOut">
              <a:rPr lang="en-US" smtClean="0"/>
              <a:pPr/>
              <a:t>5/31/2023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04D44-D4A6-44BC-8129-81697B5501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113"/>
            <a:ext cx="4010562" cy="1162319"/>
          </a:xfrm>
        </p:spPr>
        <p:txBody>
          <a:bodyPr anchor="b"/>
          <a:lstStyle>
            <a:lvl1pPr algn="l">
              <a:defRPr sz="2400" b="1"/>
            </a:lvl1pPr>
          </a:lstStyle>
          <a:p>
            <a:r>
              <a:rPr lang="en-US" smtClean="0"/>
              <a:t>Click to edit Master title style</a:t>
            </a:r>
            <a:endParaRPr lang="en-US"/>
          </a:p>
        </p:txBody>
      </p:sp>
      <p:sp>
        <p:nvSpPr>
          <p:cNvPr id="3" name="Content Placeholder 2"/>
          <p:cNvSpPr>
            <a:spLocks noGrp="1"/>
          </p:cNvSpPr>
          <p:nvPr>
            <p:ph idx="1"/>
          </p:nvPr>
        </p:nvSpPr>
        <p:spPr>
          <a:xfrm>
            <a:off x="4766113" y="273114"/>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521" y="1435433"/>
            <a:ext cx="4010562" cy="4692149"/>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D48F02-F3F5-4850-9EC3-46B62D278140}" type="datetimeFigureOut">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04D44-D4A6-44BC-8129-81697B5501A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2"/>
            <a:ext cx="7314248" cy="566869"/>
          </a:xfrm>
        </p:spPr>
        <p:txBody>
          <a:bodyPr anchor="b"/>
          <a:lstStyle>
            <a:lvl1pPr algn="l">
              <a:defRPr sz="2400" b="1"/>
            </a:lvl1pPr>
          </a:lstStyle>
          <a:p>
            <a:r>
              <a:rPr lang="en-US" smtClean="0"/>
              <a:t>Click to edit Master title style</a:t>
            </a:r>
            <a:endParaRPr lang="en-US"/>
          </a:p>
        </p:txBody>
      </p:sp>
      <p:sp>
        <p:nvSpPr>
          <p:cNvPr id="3" name="Picture Placeholder 2"/>
          <p:cNvSpPr>
            <a:spLocks noGrp="1"/>
          </p:cNvSpPr>
          <p:nvPr>
            <p:ph type="pic" idx="1"/>
          </p:nvPr>
        </p:nvSpPr>
        <p:spPr>
          <a:xfrm>
            <a:off x="2389406" y="612917"/>
            <a:ext cx="7314248" cy="4115753"/>
          </a:xfrm>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endParaRPr lang="en-US"/>
          </a:p>
        </p:txBody>
      </p:sp>
      <p:sp>
        <p:nvSpPr>
          <p:cNvPr id="4" name="Text Placeholder 3"/>
          <p:cNvSpPr>
            <a:spLocks noGrp="1"/>
          </p:cNvSpPr>
          <p:nvPr>
            <p:ph type="body" sz="half" idx="2"/>
          </p:nvPr>
        </p:nvSpPr>
        <p:spPr>
          <a:xfrm>
            <a:off x="2389406" y="5368581"/>
            <a:ext cx="7314248" cy="805048"/>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D48F02-F3F5-4850-9EC3-46B62D278140}" type="datetimeFigureOut">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04D44-D4A6-44BC-8129-81697B5501A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1"/>
            <a:ext cx="10971372" cy="1143265"/>
          </a:xfrm>
          <a:prstGeom prst="rect">
            <a:avLst/>
          </a:prstGeom>
        </p:spPr>
        <p:txBody>
          <a:bodyPr vert="horz" lIns="108850" tIns="54425" rIns="108850" bIns="5442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521" y="1600571"/>
            <a:ext cx="10971372" cy="4527011"/>
          </a:xfrm>
          <a:prstGeom prst="rect">
            <a:avLst/>
          </a:prstGeom>
        </p:spPr>
        <p:txBody>
          <a:bodyPr vert="horz" lIns="108850" tIns="54425" rIns="108850" bIns="54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521" y="6357822"/>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40D48F02-F3F5-4850-9EC3-46B62D278140}" type="datetimeFigureOut">
              <a:rPr lang="en-US" smtClean="0"/>
              <a:pPr/>
              <a:t>5/31/2023</a:t>
            </a:fld>
            <a:endParaRPr lang="en-US"/>
          </a:p>
        </p:txBody>
      </p:sp>
      <p:sp>
        <p:nvSpPr>
          <p:cNvPr id="5" name="Footer Placeholder 4"/>
          <p:cNvSpPr>
            <a:spLocks noGrp="1"/>
          </p:cNvSpPr>
          <p:nvPr>
            <p:ph type="ftr" sz="quarter" idx="3"/>
          </p:nvPr>
        </p:nvSpPr>
        <p:spPr>
          <a:xfrm>
            <a:off x="4165058" y="6357822"/>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463" y="6357822"/>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06604D44-D4A6-44BC-8129-81697B5501A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1088502" rtl="0" eaLnBrk="1" latinLnBrk="0" hangingPunct="1">
        <a:spcBef>
          <a:spcPct val="0"/>
        </a:spcBef>
        <a:buNone/>
        <a:defRPr sz="5200" kern="1200">
          <a:solidFill>
            <a:schemeClr val="tx1"/>
          </a:solidFill>
          <a:latin typeface="+mj-lt"/>
          <a:ea typeface="+mj-ea"/>
          <a:cs typeface="+mj-cs"/>
        </a:defRPr>
      </a:lvl1pPr>
    </p:titleStyle>
    <p:bodyStyle>
      <a:lvl1pPr marL="408188" indent="-408188" algn="l" defTabSz="1088502"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408" indent="-340157" algn="l" defTabSz="1088502"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627" indent="-272125" algn="l" defTabSz="1088502"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4878"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129"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29000"/>
            <a:ext cx="12190413" cy="2572364"/>
          </a:xfrm>
          <a:prstGeom prst="rect">
            <a:avLst/>
          </a:prstGeom>
          <a:solidFill>
            <a:srgbClr val="0095D9"/>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 name="Title 1"/>
          <p:cNvSpPr>
            <a:spLocks noGrp="1"/>
          </p:cNvSpPr>
          <p:nvPr>
            <p:ph type="ctrTitle"/>
          </p:nvPr>
        </p:nvSpPr>
        <p:spPr>
          <a:xfrm>
            <a:off x="914281" y="2816636"/>
            <a:ext cx="10361851" cy="1470365"/>
          </a:xfrm>
        </p:spPr>
        <p:txBody>
          <a:bodyPr>
            <a:noAutofit/>
          </a:bodyPr>
          <a:lstStyle/>
          <a:p>
            <a:r>
              <a:rPr lang="en-US" sz="5700" dirty="0">
                <a:solidFill>
                  <a:schemeClr val="bg1"/>
                </a:solidFill>
                <a:latin typeface="Arial Rounded MT Bold" pitchFamily="34" charset="0"/>
              </a:rPr>
              <a:t>Knowledge Graph of Printers using Social Media Posts</a:t>
            </a:r>
            <a:br>
              <a:rPr lang="en-US" sz="5700" dirty="0">
                <a:solidFill>
                  <a:schemeClr val="bg1"/>
                </a:solidFill>
                <a:latin typeface="Arial Rounded MT Bold" pitchFamily="34" charset="0"/>
              </a:rPr>
            </a:br>
            <a:endParaRPr lang="en-US" sz="5700" dirty="0">
              <a:solidFill>
                <a:schemeClr val="bg1"/>
              </a:solidFill>
              <a:latin typeface="Arial Rounded MT Bold" pitchFamily="34" charset="0"/>
            </a:endParaRPr>
          </a:p>
        </p:txBody>
      </p:sp>
      <p:pic>
        <p:nvPicPr>
          <p:cNvPr id="4" name="Picture 3"/>
          <p:cNvPicPr>
            <a:picLocks noChangeAspect="1"/>
          </p:cNvPicPr>
          <p:nvPr/>
        </p:nvPicPr>
        <p:blipFill>
          <a:blip r:embed="rId2" cstate="print">
            <a:extLst>
              <a:ext uri="{28A0092B-C50C-407E-A947-70E740481C1C}">
                <a14:useLocalDpi xmlns="" xmlns:lc="http://schemas.openxmlformats.org/drawingml/2006/lockedCanvas" xmlns:a14="http://schemas.microsoft.com/office/drawing/2010/main" val="0"/>
              </a:ext>
            </a:extLst>
          </a:blip>
          <a:stretch>
            <a:fillRect/>
          </a:stretch>
        </p:blipFill>
        <p:spPr>
          <a:xfrm>
            <a:off x="10285691" y="5644885"/>
            <a:ext cx="1202781" cy="902412"/>
          </a:xfrm>
          <a:prstGeom prst="rect">
            <a:avLst/>
          </a:prstGeom>
          <a:effectLst>
            <a:outerShdw sx="1000" sy="1000" algn="ctr" rotWithShape="0">
              <a:srgbClr val="000000"/>
            </a:outerShdw>
          </a:effectLst>
        </p:spPr>
      </p:pic>
      <p:sp>
        <p:nvSpPr>
          <p:cNvPr id="6" name="TextBox 5"/>
          <p:cNvSpPr txBox="1"/>
          <p:nvPr/>
        </p:nvSpPr>
        <p:spPr>
          <a:xfrm>
            <a:off x="0" y="214340"/>
            <a:ext cx="12190413" cy="1433352"/>
          </a:xfrm>
          <a:prstGeom prst="rect">
            <a:avLst/>
          </a:prstGeom>
          <a:noFill/>
        </p:spPr>
        <p:txBody>
          <a:bodyPr wrap="square" lIns="108850" tIns="54425" rIns="108850" bIns="54425" rtlCol="0">
            <a:spAutoFit/>
          </a:bodyPr>
          <a:lstStyle/>
          <a:p>
            <a:pPr lvl="0" algn="ctr">
              <a:buClr>
                <a:schemeClr val="dk1"/>
              </a:buClr>
              <a:buSzPts val="990"/>
            </a:pPr>
            <a:r>
              <a:rPr lang="en-GB" sz="4300" b="1" dirty="0">
                <a:latin typeface="Arial Black" pitchFamily="34" charset="0"/>
                <a:ea typeface="Times New Roman" panose="02020603050405020304"/>
                <a:cs typeface="Times New Roman" panose="02020603050405020304"/>
                <a:sym typeface="Times New Roman" panose="02020603050405020304"/>
              </a:rPr>
              <a:t>HP Solve 2023</a:t>
            </a:r>
          </a:p>
          <a:p>
            <a:pPr lvl="0" algn="ctr"/>
            <a:r>
              <a:rPr lang="en-GB" sz="4300" b="1" dirty="0">
                <a:latin typeface="Arial Black" pitchFamily="34" charset="0"/>
                <a:ea typeface="Times New Roman" panose="02020603050405020304"/>
                <a:cs typeface="Times New Roman" panose="02020603050405020304"/>
                <a:sym typeface="Times New Roman" panose="02020603050405020304"/>
              </a:rPr>
              <a:t>Final Submission</a:t>
            </a:r>
            <a:endParaRPr lang="en-GB" sz="4300" dirty="0">
              <a:latin typeface="Arial Black" pitchFamily="34" charset="0"/>
              <a:ea typeface="Times New Roman" panose="02020603050405020304"/>
              <a:cs typeface="Times New Roman" panose="02020603050405020304"/>
              <a:sym typeface="Times New Roman" panose="02020603050405020304"/>
            </a:endParaRPr>
          </a:p>
        </p:txBody>
      </p:sp>
      <p:sp>
        <p:nvSpPr>
          <p:cNvPr id="7" name="TextBox 6"/>
          <p:cNvSpPr txBox="1"/>
          <p:nvPr/>
        </p:nvSpPr>
        <p:spPr>
          <a:xfrm>
            <a:off x="380910" y="6145066"/>
            <a:ext cx="4240478" cy="433078"/>
          </a:xfrm>
          <a:prstGeom prst="rect">
            <a:avLst/>
          </a:prstGeom>
          <a:noFill/>
        </p:spPr>
        <p:txBody>
          <a:bodyPr wrap="none" lIns="108850" tIns="54425" rIns="108850" bIns="54425" rtlCol="0">
            <a:spAutoFit/>
          </a:bodyPr>
          <a:lstStyle/>
          <a:p>
            <a:r>
              <a:rPr lang="en-US" dirty="0" smtClean="0"/>
              <a:t>Submitted  By: Sumit Das Mohapatra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1195" y="357960"/>
            <a:ext cx="11681927" cy="6124754"/>
          </a:xfrm>
          <a:prstGeom prst="rect">
            <a:avLst/>
          </a:prstGeom>
          <a:noFill/>
        </p:spPr>
        <p:txBody>
          <a:bodyPr wrap="square" rtlCol="0">
            <a:spAutoFit/>
          </a:bodyPr>
          <a:lstStyle/>
          <a:p>
            <a:pPr algn="just"/>
            <a:r>
              <a:rPr lang="en-US" b="1" dirty="0" smtClean="0">
                <a:solidFill>
                  <a:srgbClr val="0095D9"/>
                </a:solidFill>
                <a:latin typeface="Arial" pitchFamily="34" charset="0"/>
                <a:cs typeface="Arial" pitchFamily="34" charset="0"/>
              </a:rPr>
              <a:t>OVERVIEW</a:t>
            </a:r>
            <a:r>
              <a:rPr lang="en-US" dirty="0" smtClean="0">
                <a:solidFill>
                  <a:srgbClr val="0095D9"/>
                </a:solidFill>
                <a:latin typeface="Arial" pitchFamily="34" charset="0"/>
                <a:cs typeface="Arial" pitchFamily="34" charset="0"/>
              </a:rPr>
              <a:t>:</a:t>
            </a:r>
          </a:p>
          <a:p>
            <a:pPr algn="just"/>
            <a:r>
              <a:rPr lang="en-US" dirty="0" smtClean="0">
                <a:latin typeface="Arial" pitchFamily="34" charset="0"/>
                <a:cs typeface="Arial" pitchFamily="34" charset="0"/>
              </a:rPr>
              <a:t>	</a:t>
            </a:r>
            <a:r>
              <a:rPr lang="en-US" sz="1400" dirty="0" smtClean="0">
                <a:latin typeface="Arial" pitchFamily="34" charset="0"/>
                <a:cs typeface="Arial" pitchFamily="34" charset="0"/>
              </a:rPr>
              <a:t>The proposed approach aims to built an web application in which it should gather data from various social media platforms talking about HP PC and Printers, to categorized into different sections such as positive feedback, negative feedback, suggestions, complaints, etc., using the sentiment analysis tools that can help identify the sentiment of each feedback or review, store all this data in a centralized location, such as a database and based on the insights gained from analyzing the consumer sentiments, it can take action to improve its products and services.</a:t>
            </a:r>
            <a:endParaRPr lang="en-US" dirty="0" smtClean="0">
              <a:latin typeface="Arial" pitchFamily="34" charset="0"/>
              <a:cs typeface="Arial" pitchFamily="34" charset="0"/>
            </a:endParaRPr>
          </a:p>
          <a:p>
            <a:pPr algn="just"/>
            <a:r>
              <a:rPr lang="en-US" b="1" dirty="0" smtClean="0">
                <a:solidFill>
                  <a:srgbClr val="0095D9"/>
                </a:solidFill>
                <a:latin typeface="Arial" pitchFamily="34" charset="0"/>
                <a:cs typeface="Arial" pitchFamily="34" charset="0"/>
              </a:rPr>
              <a:t>APPROACH:</a:t>
            </a:r>
          </a:p>
          <a:p>
            <a:pPr algn="just"/>
            <a:endParaRPr lang="en-US" b="1" dirty="0" smtClean="0">
              <a:latin typeface="Arial" pitchFamily="34" charset="0"/>
              <a:cs typeface="Arial" pitchFamily="34" charset="0"/>
            </a:endParaRPr>
          </a:p>
          <a:p>
            <a:pPr algn="just"/>
            <a:endParaRPr lang="en-US" b="1" dirty="0" smtClean="0">
              <a:latin typeface="Arial" pitchFamily="34" charset="0"/>
              <a:cs typeface="Arial" pitchFamily="34" charset="0"/>
            </a:endParaRPr>
          </a:p>
          <a:p>
            <a:pPr algn="just"/>
            <a:endParaRPr lang="en-US" b="1" dirty="0" smtClean="0">
              <a:latin typeface="Arial" pitchFamily="34" charset="0"/>
              <a:cs typeface="Arial" pitchFamily="34" charset="0"/>
            </a:endParaRPr>
          </a:p>
          <a:p>
            <a:pPr algn="just"/>
            <a:endParaRPr lang="en-US" b="1" dirty="0" smtClean="0">
              <a:latin typeface="Arial" pitchFamily="34" charset="0"/>
              <a:cs typeface="Arial" pitchFamily="34" charset="0"/>
            </a:endParaRPr>
          </a:p>
          <a:p>
            <a:pPr algn="just"/>
            <a:endParaRPr lang="en-US" b="1" dirty="0" smtClean="0">
              <a:latin typeface="Arial" pitchFamily="34" charset="0"/>
              <a:cs typeface="Arial" pitchFamily="34" charset="0"/>
            </a:endParaRPr>
          </a:p>
          <a:p>
            <a:pPr algn="just"/>
            <a:endParaRPr lang="en-US" b="1" dirty="0" smtClean="0">
              <a:latin typeface="Arial" pitchFamily="34" charset="0"/>
              <a:cs typeface="Arial" pitchFamily="34" charset="0"/>
            </a:endParaRPr>
          </a:p>
          <a:p>
            <a:pPr algn="just"/>
            <a:endParaRPr lang="en-US" b="1" dirty="0" smtClean="0">
              <a:latin typeface="Arial" pitchFamily="34" charset="0"/>
              <a:cs typeface="Arial" pitchFamily="34" charset="0"/>
            </a:endParaRPr>
          </a:p>
          <a:p>
            <a:pPr algn="just"/>
            <a:endParaRPr lang="en-US" b="1" dirty="0" smtClean="0">
              <a:latin typeface="Arial" pitchFamily="34" charset="0"/>
              <a:cs typeface="Arial" pitchFamily="34" charset="0"/>
            </a:endParaRPr>
          </a:p>
          <a:p>
            <a:pPr algn="just"/>
            <a:r>
              <a:rPr lang="en-US" b="1" dirty="0" smtClean="0">
                <a:solidFill>
                  <a:srgbClr val="0095D9"/>
                </a:solidFill>
                <a:latin typeface="Arial" pitchFamily="34" charset="0"/>
                <a:cs typeface="Arial" pitchFamily="34" charset="0"/>
              </a:rPr>
              <a:t>DESCRIPTION:</a:t>
            </a:r>
          </a:p>
          <a:p>
            <a:pPr algn="just"/>
            <a:r>
              <a:rPr lang="en-US" sz="1400" b="1" dirty="0" smtClean="0">
                <a:latin typeface="Arial" pitchFamily="34" charset="0"/>
                <a:cs typeface="Arial" pitchFamily="34" charset="0"/>
              </a:rPr>
              <a:t>1. Gather Data-</a:t>
            </a:r>
          </a:p>
          <a:p>
            <a:pPr marL="360363" lvl="1" indent="-177800" algn="just">
              <a:buFont typeface="Arial" pitchFamily="34" charset="0"/>
              <a:buChar char="•"/>
            </a:pPr>
            <a:r>
              <a:rPr lang="en-US" sz="1400" dirty="0" smtClean="0">
                <a:latin typeface="Arial" pitchFamily="34" charset="0"/>
                <a:cs typeface="Arial" pitchFamily="34" charset="0"/>
              </a:rPr>
              <a:t>Collect Data from different social media platforms by web data mining using different APIs. </a:t>
            </a:r>
          </a:p>
          <a:p>
            <a:pPr marL="360363" lvl="1" indent="-177800" algn="just">
              <a:buFont typeface="Arial" pitchFamily="34" charset="0"/>
              <a:buChar char="•"/>
            </a:pPr>
            <a:r>
              <a:rPr lang="en-US" sz="1400" dirty="0" smtClean="0">
                <a:latin typeface="Arial" pitchFamily="34" charset="0"/>
                <a:cs typeface="Arial" pitchFamily="34" charset="0"/>
              </a:rPr>
              <a:t>It can be done using the programming language Python libraries and REST APIs.</a:t>
            </a:r>
          </a:p>
          <a:p>
            <a:pPr algn="just"/>
            <a:r>
              <a:rPr lang="en-US" sz="1400" b="1" dirty="0" smtClean="0">
                <a:latin typeface="Arial" pitchFamily="34" charset="0"/>
                <a:cs typeface="Arial" pitchFamily="34" charset="0"/>
              </a:rPr>
              <a:t>2. Sort the Data-</a:t>
            </a:r>
          </a:p>
          <a:p>
            <a:pPr marL="360363" lvl="1" indent="-177800" algn="just">
              <a:buFont typeface="Arial" pitchFamily="34" charset="0"/>
              <a:buChar char="•"/>
            </a:pPr>
            <a:r>
              <a:rPr lang="en-US" sz="1400" dirty="0" smtClean="0">
                <a:latin typeface="Arial" pitchFamily="34" charset="0"/>
                <a:cs typeface="Arial" pitchFamily="34" charset="0"/>
              </a:rPr>
              <a:t>After the information has been gathered, it needs to be classified into several categories, such as criticism, suggestions, compliments, complaints, etc.</a:t>
            </a:r>
          </a:p>
          <a:p>
            <a:pPr marL="360363" lvl="1" indent="-177800" algn="just">
              <a:buFont typeface="Arial" pitchFamily="34" charset="0"/>
              <a:buChar char="•"/>
            </a:pPr>
            <a:r>
              <a:rPr lang="en-US" sz="1400" dirty="0" smtClean="0">
                <a:latin typeface="Arial" pitchFamily="34" charset="0"/>
                <a:cs typeface="Arial" pitchFamily="34" charset="0"/>
              </a:rPr>
              <a:t>By using different pandas libraries we can sort it.</a:t>
            </a:r>
          </a:p>
        </p:txBody>
      </p:sp>
      <p:pic>
        <p:nvPicPr>
          <p:cNvPr id="22" name="Picture 2"/>
          <p:cNvPicPr>
            <a:picLocks noChangeAspect="1" noChangeArrowheads="1"/>
          </p:cNvPicPr>
          <p:nvPr/>
        </p:nvPicPr>
        <p:blipFill>
          <a:blip r:embed="rId2"/>
          <a:srcRect l="12079" t="69895" r="13158" b="25333"/>
          <a:stretch>
            <a:fillRect/>
          </a:stretch>
        </p:blipFill>
        <p:spPr bwMode="auto">
          <a:xfrm>
            <a:off x="0" y="6530741"/>
            <a:ext cx="12192000" cy="327259"/>
          </a:xfrm>
          <a:prstGeom prst="rect">
            <a:avLst/>
          </a:prstGeom>
          <a:noFill/>
          <a:ln w="9525">
            <a:noFill/>
            <a:miter lim="800000"/>
            <a:headEnd/>
            <a:tailEnd/>
          </a:ln>
          <a:effectLst/>
        </p:spPr>
      </p:pic>
      <p:grpSp>
        <p:nvGrpSpPr>
          <p:cNvPr id="35" name="Group 34"/>
          <p:cNvGrpSpPr/>
          <p:nvPr/>
        </p:nvGrpSpPr>
        <p:grpSpPr>
          <a:xfrm>
            <a:off x="500512" y="2001034"/>
            <a:ext cx="10714860" cy="2214578"/>
            <a:chOff x="500512" y="2358224"/>
            <a:chExt cx="10714860" cy="2214578"/>
          </a:xfrm>
        </p:grpSpPr>
        <p:sp>
          <p:nvSpPr>
            <p:cNvPr id="21" name="Rectangle 20"/>
            <p:cNvSpPr/>
            <p:nvPr/>
          </p:nvSpPr>
          <p:spPr>
            <a:xfrm>
              <a:off x="500514" y="2444818"/>
              <a:ext cx="1780673" cy="75077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Gather Data</a:t>
              </a:r>
              <a:endParaRPr lang="en-US" dirty="0"/>
            </a:p>
          </p:txBody>
        </p:sp>
        <p:sp>
          <p:nvSpPr>
            <p:cNvPr id="23" name="Right Arrow 22"/>
            <p:cNvSpPr/>
            <p:nvPr/>
          </p:nvSpPr>
          <p:spPr>
            <a:xfrm>
              <a:off x="2579571" y="2656573"/>
              <a:ext cx="991402" cy="404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945505" y="2444818"/>
              <a:ext cx="1780673" cy="75077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Sort Data</a:t>
              </a:r>
              <a:endParaRPr lang="en-US" dirty="0"/>
            </a:p>
          </p:txBody>
        </p:sp>
        <p:sp>
          <p:nvSpPr>
            <p:cNvPr id="25" name="Right Arrow 24"/>
            <p:cNvSpPr/>
            <p:nvPr/>
          </p:nvSpPr>
          <p:spPr>
            <a:xfrm>
              <a:off x="6024562" y="2656573"/>
              <a:ext cx="991402" cy="404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660281" y="2358224"/>
              <a:ext cx="1780673" cy="100013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 of sentiment analysis tools</a:t>
              </a:r>
              <a:endParaRPr lang="en-US" dirty="0"/>
            </a:p>
          </p:txBody>
        </p:sp>
        <p:sp>
          <p:nvSpPr>
            <p:cNvPr id="27" name="Right Arrow 26"/>
            <p:cNvSpPr/>
            <p:nvPr/>
          </p:nvSpPr>
          <p:spPr>
            <a:xfrm>
              <a:off x="9739338" y="2656573"/>
              <a:ext cx="991402" cy="404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p:cNvSpPr/>
            <p:nvPr/>
          </p:nvSpPr>
          <p:spPr>
            <a:xfrm>
              <a:off x="10730740" y="2950658"/>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flipH="1">
              <a:off x="500512" y="3644108"/>
              <a:ext cx="1780673" cy="92869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Take Appropriate Action</a:t>
              </a:r>
              <a:endParaRPr lang="en-US" dirty="0"/>
            </a:p>
          </p:txBody>
        </p:sp>
        <p:sp>
          <p:nvSpPr>
            <p:cNvPr id="30" name="Right Arrow 29"/>
            <p:cNvSpPr/>
            <p:nvPr/>
          </p:nvSpPr>
          <p:spPr>
            <a:xfrm flipH="1">
              <a:off x="2579571" y="3929066"/>
              <a:ext cx="991402" cy="404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flipH="1">
              <a:off x="3945504" y="3717311"/>
              <a:ext cx="1780673" cy="75077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Use of data visualization tools</a:t>
              </a:r>
              <a:endParaRPr lang="en-US" sz="1600" dirty="0"/>
            </a:p>
          </p:txBody>
        </p:sp>
        <p:sp>
          <p:nvSpPr>
            <p:cNvPr id="32" name="Right Arrow 31"/>
            <p:cNvSpPr/>
            <p:nvPr/>
          </p:nvSpPr>
          <p:spPr>
            <a:xfrm flipH="1">
              <a:off x="6024562" y="3929066"/>
              <a:ext cx="991402" cy="404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flipH="1">
              <a:off x="7660281" y="3717311"/>
              <a:ext cx="1780673" cy="75077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Store the data in a dataset</a:t>
              </a:r>
              <a:endParaRPr lang="en-US" dirty="0"/>
            </a:p>
          </p:txBody>
        </p:sp>
        <p:sp>
          <p:nvSpPr>
            <p:cNvPr id="34" name="Right Arrow 33"/>
            <p:cNvSpPr/>
            <p:nvPr/>
          </p:nvSpPr>
          <p:spPr>
            <a:xfrm flipH="1">
              <a:off x="9739338" y="3929066"/>
              <a:ext cx="991402" cy="404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241" y="522514"/>
            <a:ext cx="11523306" cy="3108543"/>
          </a:xfrm>
          <a:prstGeom prst="rect">
            <a:avLst/>
          </a:prstGeom>
          <a:noFill/>
        </p:spPr>
        <p:txBody>
          <a:bodyPr wrap="square" rtlCol="0">
            <a:spAutoFit/>
          </a:bodyPr>
          <a:lstStyle/>
          <a:p>
            <a:pPr algn="just"/>
            <a:r>
              <a:rPr lang="en-US" sz="1400" b="1" dirty="0" smtClean="0">
                <a:latin typeface="Arial" pitchFamily="34" charset="0"/>
                <a:cs typeface="Arial" pitchFamily="34" charset="0"/>
              </a:rPr>
              <a:t>3. Use of sentiment analysis tools-</a:t>
            </a:r>
          </a:p>
          <a:p>
            <a:pPr marL="355600" lvl="1" indent="-173038" algn="just">
              <a:buFont typeface="Arial" pitchFamily="34" charset="0"/>
              <a:buChar char="•"/>
            </a:pPr>
            <a:r>
              <a:rPr lang="en-US" sz="1400" dirty="0" smtClean="0">
                <a:latin typeface="Arial" pitchFamily="34" charset="0"/>
                <a:cs typeface="Arial" pitchFamily="34" charset="0"/>
              </a:rPr>
              <a:t>We can use sentiment analysis tools to assist determine the sentiment of each comment or review in order to further evaluate the data. </a:t>
            </a:r>
          </a:p>
          <a:p>
            <a:pPr marL="355600" lvl="1" indent="-173038" algn="just">
              <a:buFont typeface="Arial" pitchFamily="34" charset="0"/>
              <a:buChar char="•"/>
            </a:pPr>
            <a:r>
              <a:rPr lang="en-US" sz="1400" dirty="0" smtClean="0">
                <a:latin typeface="Arial" pitchFamily="34" charset="0"/>
                <a:cs typeface="Arial" pitchFamily="34" charset="0"/>
              </a:rPr>
              <a:t>This can help stakeholder better understand how people feel generally about a certain feature or product.</a:t>
            </a:r>
          </a:p>
          <a:p>
            <a:pPr algn="just"/>
            <a:r>
              <a:rPr lang="en-US" sz="1400" b="1" dirty="0" smtClean="0">
                <a:latin typeface="Arial" pitchFamily="34" charset="0"/>
                <a:cs typeface="Arial" pitchFamily="34" charset="0"/>
              </a:rPr>
              <a:t>4. Store the data in a database-</a:t>
            </a:r>
          </a:p>
          <a:p>
            <a:pPr marL="355600" lvl="1" indent="-173038" algn="just">
              <a:buFont typeface="Arial" pitchFamily="34" charset="0"/>
              <a:buChar char="•"/>
            </a:pPr>
            <a:r>
              <a:rPr lang="en-US" sz="1400" dirty="0" smtClean="0">
                <a:latin typeface="Arial" pitchFamily="34" charset="0"/>
                <a:cs typeface="Arial" pitchFamily="34" charset="0"/>
              </a:rPr>
              <a:t>The storing of this information in one place, such as a database. </a:t>
            </a:r>
          </a:p>
          <a:p>
            <a:pPr marL="355600" lvl="1" indent="-173038" algn="just">
              <a:buFont typeface="Arial" pitchFamily="34" charset="0"/>
              <a:buChar char="•"/>
            </a:pPr>
            <a:r>
              <a:rPr lang="en-US" sz="1400" dirty="0" smtClean="0">
                <a:latin typeface="Arial" pitchFamily="34" charset="0"/>
                <a:cs typeface="Arial" pitchFamily="34" charset="0"/>
              </a:rPr>
              <a:t>The data will be simpler to access and analyze as a result.</a:t>
            </a:r>
          </a:p>
          <a:p>
            <a:pPr algn="just"/>
            <a:r>
              <a:rPr lang="en-US" sz="1400" b="1" dirty="0" smtClean="0">
                <a:latin typeface="Arial" pitchFamily="34" charset="0"/>
                <a:cs typeface="Arial" pitchFamily="34" charset="0"/>
              </a:rPr>
              <a:t>5. Use of data visualization tools-</a:t>
            </a:r>
          </a:p>
          <a:p>
            <a:pPr marL="355600" lvl="1" indent="-173038" algn="just">
              <a:buFont typeface="Arial" pitchFamily="34" charset="0"/>
              <a:buChar char="•"/>
            </a:pPr>
            <a:r>
              <a:rPr lang="en-US" sz="1400" dirty="0" smtClean="0">
                <a:latin typeface="Arial" pitchFamily="34" charset="0"/>
                <a:cs typeface="Arial" pitchFamily="34" charset="0"/>
              </a:rPr>
              <a:t>We can use dashboards, charts, and graphs to help make sense of the data. </a:t>
            </a:r>
          </a:p>
          <a:p>
            <a:pPr marL="355600" lvl="1" indent="-173038" algn="just">
              <a:buFont typeface="Arial" pitchFamily="34" charset="0"/>
              <a:buChar char="•"/>
            </a:pPr>
            <a:r>
              <a:rPr lang="en-US" sz="1400" dirty="0" smtClean="0">
                <a:latin typeface="Arial" pitchFamily="34" charset="0"/>
                <a:cs typeface="Arial" pitchFamily="34" charset="0"/>
              </a:rPr>
              <a:t>This makes it easier to spot patterns and trends in consumer sentiment and feedback.</a:t>
            </a:r>
          </a:p>
          <a:p>
            <a:pPr algn="just"/>
            <a:r>
              <a:rPr lang="en-US" sz="1400" b="1" dirty="0" smtClean="0">
                <a:latin typeface="Arial" pitchFamily="34" charset="0"/>
                <a:cs typeface="Arial" pitchFamily="34" charset="0"/>
              </a:rPr>
              <a:t>6. Take Appropriate Action-</a:t>
            </a:r>
          </a:p>
          <a:p>
            <a:pPr marL="355600" lvl="1" indent="-173038" algn="just">
              <a:buFont typeface="Arial" pitchFamily="34" charset="0"/>
              <a:buChar char="•"/>
            </a:pPr>
            <a:r>
              <a:rPr lang="en-US" sz="1400" dirty="0" smtClean="0">
                <a:latin typeface="Arial" pitchFamily="34" charset="0"/>
                <a:cs typeface="Arial" pitchFamily="34" charset="0"/>
              </a:rPr>
              <a:t>It can improve its products and services based on the knowledge gained from studying consumer sentiment. </a:t>
            </a:r>
          </a:p>
          <a:p>
            <a:pPr marL="355600" lvl="1" indent="-173038" algn="just">
              <a:buFont typeface="Arial" pitchFamily="34" charset="0"/>
              <a:buChar char="•"/>
            </a:pPr>
            <a:r>
              <a:rPr lang="en-US" sz="1400" dirty="0" smtClean="0">
                <a:latin typeface="Arial" pitchFamily="34" charset="0"/>
                <a:cs typeface="Arial" pitchFamily="34" charset="0"/>
              </a:rPr>
              <a:t>This can involve enhancing the user experience, resolving client issues and complaints, and putting client suggestions into practice.</a:t>
            </a:r>
          </a:p>
          <a:p>
            <a:pPr marL="355600" lvl="1" indent="-173038" algn="just">
              <a:buFont typeface="Arial" pitchFamily="34" charset="0"/>
              <a:buChar char="•"/>
            </a:pPr>
            <a:endParaRPr lang="en-US" sz="1400" dirty="0" smtClean="0">
              <a:latin typeface="Arial" pitchFamily="34" charset="0"/>
              <a:cs typeface="Arial" pitchFamily="34" charset="0"/>
            </a:endParaRPr>
          </a:p>
          <a:p>
            <a:pPr marL="355600" lvl="1" indent="-173038" algn="just"/>
            <a:endParaRPr lang="en-US" sz="1400" dirty="0">
              <a:latin typeface="Arial" pitchFamily="34" charset="0"/>
              <a:cs typeface="Arial" pitchFamily="34" charset="0"/>
            </a:endParaRPr>
          </a:p>
        </p:txBody>
      </p:sp>
      <p:sp>
        <p:nvSpPr>
          <p:cNvPr id="5" name="TextBox 4"/>
          <p:cNvSpPr txBox="1"/>
          <p:nvPr/>
        </p:nvSpPr>
        <p:spPr>
          <a:xfrm>
            <a:off x="317241" y="3224463"/>
            <a:ext cx="6494106" cy="1223412"/>
          </a:xfrm>
          <a:prstGeom prst="rect">
            <a:avLst/>
          </a:prstGeom>
          <a:noFill/>
        </p:spPr>
        <p:txBody>
          <a:bodyPr wrap="square" rtlCol="0">
            <a:spAutoFit/>
          </a:bodyPr>
          <a:lstStyle/>
          <a:p>
            <a:pPr algn="just">
              <a:lnSpc>
                <a:spcPct val="150000"/>
              </a:lnSpc>
            </a:pPr>
            <a:r>
              <a:rPr lang="en-US" b="1" dirty="0" smtClean="0">
                <a:solidFill>
                  <a:srgbClr val="0095D9"/>
                </a:solidFill>
                <a:latin typeface="Arial" pitchFamily="34" charset="0"/>
                <a:cs typeface="Arial" pitchFamily="34" charset="0"/>
              </a:rPr>
              <a:t>VALUE PROPOSITION:</a:t>
            </a:r>
          </a:p>
          <a:p>
            <a:pPr marL="87313" indent="-87313" algn="just">
              <a:buFont typeface="Arial" pitchFamily="34" charset="0"/>
              <a:buChar char="•"/>
            </a:pPr>
            <a:r>
              <a:rPr lang="en-US" sz="1400" dirty="0" smtClean="0">
                <a:latin typeface="Arial" pitchFamily="34" charset="0"/>
                <a:cs typeface="Arial" pitchFamily="34" charset="0"/>
              </a:rPr>
              <a:t>Knowledge graph from above approach can be generated.</a:t>
            </a:r>
          </a:p>
          <a:p>
            <a:pPr marL="87313" indent="-87313" algn="just">
              <a:buFont typeface="Arial" pitchFamily="34" charset="0"/>
              <a:buChar char="•"/>
            </a:pPr>
            <a:r>
              <a:rPr lang="en-US" sz="1400" dirty="0" smtClean="0">
                <a:latin typeface="Arial" pitchFamily="34" charset="0"/>
                <a:cs typeface="Arial" pitchFamily="34" charset="0"/>
              </a:rPr>
              <a:t>Brand value and NPS Score can be increased.</a:t>
            </a:r>
          </a:p>
          <a:p>
            <a:pPr marL="87313" indent="-87313" algn="just">
              <a:buFont typeface="Arial" pitchFamily="34" charset="0"/>
              <a:buChar char="•"/>
            </a:pPr>
            <a:r>
              <a:rPr lang="en-US" sz="1400" dirty="0" smtClean="0">
                <a:latin typeface="Arial" pitchFamily="34" charset="0"/>
                <a:cs typeface="Arial" pitchFamily="34" charset="0"/>
              </a:rPr>
              <a:t>It will create a better understanding among the customers.</a:t>
            </a:r>
          </a:p>
        </p:txBody>
      </p:sp>
      <p:pic>
        <p:nvPicPr>
          <p:cNvPr id="6" name="Picture 2"/>
          <p:cNvPicPr>
            <a:picLocks noChangeAspect="1" noChangeArrowheads="1"/>
          </p:cNvPicPr>
          <p:nvPr/>
        </p:nvPicPr>
        <p:blipFill>
          <a:blip r:embed="rId2"/>
          <a:srcRect l="12079" t="69895" r="13158" b="25333"/>
          <a:stretch>
            <a:fillRect/>
          </a:stretch>
        </p:blipFill>
        <p:spPr bwMode="auto">
          <a:xfrm>
            <a:off x="0" y="6430189"/>
            <a:ext cx="12192000" cy="427811"/>
          </a:xfrm>
          <a:prstGeom prst="rect">
            <a:avLst/>
          </a:prstGeom>
          <a:noFill/>
          <a:ln w="9525">
            <a:noFill/>
            <a:miter lim="800000"/>
            <a:headEnd/>
            <a:tailEnd/>
          </a:ln>
          <a:effectLst/>
        </p:spPr>
      </p:pic>
      <p:pic>
        <p:nvPicPr>
          <p:cNvPr id="7" name="Picture 2" descr="PDF] Constructing Social Media Knowledge Graphs with Social Scientists |  Semantic Scholar"/>
          <p:cNvPicPr>
            <a:picLocks noChangeAspect="1" noChangeArrowheads="1"/>
          </p:cNvPicPr>
          <p:nvPr/>
        </p:nvPicPr>
        <p:blipFill>
          <a:blip r:embed="rId3"/>
          <a:srcRect/>
          <a:stretch>
            <a:fillRect/>
          </a:stretch>
        </p:blipFill>
        <p:spPr bwMode="auto">
          <a:xfrm>
            <a:off x="6363870" y="3477760"/>
            <a:ext cx="5162550" cy="2571751"/>
          </a:xfrm>
          <a:prstGeom prst="rect">
            <a:avLst/>
          </a:prstGeom>
          <a:noFill/>
        </p:spPr>
      </p:pic>
      <p:sp>
        <p:nvSpPr>
          <p:cNvPr id="8" name="TextBox 7"/>
          <p:cNvSpPr txBox="1"/>
          <p:nvPr/>
        </p:nvSpPr>
        <p:spPr>
          <a:xfrm>
            <a:off x="307616" y="4714884"/>
            <a:ext cx="6494106" cy="1654299"/>
          </a:xfrm>
          <a:prstGeom prst="rect">
            <a:avLst/>
          </a:prstGeom>
          <a:noFill/>
        </p:spPr>
        <p:txBody>
          <a:bodyPr wrap="square" rtlCol="0">
            <a:spAutoFit/>
          </a:bodyPr>
          <a:lstStyle/>
          <a:p>
            <a:pPr algn="just">
              <a:lnSpc>
                <a:spcPct val="150000"/>
              </a:lnSpc>
            </a:pPr>
            <a:r>
              <a:rPr lang="en-US" b="1" dirty="0" smtClean="0">
                <a:solidFill>
                  <a:srgbClr val="0095D9"/>
                </a:solidFill>
                <a:latin typeface="Arial" pitchFamily="34" charset="0"/>
                <a:cs typeface="Arial" pitchFamily="34" charset="0"/>
              </a:rPr>
              <a:t>TECHNOLOGIES:</a:t>
            </a:r>
            <a:endParaRPr lang="en-US" sz="1400" dirty="0" smtClean="0">
              <a:solidFill>
                <a:srgbClr val="0095D9"/>
              </a:solidFill>
              <a:latin typeface="Arial" pitchFamily="34" charset="0"/>
              <a:cs typeface="Arial" pitchFamily="34" charset="0"/>
            </a:endParaRPr>
          </a:p>
          <a:p>
            <a:pPr marL="87313" indent="-87313" algn="just">
              <a:buFont typeface="Arial" pitchFamily="34" charset="0"/>
              <a:buChar char="•"/>
            </a:pPr>
            <a:r>
              <a:rPr lang="en-US" sz="1400" dirty="0" smtClean="0">
                <a:latin typeface="Arial" pitchFamily="34" charset="0"/>
                <a:cs typeface="Arial" pitchFamily="34" charset="0"/>
              </a:rPr>
              <a:t>ML,</a:t>
            </a:r>
          </a:p>
          <a:p>
            <a:pPr marL="87313" indent="-87313" algn="just">
              <a:buFont typeface="Arial" pitchFamily="34" charset="0"/>
              <a:buChar char="•"/>
            </a:pPr>
            <a:r>
              <a:rPr lang="en-US" sz="1400" dirty="0" smtClean="0">
                <a:latin typeface="Arial" pitchFamily="34" charset="0"/>
                <a:cs typeface="Arial" pitchFamily="34" charset="0"/>
              </a:rPr>
              <a:t>Python,</a:t>
            </a:r>
          </a:p>
          <a:p>
            <a:pPr marL="87313" indent="-87313" algn="just">
              <a:buFont typeface="Arial" pitchFamily="34" charset="0"/>
              <a:buChar char="•"/>
            </a:pPr>
            <a:r>
              <a:rPr lang="en-US" sz="1400" dirty="0" smtClean="0">
                <a:latin typeface="Arial" pitchFamily="34" charset="0"/>
                <a:cs typeface="Arial" pitchFamily="34" charset="0"/>
              </a:rPr>
              <a:t>Web Data Mining, </a:t>
            </a:r>
          </a:p>
          <a:p>
            <a:pPr marL="87313" indent="-87313" algn="just">
              <a:buFont typeface="Arial" pitchFamily="34" charset="0"/>
              <a:buChar char="•"/>
            </a:pPr>
            <a:r>
              <a:rPr lang="en-US" sz="1400" dirty="0" smtClean="0">
                <a:latin typeface="Arial" pitchFamily="34" charset="0"/>
                <a:cs typeface="Arial" pitchFamily="34" charset="0"/>
              </a:rPr>
              <a:t>NLP, </a:t>
            </a:r>
          </a:p>
          <a:p>
            <a:pPr marL="87313" indent="-87313" algn="just">
              <a:buFont typeface="Arial" pitchFamily="34" charset="0"/>
              <a:buChar char="•"/>
            </a:pPr>
            <a:r>
              <a:rPr lang="en-US" sz="1400" dirty="0" smtClean="0">
                <a:latin typeface="Arial" pitchFamily="34" charset="0"/>
                <a:cs typeface="Arial" pitchFamily="34" charset="0"/>
              </a:rPr>
              <a:t>Web API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7290" y="215084"/>
            <a:ext cx="11644394" cy="6394058"/>
          </a:xfrm>
          <a:prstGeom prst="rect">
            <a:avLst/>
          </a:prstGeom>
        </p:spPr>
        <p:txBody>
          <a:bodyPr wrap="square">
            <a:spAutoFit/>
          </a:bodyPr>
          <a:lstStyle/>
          <a:p>
            <a:pPr algn="just">
              <a:lnSpc>
                <a:spcPct val="150000"/>
              </a:lnSpc>
            </a:pPr>
            <a:r>
              <a:rPr lang="en-US" b="1" dirty="0" smtClean="0">
                <a:solidFill>
                  <a:srgbClr val="0095D9"/>
                </a:solidFill>
                <a:latin typeface="Arial" pitchFamily="34" charset="0"/>
                <a:cs typeface="Arial" pitchFamily="34" charset="0"/>
              </a:rPr>
              <a:t>CODE APPROACH:</a:t>
            </a:r>
            <a:endParaRPr lang="en-US" dirty="0" smtClean="0">
              <a:solidFill>
                <a:srgbClr val="0095D9"/>
              </a:solidFill>
              <a:latin typeface="Arial" pitchFamily="34" charset="0"/>
              <a:cs typeface="Arial" pitchFamily="34" charset="0"/>
            </a:endParaRPr>
          </a:p>
          <a:p>
            <a:pPr marL="342900" indent="-342900" algn="just"/>
            <a:r>
              <a:rPr lang="en-US" sz="1400" b="1" dirty="0" smtClean="0">
                <a:latin typeface="Arial" pitchFamily="34" charset="0"/>
                <a:cs typeface="Arial" pitchFamily="34" charset="0"/>
              </a:rPr>
              <a:t>Step 1: Importing Libraries</a:t>
            </a:r>
          </a:p>
          <a:p>
            <a:pPr marL="342900" indent="-342900" algn="just"/>
            <a:r>
              <a:rPr lang="en-US" sz="1400" dirty="0" smtClean="0"/>
              <a:t>		In order to perform various tasks in Python, we import several libraries. The </a:t>
            </a:r>
            <a:r>
              <a:rPr lang="en-US" sz="1400" dirty="0" err="1" smtClean="0"/>
              <a:t>csv</a:t>
            </a:r>
            <a:r>
              <a:rPr lang="en-US" sz="1400" dirty="0" smtClean="0"/>
              <a:t> library allows us to work with CSV files, while requests enables us to make HTTP requests. The torch library is used for deep learning tasks. For data manipulation, we import pandas as pd. To create and manipulate graphs, we utilize the </a:t>
            </a:r>
            <a:r>
              <a:rPr lang="en-US" sz="1400" dirty="0" err="1" smtClean="0"/>
              <a:t>networkx</a:t>
            </a:r>
            <a:r>
              <a:rPr lang="en-US" sz="1400" dirty="0" smtClean="0"/>
              <a:t> library. Additionally, the </a:t>
            </a:r>
            <a:r>
              <a:rPr lang="en-US" sz="1400" dirty="0" err="1" smtClean="0"/>
              <a:t>nltk</a:t>
            </a:r>
            <a:r>
              <a:rPr lang="en-US" sz="1400" dirty="0" smtClean="0"/>
              <a:t> library provides tools for natural language processing, including the </a:t>
            </a:r>
            <a:r>
              <a:rPr lang="en-US" sz="1400" dirty="0" err="1" smtClean="0"/>
              <a:t>SentimentIntensityAnalyzer</a:t>
            </a:r>
            <a:r>
              <a:rPr lang="en-US" sz="1400" dirty="0" smtClean="0"/>
              <a:t> for sentiment analysis. Data visualization is facilitated by the </a:t>
            </a:r>
            <a:r>
              <a:rPr lang="en-US" sz="1400" dirty="0" err="1" smtClean="0"/>
              <a:t>matplotlib.pyplot</a:t>
            </a:r>
            <a:r>
              <a:rPr lang="en-US" sz="1400" dirty="0" smtClean="0"/>
              <a:t> library. The re library helps with regular expressions, while punctuation from string aids in handling punctuation. For text processing, we import ENGLISH_STOP_WORDS from </a:t>
            </a:r>
            <a:r>
              <a:rPr lang="en-US" sz="1400" dirty="0" err="1" smtClean="0"/>
              <a:t>sklearn.feature_extraction.text</a:t>
            </a:r>
            <a:r>
              <a:rPr lang="en-US" sz="1400" dirty="0" smtClean="0"/>
              <a:t>, and the </a:t>
            </a:r>
            <a:r>
              <a:rPr lang="en-US" sz="1400" dirty="0" err="1" smtClean="0"/>
              <a:t>TfidfVectorizer</a:t>
            </a:r>
            <a:r>
              <a:rPr lang="en-US" sz="1400" dirty="0" smtClean="0"/>
              <a:t> for text </a:t>
            </a:r>
            <a:r>
              <a:rPr lang="en-US" sz="1400" dirty="0" err="1" smtClean="0"/>
              <a:t>vectorization</a:t>
            </a:r>
            <a:r>
              <a:rPr lang="en-US" sz="1400" dirty="0" smtClean="0"/>
              <a:t>.</a:t>
            </a:r>
            <a:endParaRPr lang="en-US" sz="1400" dirty="0" smtClean="0">
              <a:latin typeface="Arial" pitchFamily="34" charset="0"/>
              <a:cs typeface="Arial" pitchFamily="34" charset="0"/>
            </a:endParaRPr>
          </a:p>
          <a:p>
            <a:pPr marL="342900" indent="-342900" algn="just"/>
            <a:r>
              <a:rPr lang="en-US" sz="1400" b="1" dirty="0" smtClean="0">
                <a:latin typeface="Arial" pitchFamily="34" charset="0"/>
                <a:cs typeface="Arial" pitchFamily="34" charset="0"/>
              </a:rPr>
              <a:t>Step 2 : Web Scraping Data from various Social Media Platform</a:t>
            </a:r>
          </a:p>
          <a:p>
            <a:pPr marL="342900" indent="-342900" algn="just"/>
            <a:r>
              <a:rPr lang="en-US" sz="1400" dirty="0" smtClean="0"/>
              <a:t>		Web </a:t>
            </a:r>
            <a:r>
              <a:rPr lang="en-US" sz="1400" dirty="0"/>
              <a:t>scraping data from various social media platforms allows us to gather valuable insights and information. By utilizing libraries like </a:t>
            </a:r>
            <a:r>
              <a:rPr lang="en-US" sz="1400" dirty="0" smtClean="0"/>
              <a:t>requests</a:t>
            </a:r>
            <a:r>
              <a:rPr lang="en-US" sz="1400" dirty="0"/>
              <a:t>, we can send HTTP requests to specific social media platforms' APIs and retrieve data. For example, we can access Twitter's API to extract tweets or </a:t>
            </a:r>
            <a:r>
              <a:rPr lang="en-US" sz="1400" dirty="0" err="1"/>
              <a:t>Facebook's</a:t>
            </a:r>
            <a:r>
              <a:rPr lang="en-US" sz="1400" dirty="0"/>
              <a:t> API to retrieve posts. Additionally, tools like </a:t>
            </a:r>
            <a:r>
              <a:rPr lang="en-US" sz="1400" dirty="0" err="1"/>
              <a:t>BeautifulSoup</a:t>
            </a:r>
            <a:r>
              <a:rPr lang="en-US" sz="1400" dirty="0"/>
              <a:t> can be employed for parsing HTML content and extracting relevant data from web pages. This data can then be processed, analyzed, and utilized for various purposes such as sentiment analysis, trend analysis, and customer feedback analysis. Overall, web scraping enables us to leverage the vast amount of data available on social media platforms for informed decision-making and enhanced understanding of user behavior.</a:t>
            </a:r>
            <a:endParaRPr lang="en-US" sz="1400" dirty="0" smtClean="0">
              <a:latin typeface="Arial" pitchFamily="34" charset="0"/>
              <a:cs typeface="Arial" pitchFamily="34" charset="0"/>
            </a:endParaRPr>
          </a:p>
          <a:p>
            <a:pPr marL="342900" indent="-342900" algn="just"/>
            <a:r>
              <a:rPr lang="en-US" sz="1400" b="1" dirty="0" smtClean="0">
                <a:latin typeface="Arial" pitchFamily="34" charset="0"/>
                <a:cs typeface="Arial" pitchFamily="34" charset="0"/>
              </a:rPr>
              <a:t>Step 3 : Preprocessing the data </a:t>
            </a:r>
          </a:p>
          <a:p>
            <a:pPr marL="342900" indent="-342900" algn="just"/>
            <a:r>
              <a:rPr lang="en-US" sz="1400" dirty="0" smtClean="0"/>
              <a:t>	Preprocessing </a:t>
            </a:r>
            <a:r>
              <a:rPr lang="en-US" sz="1400" dirty="0"/>
              <a:t>the data involves transforming raw text data into a format suitable for analysis. This typically includes several steps. First, any URLs present in the text are removed using regular expressions. Next, the text is converted to lowercase to ensure consistency. Punctuation marks are then removed using the </a:t>
            </a:r>
            <a:r>
              <a:rPr lang="en-US" sz="1400" dirty="0" err="1" smtClean="0"/>
              <a:t>string.punctuation</a:t>
            </a:r>
            <a:r>
              <a:rPr lang="en-US" sz="1400" dirty="0"/>
              <a:t> module. </a:t>
            </a:r>
            <a:r>
              <a:rPr lang="en-US" sz="1400" dirty="0" err="1"/>
              <a:t>Stopwords</a:t>
            </a:r>
            <a:r>
              <a:rPr lang="en-US" sz="1400" dirty="0"/>
              <a:t>, such as common English words, are eliminated to focus on meaningful content. The tokens are then joined back into a string. These preprocessing steps help to standardize the data, remove noise, and improve the accuracy of subsequent analyses.</a:t>
            </a:r>
            <a:endParaRPr lang="en-US" sz="1400" dirty="0" smtClean="0">
              <a:latin typeface="Arial" pitchFamily="34" charset="0"/>
              <a:cs typeface="Arial" pitchFamily="34" charset="0"/>
            </a:endParaRPr>
          </a:p>
          <a:p>
            <a:pPr marL="342900" indent="-342900" algn="just"/>
            <a:r>
              <a:rPr lang="en-US" sz="1400" b="1" dirty="0" smtClean="0">
                <a:latin typeface="Arial" pitchFamily="34" charset="0"/>
                <a:cs typeface="Arial" pitchFamily="34" charset="0"/>
              </a:rPr>
              <a:t>Step 4: Applying Sentiment Analysis</a:t>
            </a:r>
          </a:p>
          <a:p>
            <a:pPr marL="342900" indent="-342900" algn="just"/>
            <a:r>
              <a:rPr lang="en-US" sz="1400" dirty="0" smtClean="0"/>
              <a:t>	Applying </a:t>
            </a:r>
            <a:r>
              <a:rPr lang="en-US" sz="1400" dirty="0"/>
              <a:t>sentiment analysis involves analyzing the sentiment expressed in text data, such as social media posts or customer reviews. It helps determine the polarity of the sentiment, whether it is positive, negative, or neutral. In our approach, we utilize the </a:t>
            </a:r>
            <a:r>
              <a:rPr lang="en-US" sz="1400" dirty="0" err="1" smtClean="0"/>
              <a:t>SentimentIntensityAnalyzer</a:t>
            </a:r>
            <a:r>
              <a:rPr lang="en-US" sz="1400" dirty="0"/>
              <a:t> from the </a:t>
            </a:r>
            <a:r>
              <a:rPr lang="en-US" sz="1400" dirty="0" err="1" smtClean="0"/>
              <a:t>nltk.sentiment</a:t>
            </a:r>
            <a:r>
              <a:rPr lang="en-US" sz="1400" dirty="0"/>
              <a:t> module to perform sentiment analysis. This pre-trained model assigns a sentiment score to each text based on the presence of positive and negative words. By applying sentiment analysis, we can classify the sentiment of social media posts related to printers, such as identifying complaints, suggestions, or appreciation expressed by users. This information can be valuable for understanding customer sentiment, improving products, and providing better customer service</a:t>
            </a:r>
            <a:r>
              <a:rPr lang="en-US" sz="1400" dirty="0" smtClean="0"/>
              <a:t>.</a:t>
            </a:r>
            <a:endParaRPr lang="en-US" sz="1400" dirty="0" smtClean="0">
              <a:latin typeface="Arial" pitchFamily="34" charset="0"/>
              <a:cs typeface="Arial" pitchFamily="34" charset="0"/>
            </a:endParaRPr>
          </a:p>
        </p:txBody>
      </p:sp>
      <p:pic>
        <p:nvPicPr>
          <p:cNvPr id="6" name="Picture 2"/>
          <p:cNvPicPr>
            <a:picLocks noChangeAspect="1" noChangeArrowheads="1"/>
          </p:cNvPicPr>
          <p:nvPr/>
        </p:nvPicPr>
        <p:blipFill>
          <a:blip r:embed="rId2"/>
          <a:srcRect l="12079" t="69895" r="13158" b="25333"/>
          <a:stretch>
            <a:fillRect/>
          </a:stretch>
        </p:blipFill>
        <p:spPr bwMode="auto">
          <a:xfrm>
            <a:off x="0" y="6430189"/>
            <a:ext cx="12192000" cy="427811"/>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0166" y="215084"/>
            <a:ext cx="11501518" cy="2893100"/>
          </a:xfrm>
          <a:prstGeom prst="rect">
            <a:avLst/>
          </a:prstGeom>
        </p:spPr>
        <p:txBody>
          <a:bodyPr wrap="square">
            <a:spAutoFit/>
          </a:bodyPr>
          <a:lstStyle/>
          <a:p>
            <a:pPr marL="342900" indent="-342900" algn="just"/>
            <a:r>
              <a:rPr lang="en-US" sz="1400" dirty="0" smtClean="0">
                <a:latin typeface="Arial" pitchFamily="34" charset="0"/>
                <a:cs typeface="Arial" pitchFamily="34" charset="0"/>
              </a:rPr>
              <a:t> </a:t>
            </a:r>
            <a:r>
              <a:rPr lang="en-US" sz="1400" b="1" dirty="0" smtClean="0">
                <a:latin typeface="Arial" pitchFamily="34" charset="0"/>
                <a:cs typeface="Arial" pitchFamily="34" charset="0"/>
              </a:rPr>
              <a:t>Step 5: Visualize the sentiments</a:t>
            </a:r>
          </a:p>
          <a:p>
            <a:pPr marL="342900" indent="-342900" algn="just"/>
            <a:r>
              <a:rPr lang="en-US" sz="1400" dirty="0" smtClean="0"/>
              <a:t>	To </a:t>
            </a:r>
            <a:r>
              <a:rPr lang="en-US" sz="1400" dirty="0"/>
              <a:t>visualize the sentiments from the social media posts, we can utilize various techniques. One approach is to create a histogram, bar graph, or pie chart to display the distribution of sentiments. These visualizations provide an overview of the sentiment composition. Additionally, a box plot can be used to showcase the distribution of sentiment scores across different sentiment categories. By visually representing the sentiments, stakeholders can gain insights into customer feedback and identify areas of improvement. Visualization helps to understand the overall sentiment patterns and aids in decision-making for better customer service and product enhancements.</a:t>
            </a:r>
            <a:endParaRPr lang="en-US" sz="1400" dirty="0" smtClean="0">
              <a:latin typeface="Arial" pitchFamily="34" charset="0"/>
              <a:cs typeface="Arial" pitchFamily="34" charset="0"/>
            </a:endParaRPr>
          </a:p>
          <a:p>
            <a:pPr marL="342900" indent="-342900" algn="just"/>
            <a:r>
              <a:rPr lang="en-US" sz="1400" b="1" dirty="0" smtClean="0">
                <a:latin typeface="Arial" pitchFamily="34" charset="0"/>
                <a:cs typeface="Arial" pitchFamily="34" charset="0"/>
              </a:rPr>
              <a:t>Step 6 : Constructing the Knowledge Graph</a:t>
            </a:r>
          </a:p>
          <a:p>
            <a:pPr marL="342900" indent="-342900" algn="just"/>
            <a:r>
              <a:rPr lang="en-US" sz="1400" dirty="0" smtClean="0"/>
              <a:t>	Constructing </a:t>
            </a:r>
            <a:r>
              <a:rPr lang="en-US" sz="1400" dirty="0"/>
              <a:t>the knowledge graph involves several steps. First, we import the necessary libraries, such as </a:t>
            </a:r>
            <a:r>
              <a:rPr lang="en-US" sz="1400" dirty="0" err="1"/>
              <a:t>NetworkX</a:t>
            </a:r>
            <a:r>
              <a:rPr lang="en-US" sz="1400" dirty="0"/>
              <a:t> for graph manipulation and NLTK for sentiment analysis. Next, we read the preprocessed data and extract relevant information, including the brand, model, feature, problem, and sentiment. We then create nodes in the knowledge graph for each entity type, such as printer brands, models, features, and problems. We establish relationships between the nodes by adding edges to represent connections, such as posts mentioning a specific brand or discussing a particular feature or problem. Finally, we store the collected data and sentiment labels in the knowledge graph, enabling stakeholders to query and gain insights for customer service, product improvement, and faster resolution.</a:t>
            </a:r>
            <a:endParaRPr lang="en-US" sz="1400" dirty="0" smtClean="0">
              <a:latin typeface="Arial" pitchFamily="34" charset="0"/>
              <a:cs typeface="Arial" pitchFamily="34" charset="0"/>
            </a:endParaRPr>
          </a:p>
        </p:txBody>
      </p:sp>
      <p:pic>
        <p:nvPicPr>
          <p:cNvPr id="1026" name="Picture 2" descr="C:\Users\91797\Downloads\HP solve Final Submission Sumit Das Mohapatra\Output\Histogram.png"/>
          <p:cNvPicPr>
            <a:picLocks noChangeAspect="1" noChangeArrowheads="1"/>
          </p:cNvPicPr>
          <p:nvPr/>
        </p:nvPicPr>
        <p:blipFill>
          <a:blip r:embed="rId2"/>
          <a:srcRect/>
          <a:stretch>
            <a:fillRect/>
          </a:stretch>
        </p:blipFill>
        <p:spPr bwMode="auto">
          <a:xfrm>
            <a:off x="1808926" y="3286918"/>
            <a:ext cx="3763151" cy="2957487"/>
          </a:xfrm>
          <a:prstGeom prst="rect">
            <a:avLst/>
          </a:prstGeom>
          <a:noFill/>
        </p:spPr>
      </p:pic>
      <p:pic>
        <p:nvPicPr>
          <p:cNvPr id="1027" name="Picture 3" descr="C:\Users\91797\Downloads\HP solve Final Submission Sumit Das Mohapatra\Output\Knowledge Graph.png"/>
          <p:cNvPicPr>
            <a:picLocks noChangeAspect="1" noChangeArrowheads="1"/>
          </p:cNvPicPr>
          <p:nvPr/>
        </p:nvPicPr>
        <p:blipFill>
          <a:blip r:embed="rId3"/>
          <a:srcRect/>
          <a:stretch>
            <a:fillRect/>
          </a:stretch>
        </p:blipFill>
        <p:spPr bwMode="auto">
          <a:xfrm>
            <a:off x="6881024" y="3072604"/>
            <a:ext cx="3317098" cy="3407977"/>
          </a:xfrm>
          <a:prstGeom prst="rect">
            <a:avLst/>
          </a:prstGeom>
          <a:noFill/>
        </p:spPr>
      </p:pic>
      <p:pic>
        <p:nvPicPr>
          <p:cNvPr id="7" name="Picture 2"/>
          <p:cNvPicPr>
            <a:picLocks noChangeAspect="1" noChangeArrowheads="1"/>
          </p:cNvPicPr>
          <p:nvPr/>
        </p:nvPicPr>
        <p:blipFill>
          <a:blip r:embed="rId4"/>
          <a:srcRect l="12079" t="69895" r="13158" b="25333"/>
          <a:stretch>
            <a:fillRect/>
          </a:stretch>
        </p:blipFill>
        <p:spPr bwMode="auto">
          <a:xfrm>
            <a:off x="0" y="6430189"/>
            <a:ext cx="12192000" cy="427811"/>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8728" y="286522"/>
            <a:ext cx="11572956" cy="3539430"/>
          </a:xfrm>
          <a:prstGeom prst="rect">
            <a:avLst/>
          </a:prstGeom>
          <a:noFill/>
        </p:spPr>
        <p:txBody>
          <a:bodyPr wrap="square" rtlCol="0">
            <a:spAutoFit/>
          </a:bodyPr>
          <a:lstStyle/>
          <a:p>
            <a:pPr algn="just">
              <a:lnSpc>
                <a:spcPct val="150000"/>
              </a:lnSpc>
            </a:pPr>
            <a:r>
              <a:rPr lang="en-US" b="1" dirty="0" smtClean="0">
                <a:solidFill>
                  <a:srgbClr val="0095D9"/>
                </a:solidFill>
                <a:latin typeface="Arial" pitchFamily="34" charset="0"/>
                <a:cs typeface="Arial" pitchFamily="34" charset="0"/>
              </a:rPr>
              <a:t>FUTURE SCOPE:</a:t>
            </a:r>
          </a:p>
          <a:p>
            <a:pPr indent="355600" algn="just"/>
            <a:r>
              <a:rPr lang="en-US" sz="1400" dirty="0" smtClean="0">
                <a:latin typeface="Arial" pitchFamily="34" charset="0"/>
                <a:cs typeface="Arial" pitchFamily="34" charset="0"/>
              </a:rPr>
              <a:t>To enhance the code further, consider implementing advanced sentiment analysis algorithms for more precise sentiment scores. Employ natural language processing techniques to extract key features from the tweets, including the specific problems or features being discussed. Additionally, leverage machine learning algorithms to identify patterns in the data and make predictions on future trends. These enhancements can lead to improved accuracy and provide valuable insights for customer service, product enhancement, and forecasting.</a:t>
            </a:r>
          </a:p>
          <a:p>
            <a:pPr algn="just">
              <a:lnSpc>
                <a:spcPct val="150000"/>
              </a:lnSpc>
            </a:pPr>
            <a:endParaRPr lang="en-US" sz="1400" b="1" dirty="0">
              <a:solidFill>
                <a:srgbClr val="0095D9"/>
              </a:solidFill>
              <a:latin typeface="Arial" pitchFamily="34" charset="0"/>
              <a:cs typeface="Arial" pitchFamily="34" charset="0"/>
            </a:endParaRPr>
          </a:p>
          <a:p>
            <a:pPr algn="just">
              <a:lnSpc>
                <a:spcPct val="150000"/>
              </a:lnSpc>
            </a:pPr>
            <a:r>
              <a:rPr lang="en-US" b="1" dirty="0" smtClean="0">
                <a:solidFill>
                  <a:srgbClr val="0095D9"/>
                </a:solidFill>
                <a:latin typeface="Arial" pitchFamily="34" charset="0"/>
                <a:cs typeface="Arial" pitchFamily="34" charset="0"/>
              </a:rPr>
              <a:t>ABOUT ME:</a:t>
            </a:r>
          </a:p>
          <a:p>
            <a:pPr marL="0" lvl="1" indent="355600" algn="just"/>
            <a:r>
              <a:rPr lang="en-US" sz="1400" dirty="0" smtClean="0">
                <a:latin typeface="Arial" pitchFamily="34" charset="0"/>
                <a:cs typeface="Arial" pitchFamily="34" charset="0"/>
              </a:rPr>
              <a:t>I </a:t>
            </a:r>
            <a:r>
              <a:rPr lang="en-US" sz="1400" dirty="0">
                <a:latin typeface="Arial" pitchFamily="34" charset="0"/>
                <a:cs typeface="Arial" pitchFamily="34" charset="0"/>
              </a:rPr>
              <a:t>am Sumit Das Mohapatra, a passionate and dedicated student currently in my 4th year of </a:t>
            </a:r>
            <a:r>
              <a:rPr lang="en-US" sz="1400" dirty="0" err="1">
                <a:latin typeface="Arial" pitchFamily="34" charset="0"/>
                <a:cs typeface="Arial" pitchFamily="34" charset="0"/>
              </a:rPr>
              <a:t>B.Tech</a:t>
            </a:r>
            <a:r>
              <a:rPr lang="en-US" sz="1400" dirty="0">
                <a:latin typeface="Arial" pitchFamily="34" charset="0"/>
                <a:cs typeface="Arial" pitchFamily="34" charset="0"/>
              </a:rPr>
              <a:t>. in Computer Science and Engineering at </a:t>
            </a:r>
            <a:r>
              <a:rPr lang="en-US" sz="1400" dirty="0" err="1">
                <a:latin typeface="Arial" pitchFamily="34" charset="0"/>
                <a:cs typeface="Arial" pitchFamily="34" charset="0"/>
              </a:rPr>
              <a:t>Odisha</a:t>
            </a:r>
            <a:r>
              <a:rPr lang="en-US" sz="1400" dirty="0">
                <a:latin typeface="Arial" pitchFamily="34" charset="0"/>
                <a:cs typeface="Arial" pitchFamily="34" charset="0"/>
              </a:rPr>
              <a:t> University of Technology and Research. I have a strong interest in both Full Stack Development and Machine Learning. Recently, I had the privilege to participate in HP Solve 2.0, where I competed against some of the brightest minds in India. I put my best efforts into creating an optimal and user-friendly solution that is reliable, precise, and efficient. I am excited to share my solution with you all and discuss how it can contribute to solving real-world challenges. </a:t>
            </a:r>
            <a:endParaRPr lang="en-US" sz="1400" dirty="0" smtClean="0">
              <a:latin typeface="Arial" pitchFamily="34" charset="0"/>
              <a:cs typeface="Arial" pitchFamily="34" charset="0"/>
            </a:endParaRPr>
          </a:p>
          <a:p>
            <a:pPr indent="355600" algn="just"/>
            <a:endParaRPr lang="en-US" sz="1400" dirty="0" smtClean="0">
              <a:latin typeface="Arial" pitchFamily="34" charset="0"/>
              <a:cs typeface="Arial" pitchFamily="34" charset="0"/>
            </a:endParaRPr>
          </a:p>
        </p:txBody>
      </p:sp>
      <p:pic>
        <p:nvPicPr>
          <p:cNvPr id="5" name="Picture 2"/>
          <p:cNvPicPr>
            <a:picLocks noChangeAspect="1" noChangeArrowheads="1"/>
          </p:cNvPicPr>
          <p:nvPr/>
        </p:nvPicPr>
        <p:blipFill>
          <a:blip r:embed="rId2"/>
          <a:srcRect l="12079" t="69895" r="13158" b="25333"/>
          <a:stretch>
            <a:fillRect/>
          </a:stretch>
        </p:blipFill>
        <p:spPr bwMode="auto">
          <a:xfrm>
            <a:off x="0" y="6430189"/>
            <a:ext cx="12192000" cy="427811"/>
          </a:xfrm>
          <a:prstGeom prst="rect">
            <a:avLst/>
          </a:prstGeom>
          <a:noFill/>
          <a:ln w="9525">
            <a:noFill/>
            <a:miter lim="800000"/>
            <a:headEnd/>
            <a:tailEnd/>
          </a:ln>
          <a:effectLst/>
        </p:spPr>
      </p:pic>
      <p:sp>
        <p:nvSpPr>
          <p:cNvPr id="6" name="TextBox 5"/>
          <p:cNvSpPr txBox="1"/>
          <p:nvPr/>
        </p:nvSpPr>
        <p:spPr>
          <a:xfrm>
            <a:off x="2951934" y="4287050"/>
            <a:ext cx="5919121" cy="1107996"/>
          </a:xfrm>
          <a:prstGeom prst="rect">
            <a:avLst/>
          </a:prstGeom>
          <a:noFill/>
        </p:spPr>
        <p:txBody>
          <a:bodyPr wrap="none" rtlCol="0">
            <a:spAutoFit/>
          </a:bodyPr>
          <a:lstStyle/>
          <a:p>
            <a:r>
              <a:rPr lang="en-US" sz="6600" dirty="0" smtClean="0">
                <a:solidFill>
                  <a:srgbClr val="0095D9"/>
                </a:solidFill>
                <a:latin typeface="Arial Black" pitchFamily="34" charset="0"/>
              </a:rPr>
              <a:t>Thank You…</a:t>
            </a:r>
            <a:endParaRPr lang="en-US" sz="6600" dirty="0">
              <a:solidFill>
                <a:srgbClr val="0095D9"/>
              </a:solidFill>
              <a:latin typeface="Arial Black"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TotalTime>
  <Words>471</Words>
  <Application>Microsoft Office PowerPoint</Application>
  <PresentationFormat>Custom</PresentationFormat>
  <Paragraphs>69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Knowledge Graph of Printers using Social Media Posts </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Graph of Printers using Social Media Posts</dc:title>
  <dc:creator>Sumit Das Mohapatra</dc:creator>
  <cp:lastModifiedBy>Sumit Das Mohapatra</cp:lastModifiedBy>
  <cp:revision>7</cp:revision>
  <dcterms:created xsi:type="dcterms:W3CDTF">2023-05-31T16:59:40Z</dcterms:created>
  <dcterms:modified xsi:type="dcterms:W3CDTF">2023-05-31T17:58:44Z</dcterms:modified>
</cp:coreProperties>
</file>