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7" r:id="rId7"/>
    <p:sldId id="297" r:id="rId8"/>
    <p:sldId id="298" r:id="rId9"/>
    <p:sldId id="282" r:id="rId10"/>
    <p:sldId id="268" r:id="rId11"/>
    <p:sldId id="301" r:id="rId12"/>
    <p:sldId id="300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9C95E-D3B8-4EB0-961F-98869DFD999C}" v="984" dt="2020-07-09T14:45:58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34" autoAdjust="0"/>
  </p:normalViewPr>
  <p:slideViewPr>
    <p:cSldViewPr snapToGrid="0">
      <p:cViewPr varScale="1">
        <p:scale>
          <a:sx n="69" d="100"/>
          <a:sy n="69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Max. Daily Calorie </a:t>
          </a:r>
          <a:r>
            <a:rPr lang="en-US" sz="12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need</a:t>
          </a:r>
          <a:r>
            <a:rPr lang="en-US" sz="14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for weight loss</a:t>
          </a:r>
          <a:r>
            <a:rPr lang="en-US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Male: 2000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</a:rPr>
            <a:t>Female: 1500</a:t>
          </a:r>
          <a:endParaRPr lang="en-US" sz="11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150 Calorie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Muesli_Raisins,_Dates,_&amp;_Almonds</a:t>
          </a:r>
          <a:r>
            <a:rPr lang="en-IN" sz="14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 </a:t>
          </a:r>
          <a:r>
            <a:rPr lang="en-IN" sz="1400" kern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Muesli_Raisins,_Peaches,_&amp;_Pecans</a:t>
          </a:r>
          <a:r>
            <a:rPr lang="en-IN" sz="14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are the product with highest calories. </a:t>
          </a:r>
          <a:endParaRPr lang="en-US" sz="105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50 calorie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All-</a:t>
          </a:r>
          <a:r>
            <a:rPr lang="en-IN" sz="12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Bran_with_Extra_Fiber</a:t>
          </a:r>
          <a:r>
            <a:rPr lang="en-IN" sz="12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Puffed_Rice</a:t>
          </a:r>
          <a:r>
            <a:rPr lang="en-IN" sz="12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Puffed_Wheat</a:t>
          </a:r>
          <a:endParaRPr lang="en-IN" sz="12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pPr algn="ctr"/>
          <a:r>
            <a:rPr lang="en-US" sz="1600" b="1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Consumer</a:t>
          </a:r>
        </a:p>
        <a:p>
          <a:pPr algn="ctr"/>
          <a:r>
            <a:rPr lang="en-US" sz="16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More concern to weight gain. They prefer the products which help in weight reduction.</a:t>
          </a:r>
          <a:r>
            <a:rPr lang="en-US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1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pPr algn="ctr"/>
          <a:r>
            <a:rPr lang="en-US" sz="1200" b="1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6gms</a:t>
          </a:r>
        </a:p>
        <a:p>
          <a:pPr algn="ctr"/>
          <a:r>
            <a:rPr lang="en-IN" sz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Cheerios</a:t>
          </a:r>
          <a:r>
            <a:rPr lang="en-IN" sz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  <a:r>
            <a:rPr lang="en-IN" sz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Special_K</a:t>
          </a:r>
          <a:r>
            <a:rPr lang="en-IN" sz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are the products with highest protein content. however, both have poor ratings because of high calories per serving</a:t>
          </a:r>
          <a:endParaRPr lang="en-US" sz="1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pPr algn="ctr"/>
          <a:r>
            <a:rPr lang="en-US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Fats</a:t>
          </a:r>
          <a:endParaRPr lang="en-US" sz="1400" b="1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IN" sz="1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 cereals breakfast is a diet preferable food most of its fats ranges in the 0 to 2gms, whereas only 6 products as 4-5gms</a:t>
          </a:r>
          <a:endParaRPr lang="en-US" sz="1200" b="1" i="1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 custScaleX="166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 custScaleX="241763" custLinFactNeighborX="826" custLinFactNeighborY="-7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 custScaleX="201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 custScaleX="262155" custLinFactNeighborY="-90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 custScaleX="213398" custScaleY="61814" custLinFactNeighborX="912" custLinFactNeighborY="26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E5997-386E-441B-878C-596380EE7AD5}" type="pres">
      <dgm:prSet presAssocID="{8FE3B16D-CB1D-4452-A24F-4DB82B820C1E}" presName="circleA" presStyleLbl="node1" presStyleIdx="4" presStyleCnt="6" custScaleX="68302" custScaleY="68302" custLinFactNeighborX="5830" custLinFactNeighborY="32067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 custScaleX="235734" custLinFactNeighborX="76909" custLinFactNeighborY="-13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F2A95-FCE2-4B1D-ADB6-0EA0E829C435}" type="pres">
      <dgm:prSet presAssocID="{7D550970-5588-4EBB-B073-463EC6EB05A4}" presName="circleB" presStyleLbl="node1" presStyleIdx="5" presStyleCnt="6" custScaleX="68302" custScaleY="68302" custLinFactX="42845" custLinFactNeighborX="100000" custLinFactNeighborY="2915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294208"/>
          <a:ext cx="12011831" cy="179873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2384" y="0"/>
          <a:ext cx="1338565" cy="190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Max. Daily Calorie </a:t>
          </a:r>
          <a:r>
            <a:rPr lang="en-US" sz="12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need</a:t>
          </a:r>
          <a:r>
            <a:rPr lang="en-US" sz="14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for weight loss</a:t>
          </a:r>
          <a:r>
            <a:rPr lang="en-US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Male: 2000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</a:rPr>
            <a:t>Female: 1500</a:t>
          </a:r>
          <a:endParaRPr lang="en-US" sz="11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4" y="0"/>
        <a:ext cx="1338565" cy="1901004"/>
      </dsp:txXfrm>
    </dsp:sp>
    <dsp:sp modelId="{1F883994-82B5-4883-84E5-27DEA523696A}">
      <dsp:nvSpPr>
        <dsp:cNvPr id="0" name=""/>
        <dsp:cNvSpPr/>
      </dsp:nvSpPr>
      <dsp:spPr>
        <a:xfrm>
          <a:off x="509364" y="2213952"/>
          <a:ext cx="324606" cy="324606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387694" y="2702696"/>
          <a:ext cx="1939792" cy="190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150 Calorie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Muesli_Raisins,_Dates,_&amp;_Almonds</a:t>
          </a:r>
          <a:r>
            <a:rPr lang="en-IN" sz="14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 </a:t>
          </a:r>
          <a:r>
            <a:rPr lang="en-IN" sz="1400" kern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Muesli_Raisins,_Peaches,_&amp;_Pecans</a:t>
          </a:r>
          <a:r>
            <a:rPr lang="en-IN" sz="14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are the product with highest calories. </a:t>
          </a:r>
          <a:endParaRPr lang="en-US" sz="105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7694" y="2702696"/>
        <a:ext cx="1939792" cy="1901004"/>
      </dsp:txXfrm>
    </dsp:sp>
    <dsp:sp modelId="{C3811A8C-C5B9-40D6-9371-4FC75134A683}">
      <dsp:nvSpPr>
        <dsp:cNvPr id="0" name=""/>
        <dsp:cNvSpPr/>
      </dsp:nvSpPr>
      <dsp:spPr>
        <a:xfrm>
          <a:off x="2188660" y="2213952"/>
          <a:ext cx="324606" cy="324606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360977" y="0"/>
          <a:ext cx="1619902" cy="190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50 calorie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All-</a:t>
          </a:r>
          <a:r>
            <a:rPr lang="en-IN" sz="12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Bran_with_Extra_Fiber</a:t>
          </a:r>
          <a:r>
            <a:rPr lang="en-IN" sz="12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Puffed_Rice</a:t>
          </a:r>
          <a:r>
            <a:rPr lang="en-IN" sz="12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Puffed_Wheat</a:t>
          </a:r>
          <a:endParaRPr lang="en-IN" sz="12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360977" y="0"/>
        <a:ext cx="1619902" cy="1901004"/>
      </dsp:txXfrm>
    </dsp:sp>
    <dsp:sp modelId="{47A22639-27DB-48B6-8C1A-0E49E17D2CAD}">
      <dsp:nvSpPr>
        <dsp:cNvPr id="0" name=""/>
        <dsp:cNvSpPr/>
      </dsp:nvSpPr>
      <dsp:spPr>
        <a:xfrm>
          <a:off x="4008625" y="2213952"/>
          <a:ext cx="324606" cy="324606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020996" y="2679200"/>
          <a:ext cx="2103407" cy="190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Consumer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More concern to weight gain. They prefer the products which help in weight reduction.</a:t>
          </a:r>
          <a:r>
            <a:rPr lang="en-US" sz="11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1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0996" y="2679200"/>
        <a:ext cx="2103407" cy="1901004"/>
      </dsp:txXfrm>
    </dsp:sp>
    <dsp:sp modelId="{0B9460AF-9DA8-4898-B704-60496BEF18AE}">
      <dsp:nvSpPr>
        <dsp:cNvPr id="0" name=""/>
        <dsp:cNvSpPr/>
      </dsp:nvSpPr>
      <dsp:spPr>
        <a:xfrm>
          <a:off x="5910397" y="2213952"/>
          <a:ext cx="324606" cy="324606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7171839" y="678725"/>
          <a:ext cx="1712204" cy="117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6gms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Cheerios</a:t>
          </a:r>
          <a:r>
            <a:rPr lang="en-IN" sz="12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</a:t>
          </a:r>
          <a:r>
            <a:rPr lang="en-IN" sz="1200" kern="1200" dirty="0" err="1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Special_K</a:t>
          </a:r>
          <a:r>
            <a:rPr lang="en-IN" sz="1200" kern="1200" dirty="0" smtClean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are the products with highest protein content. however, both have poor ratings because of high calories per serving</a:t>
          </a:r>
          <a:endParaRPr lang="en-US" sz="1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71839" y="678725"/>
        <a:ext cx="1712204" cy="1175087"/>
      </dsp:txXfrm>
    </dsp:sp>
    <dsp:sp modelId="{155E5997-386E-441B-878C-596380EE7AD5}">
      <dsp:nvSpPr>
        <dsp:cNvPr id="0" name=""/>
        <dsp:cNvSpPr/>
      </dsp:nvSpPr>
      <dsp:spPr>
        <a:xfrm>
          <a:off x="7886029" y="2184872"/>
          <a:ext cx="324606" cy="324606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9533926" y="2602912"/>
          <a:ext cx="1891418" cy="1901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Fats</a:t>
          </a:r>
          <a:endParaRPr lang="en-US" sz="1400" b="1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 cereals breakfast is a diet preferable food most of its fats ranges in the 0 to 2gms, whereas only 6 products as 4-5gms</a:t>
          </a:r>
          <a:endParaRPr lang="en-US" sz="1200" b="1" i="1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33926" y="2602912"/>
        <a:ext cx="1891418" cy="1901004"/>
      </dsp:txXfrm>
    </dsp:sp>
    <dsp:sp modelId="{9E2F2A95-FCE2-4B1D-ADB6-0EA0E829C435}">
      <dsp:nvSpPr>
        <dsp:cNvPr id="0" name=""/>
        <dsp:cNvSpPr/>
      </dsp:nvSpPr>
      <dsp:spPr>
        <a:xfrm>
          <a:off x="10379123" y="2227806"/>
          <a:ext cx="324606" cy="324606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4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atainnovator210@gmail.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innovators210.wixsite.com/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live-well/healthy-weight/understanding-calories/" TargetMode="External"/><Relationship Id="rId2" Type="http://schemas.openxmlformats.org/officeDocument/2006/relationships/hyperlink" Target="https://www.ncbi.nlm.nih.gov/pmc/articles/PMC4499482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 descr="group of employees collaborat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9061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Team- Data </a:t>
            </a:r>
            <a:r>
              <a:rPr lang="en-US" dirty="0" smtClean="0"/>
              <a:t>Innovator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innovator</a:t>
            </a:r>
          </a:p>
          <a:p>
            <a:pPr>
              <a:lnSpc>
                <a:spcPct val="90000"/>
              </a:lnSpc>
            </a:pPr>
            <a:r>
              <a:rPr lang="en-US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datainnovator210@gmail..com</a:t>
            </a:r>
            <a:endParaRPr lang="en-US" sz="2000" b="1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https://datainnovators210.wixsite.com/data</a:t>
            </a:r>
            <a:endParaRPr lang="en-US" sz="2000" b="1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 certainty out of uncertainty</a:t>
            </a:r>
            <a:r>
              <a:rPr lang="en-US" sz="2000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15866" y="433242"/>
            <a:ext cx="5286586" cy="435192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Treatment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 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analysis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 Insights</a:t>
            </a:r>
          </a:p>
          <a:p>
            <a:pPr marL="744538" indent="-30480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532462" y="4570083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478924" y="3299483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516603" y="2159032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89" descr="checkmark icon with pencil">
            <a:extLst>
              <a:ext uri="{FF2B5EF4-FFF2-40B4-BE49-F238E27FC236}">
                <a16:creationId xmlns:a16="http://schemas.microsoft.com/office/drawing/2014/main" id="{9212EF4B-415C-41ED-A758-70F91D81B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75228" y="794932"/>
            <a:ext cx="589100" cy="617511"/>
            <a:chOff x="6539" y="440"/>
            <a:chExt cx="426" cy="426"/>
          </a:xfrm>
          <a:solidFill>
            <a:schemeClr val="accent1"/>
          </a:solidFill>
        </p:grpSpPr>
        <p:sp>
          <p:nvSpPr>
            <p:cNvPr id="41" name="Freeform 90">
              <a:extLst>
                <a:ext uri="{FF2B5EF4-FFF2-40B4-BE49-F238E27FC236}">
                  <a16:creationId xmlns:a16="http://schemas.microsoft.com/office/drawing/2014/main" id="{9F9A2695-F25B-408E-A455-191EEE4F0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91">
              <a:extLst>
                <a:ext uri="{FF2B5EF4-FFF2-40B4-BE49-F238E27FC236}">
                  <a16:creationId xmlns:a16="http://schemas.microsoft.com/office/drawing/2014/main" id="{D076DBD9-16F7-4759-83FF-8FB17FBC0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92">
              <a:extLst>
                <a:ext uri="{FF2B5EF4-FFF2-40B4-BE49-F238E27FC236}">
                  <a16:creationId xmlns:a16="http://schemas.microsoft.com/office/drawing/2014/main" id="{2B036060-38DC-4844-AF03-CFB8886E8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93">
              <a:extLst>
                <a:ext uri="{FF2B5EF4-FFF2-40B4-BE49-F238E27FC236}">
                  <a16:creationId xmlns:a16="http://schemas.microsoft.com/office/drawing/2014/main" id="{5ACA8678-75B7-49A7-AA8F-F9D4015F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94">
              <a:extLst>
                <a:ext uri="{FF2B5EF4-FFF2-40B4-BE49-F238E27FC236}">
                  <a16:creationId xmlns:a16="http://schemas.microsoft.com/office/drawing/2014/main" id="{31722DC2-D385-4D2D-9D66-1F75CEE02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95">
              <a:extLst>
                <a:ext uri="{FF2B5EF4-FFF2-40B4-BE49-F238E27FC236}">
                  <a16:creationId xmlns:a16="http://schemas.microsoft.com/office/drawing/2014/main" id="{B935A94D-E6CF-418B-9400-86AC85703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EEE81EF2-2D3A-40A0-BF0E-5F7C3AD8C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75EA6F9B-6053-4F60-9A35-DF46EE1CC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9A2D7677-C92E-4CAD-B9CA-0FC1DD6A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treatment</a:t>
            </a:r>
          </a:p>
        </p:txBody>
      </p: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79" y="1179829"/>
            <a:ext cx="6534150" cy="1952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22873" y="2358614"/>
            <a:ext cx="651164" cy="2891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279" y="3826512"/>
            <a:ext cx="6524625" cy="1924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44545" y="4959927"/>
            <a:ext cx="692728" cy="3186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0100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Ratings calculated by Various consumer reports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67.9%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Highest average rating of any manufacturer(Nabisco) of cereal.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34.5%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93.7%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All-</a:t>
            </a:r>
            <a:r>
              <a:rPr lang="en-IN" dirty="0" err="1"/>
              <a:t>Bran_with_Extra_Fiber</a:t>
            </a:r>
            <a:r>
              <a:rPr lang="en-IN" dirty="0"/>
              <a:t> is the h</a:t>
            </a:r>
            <a:r>
              <a:rPr lang="en-US" dirty="0" err="1"/>
              <a:t>ighest</a:t>
            </a:r>
            <a:r>
              <a:rPr lang="en-US" dirty="0"/>
              <a:t> rated product. Manufacturer is </a:t>
            </a:r>
            <a:r>
              <a:rPr lang="en-US" dirty="0" err="1"/>
              <a:t>Kellogs</a:t>
            </a:r>
            <a:r>
              <a:rPr lang="en-US" dirty="0"/>
              <a:t>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Least average rating of any manufacturer (General Mills) of cereal.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18.04%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Cap ‘n’ Crunch is the lowest rated product. Manufacturer is Quaker oats.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EA168A-7532-42AC-A9DE-02AC6E63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54" y="1157987"/>
            <a:ext cx="8612450" cy="3966722"/>
          </a:xfrm>
          <a:prstGeom prst="rect">
            <a:avLst/>
          </a:prstGeom>
        </p:spPr>
      </p:pic>
      <p:sp>
        <p:nvSpPr>
          <p:cNvPr id="12" name="Freeform 5" descr="arrows icon">
            <a:extLst>
              <a:ext uri="{FF2B5EF4-FFF2-40B4-BE49-F238E27FC236}">
                <a16:creationId xmlns:a16="http://schemas.microsoft.com/office/drawing/2014/main" id="{616B3E1D-3302-491A-9D82-057094063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6410" y="620819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857" y="2723353"/>
            <a:ext cx="3031852" cy="1722419"/>
          </a:xfrm>
        </p:spPr>
        <p:txBody>
          <a:bodyPr/>
          <a:lstStyle/>
          <a:p>
            <a:r>
              <a:rPr lang="en-US" dirty="0"/>
              <a:t>Calorie dot chart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1C1CAFCB-ED4B-424C-822A-8672E5E0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0335" y="618768"/>
            <a:ext cx="7555611" cy="5788908"/>
          </a:xfrm>
        </p:spPr>
      </p:pic>
      <p:pic>
        <p:nvPicPr>
          <p:cNvPr id="26" name="Picture 2" descr="calories base icon. Simple sign illustration. calories symbol ...">
            <a:extLst>
              <a:ext uri="{FF2B5EF4-FFF2-40B4-BE49-F238E27FC236}">
                <a16:creationId xmlns:a16="http://schemas.microsoft.com/office/drawing/2014/main" id="{CDA03A89-C771-4940-8CA4-FD66AF719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2" t="29084" r="32883" b="29429"/>
          <a:stretch/>
        </p:blipFill>
        <p:spPr bwMode="auto">
          <a:xfrm>
            <a:off x="887379" y="2253630"/>
            <a:ext cx="792109" cy="9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595343"/>
            <a:ext cx="11029616" cy="507876"/>
          </a:xfrm>
        </p:spPr>
        <p:txBody>
          <a:bodyPr>
            <a:normAutofit fontScale="90000"/>
          </a:bodyPr>
          <a:lstStyle/>
          <a:p>
            <a:r>
              <a:rPr lang="en-US" dirty="0"/>
              <a:t>Calorie Roadmap</a:t>
            </a:r>
          </a:p>
        </p:txBody>
      </p:sp>
      <p:pic>
        <p:nvPicPr>
          <p:cNvPr id="23" name="Picture Placeholder 22" descr="view of group working at a conference tab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2964755060"/>
              </p:ext>
            </p:extLst>
          </p:nvPr>
        </p:nvGraphicFramePr>
        <p:xfrm>
          <a:off x="180169" y="969417"/>
          <a:ext cx="12011831" cy="475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3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create certainty out of uncertainty…..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66893" y="2026629"/>
            <a:ext cx="5194769" cy="557784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6892" y="2496192"/>
            <a:ext cx="5194766" cy="293499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products one should use?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products one should avoid?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can help in weight loss?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product one should take in breakfast?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16037" y="2031040"/>
            <a:ext cx="5194770" cy="5533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Certainty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16037" y="2496193"/>
            <a:ext cx="5194771" cy="3558243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various consumer surveys ,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Bran_with_Extra_Fiber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rated product. It is highly recommended to use. However,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Nabisco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mean rating. It is safe to use its product.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‘n’ Crunch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lowest rated product. One should avoid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with less calories and high protein can help in weight loss.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Bran_with_Extra_Fiber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having least calories(50 calories) and a good amount of protein (4gm) and recommended for weight loss.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contain high protein, low calories, low fat and high fiber are recommended to consume in breakfast.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Bran_with_Extra_Fiber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all the elements.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6" descr="three tier podium icon"/>
          <p:cNvGrpSpPr>
            <a:grpSpLocks noChangeAspect="1"/>
          </p:cNvGrpSpPr>
          <p:nvPr/>
        </p:nvGrpSpPr>
        <p:grpSpPr bwMode="auto">
          <a:xfrm>
            <a:off x="6544042" y="1432519"/>
            <a:ext cx="672894" cy="501529"/>
            <a:chOff x="4476" y="1776"/>
            <a:chExt cx="428" cy="319"/>
          </a:xfrm>
          <a:solidFill>
            <a:schemeClr val="accent3"/>
          </a:solidFill>
        </p:grpSpPr>
        <p:sp>
          <p:nvSpPr>
            <p:cNvPr id="9" name="Freeform 87"/>
            <p:cNvSpPr>
              <a:spLocks noEditPoints="1"/>
            </p:cNvSpPr>
            <p:nvPr/>
          </p:nvSpPr>
          <p:spPr bwMode="auto">
            <a:xfrm>
              <a:off x="4478" y="1917"/>
              <a:ext cx="142" cy="178"/>
            </a:xfrm>
            <a:custGeom>
              <a:avLst/>
              <a:gdLst>
                <a:gd name="T0" fmla="*/ 90 w 96"/>
                <a:gd name="T1" fmla="*/ 120 h 120"/>
                <a:gd name="T2" fmla="*/ 6 w 96"/>
                <a:gd name="T3" fmla="*/ 120 h 120"/>
                <a:gd name="T4" fmla="*/ 0 w 96"/>
                <a:gd name="T5" fmla="*/ 114 h 120"/>
                <a:gd name="T6" fmla="*/ 0 w 96"/>
                <a:gd name="T7" fmla="*/ 6 h 120"/>
                <a:gd name="T8" fmla="*/ 6 w 96"/>
                <a:gd name="T9" fmla="*/ 0 h 120"/>
                <a:gd name="T10" fmla="*/ 90 w 96"/>
                <a:gd name="T11" fmla="*/ 0 h 120"/>
                <a:gd name="T12" fmla="*/ 96 w 96"/>
                <a:gd name="T13" fmla="*/ 6 h 120"/>
                <a:gd name="T14" fmla="*/ 96 w 96"/>
                <a:gd name="T15" fmla="*/ 114 h 120"/>
                <a:gd name="T16" fmla="*/ 90 w 96"/>
                <a:gd name="T17" fmla="*/ 120 h 120"/>
                <a:gd name="T18" fmla="*/ 12 w 96"/>
                <a:gd name="T19" fmla="*/ 108 h 120"/>
                <a:gd name="T20" fmla="*/ 84 w 96"/>
                <a:gd name="T21" fmla="*/ 108 h 120"/>
                <a:gd name="T22" fmla="*/ 84 w 96"/>
                <a:gd name="T23" fmla="*/ 12 h 120"/>
                <a:gd name="T24" fmla="*/ 12 w 96"/>
                <a:gd name="T25" fmla="*/ 12 h 120"/>
                <a:gd name="T26" fmla="*/ 12 w 96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20">
                  <a:moveTo>
                    <a:pt x="90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2" y="120"/>
                    <a:pt x="0" y="11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8"/>
                    <a:pt x="93" y="120"/>
                    <a:pt x="90" y="120"/>
                  </a:cubicBezTo>
                  <a:close/>
                  <a:moveTo>
                    <a:pt x="12" y="108"/>
                  </a:moveTo>
                  <a:cubicBezTo>
                    <a:pt x="84" y="108"/>
                    <a:pt x="84" y="108"/>
                    <a:pt x="84" y="10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88"/>
            <p:cNvSpPr>
              <a:spLocks noEditPoints="1"/>
            </p:cNvSpPr>
            <p:nvPr/>
          </p:nvSpPr>
          <p:spPr bwMode="auto">
            <a:xfrm>
              <a:off x="4762" y="1917"/>
              <a:ext cx="142" cy="178"/>
            </a:xfrm>
            <a:custGeom>
              <a:avLst/>
              <a:gdLst>
                <a:gd name="T0" fmla="*/ 90 w 96"/>
                <a:gd name="T1" fmla="*/ 120 h 120"/>
                <a:gd name="T2" fmla="*/ 6 w 96"/>
                <a:gd name="T3" fmla="*/ 120 h 120"/>
                <a:gd name="T4" fmla="*/ 0 w 96"/>
                <a:gd name="T5" fmla="*/ 114 h 120"/>
                <a:gd name="T6" fmla="*/ 0 w 96"/>
                <a:gd name="T7" fmla="*/ 6 h 120"/>
                <a:gd name="T8" fmla="*/ 6 w 96"/>
                <a:gd name="T9" fmla="*/ 0 h 120"/>
                <a:gd name="T10" fmla="*/ 90 w 96"/>
                <a:gd name="T11" fmla="*/ 0 h 120"/>
                <a:gd name="T12" fmla="*/ 96 w 96"/>
                <a:gd name="T13" fmla="*/ 6 h 120"/>
                <a:gd name="T14" fmla="*/ 96 w 96"/>
                <a:gd name="T15" fmla="*/ 114 h 120"/>
                <a:gd name="T16" fmla="*/ 90 w 96"/>
                <a:gd name="T17" fmla="*/ 120 h 120"/>
                <a:gd name="T18" fmla="*/ 12 w 96"/>
                <a:gd name="T19" fmla="*/ 108 h 120"/>
                <a:gd name="T20" fmla="*/ 84 w 96"/>
                <a:gd name="T21" fmla="*/ 108 h 120"/>
                <a:gd name="T22" fmla="*/ 84 w 96"/>
                <a:gd name="T23" fmla="*/ 12 h 120"/>
                <a:gd name="T24" fmla="*/ 12 w 96"/>
                <a:gd name="T25" fmla="*/ 12 h 120"/>
                <a:gd name="T26" fmla="*/ 12 w 96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20">
                  <a:moveTo>
                    <a:pt x="90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2" y="120"/>
                    <a:pt x="0" y="11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8"/>
                    <a:pt x="93" y="120"/>
                    <a:pt x="90" y="120"/>
                  </a:cubicBezTo>
                  <a:close/>
                  <a:moveTo>
                    <a:pt x="12" y="108"/>
                  </a:moveTo>
                  <a:cubicBezTo>
                    <a:pt x="84" y="108"/>
                    <a:pt x="84" y="108"/>
                    <a:pt x="84" y="10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89"/>
            <p:cNvSpPr>
              <a:spLocks noEditPoints="1"/>
            </p:cNvSpPr>
            <p:nvPr/>
          </p:nvSpPr>
          <p:spPr bwMode="auto">
            <a:xfrm>
              <a:off x="4602" y="1829"/>
              <a:ext cx="178" cy="266"/>
            </a:xfrm>
            <a:custGeom>
              <a:avLst/>
              <a:gdLst>
                <a:gd name="T0" fmla="*/ 114 w 120"/>
                <a:gd name="T1" fmla="*/ 180 h 180"/>
                <a:gd name="T2" fmla="*/ 6 w 120"/>
                <a:gd name="T3" fmla="*/ 180 h 180"/>
                <a:gd name="T4" fmla="*/ 0 w 120"/>
                <a:gd name="T5" fmla="*/ 174 h 180"/>
                <a:gd name="T6" fmla="*/ 0 w 120"/>
                <a:gd name="T7" fmla="*/ 6 h 180"/>
                <a:gd name="T8" fmla="*/ 6 w 120"/>
                <a:gd name="T9" fmla="*/ 0 h 180"/>
                <a:gd name="T10" fmla="*/ 114 w 120"/>
                <a:gd name="T11" fmla="*/ 0 h 180"/>
                <a:gd name="T12" fmla="*/ 120 w 120"/>
                <a:gd name="T13" fmla="*/ 6 h 180"/>
                <a:gd name="T14" fmla="*/ 120 w 120"/>
                <a:gd name="T15" fmla="*/ 174 h 180"/>
                <a:gd name="T16" fmla="*/ 114 w 120"/>
                <a:gd name="T17" fmla="*/ 180 h 180"/>
                <a:gd name="T18" fmla="*/ 12 w 120"/>
                <a:gd name="T19" fmla="*/ 168 h 180"/>
                <a:gd name="T20" fmla="*/ 108 w 120"/>
                <a:gd name="T21" fmla="*/ 168 h 180"/>
                <a:gd name="T22" fmla="*/ 108 w 120"/>
                <a:gd name="T23" fmla="*/ 12 h 180"/>
                <a:gd name="T24" fmla="*/ 12 w 120"/>
                <a:gd name="T25" fmla="*/ 12 h 180"/>
                <a:gd name="T26" fmla="*/ 12 w 120"/>
                <a:gd name="T27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80">
                  <a:moveTo>
                    <a:pt x="114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2" y="180"/>
                    <a:pt x="0" y="178"/>
                    <a:pt x="0" y="1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0" y="3"/>
                    <a:pt x="120" y="6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20" y="178"/>
                    <a:pt x="117" y="180"/>
                    <a:pt x="114" y="180"/>
                  </a:cubicBezTo>
                  <a:close/>
                  <a:moveTo>
                    <a:pt x="12" y="168"/>
                  </a:moveTo>
                  <a:cubicBezTo>
                    <a:pt x="108" y="168"/>
                    <a:pt x="108" y="168"/>
                    <a:pt x="108" y="168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90"/>
            <p:cNvSpPr>
              <a:spLocks noEditPoints="1"/>
            </p:cNvSpPr>
            <p:nvPr/>
          </p:nvSpPr>
          <p:spPr bwMode="auto">
            <a:xfrm>
              <a:off x="4762" y="1864"/>
              <a:ext cx="142" cy="71"/>
            </a:xfrm>
            <a:custGeom>
              <a:avLst/>
              <a:gdLst>
                <a:gd name="T0" fmla="*/ 90 w 96"/>
                <a:gd name="T1" fmla="*/ 48 h 48"/>
                <a:gd name="T2" fmla="*/ 6 w 96"/>
                <a:gd name="T3" fmla="*/ 48 h 48"/>
                <a:gd name="T4" fmla="*/ 0 w 96"/>
                <a:gd name="T5" fmla="*/ 42 h 48"/>
                <a:gd name="T6" fmla="*/ 0 w 96"/>
                <a:gd name="T7" fmla="*/ 6 h 48"/>
                <a:gd name="T8" fmla="*/ 6 w 96"/>
                <a:gd name="T9" fmla="*/ 0 h 48"/>
                <a:gd name="T10" fmla="*/ 72 w 96"/>
                <a:gd name="T11" fmla="*/ 0 h 48"/>
                <a:gd name="T12" fmla="*/ 77 w 96"/>
                <a:gd name="T13" fmla="*/ 4 h 48"/>
                <a:gd name="T14" fmla="*/ 95 w 96"/>
                <a:gd name="T15" fmla="*/ 40 h 48"/>
                <a:gd name="T16" fmla="*/ 95 w 96"/>
                <a:gd name="T17" fmla="*/ 46 h 48"/>
                <a:gd name="T18" fmla="*/ 90 w 96"/>
                <a:gd name="T19" fmla="*/ 48 h 48"/>
                <a:gd name="T20" fmla="*/ 12 w 96"/>
                <a:gd name="T21" fmla="*/ 36 h 48"/>
                <a:gd name="T22" fmla="*/ 80 w 96"/>
                <a:gd name="T23" fmla="*/ 36 h 48"/>
                <a:gd name="T24" fmla="*/ 68 w 96"/>
                <a:gd name="T25" fmla="*/ 12 h 48"/>
                <a:gd name="T26" fmla="*/ 12 w 96"/>
                <a:gd name="T27" fmla="*/ 12 h 48"/>
                <a:gd name="T28" fmla="*/ 12 w 96"/>
                <a:gd name="T2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48">
                  <a:moveTo>
                    <a:pt x="9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7" y="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42"/>
                    <a:pt x="96" y="44"/>
                    <a:pt x="95" y="46"/>
                  </a:cubicBezTo>
                  <a:cubicBezTo>
                    <a:pt x="94" y="47"/>
                    <a:pt x="92" y="48"/>
                    <a:pt x="90" y="48"/>
                  </a:cubicBezTo>
                  <a:close/>
                  <a:moveTo>
                    <a:pt x="12" y="3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91"/>
            <p:cNvSpPr>
              <a:spLocks noEditPoints="1"/>
            </p:cNvSpPr>
            <p:nvPr/>
          </p:nvSpPr>
          <p:spPr bwMode="auto">
            <a:xfrm>
              <a:off x="4476" y="1864"/>
              <a:ext cx="144" cy="71"/>
            </a:xfrm>
            <a:custGeom>
              <a:avLst/>
              <a:gdLst>
                <a:gd name="T0" fmla="*/ 91 w 97"/>
                <a:gd name="T1" fmla="*/ 48 h 48"/>
                <a:gd name="T2" fmla="*/ 7 w 97"/>
                <a:gd name="T3" fmla="*/ 48 h 48"/>
                <a:gd name="T4" fmla="*/ 2 w 97"/>
                <a:gd name="T5" fmla="*/ 46 h 48"/>
                <a:gd name="T6" fmla="*/ 1 w 97"/>
                <a:gd name="T7" fmla="*/ 40 h 48"/>
                <a:gd name="T8" fmla="*/ 19 w 97"/>
                <a:gd name="T9" fmla="*/ 4 h 48"/>
                <a:gd name="T10" fmla="*/ 25 w 97"/>
                <a:gd name="T11" fmla="*/ 0 h 48"/>
                <a:gd name="T12" fmla="*/ 91 w 97"/>
                <a:gd name="T13" fmla="*/ 0 h 48"/>
                <a:gd name="T14" fmla="*/ 97 w 97"/>
                <a:gd name="T15" fmla="*/ 6 h 48"/>
                <a:gd name="T16" fmla="*/ 97 w 97"/>
                <a:gd name="T17" fmla="*/ 42 h 48"/>
                <a:gd name="T18" fmla="*/ 91 w 97"/>
                <a:gd name="T19" fmla="*/ 48 h 48"/>
                <a:gd name="T20" fmla="*/ 16 w 97"/>
                <a:gd name="T21" fmla="*/ 36 h 48"/>
                <a:gd name="T22" fmla="*/ 85 w 97"/>
                <a:gd name="T23" fmla="*/ 36 h 48"/>
                <a:gd name="T24" fmla="*/ 85 w 97"/>
                <a:gd name="T25" fmla="*/ 12 h 48"/>
                <a:gd name="T26" fmla="*/ 28 w 97"/>
                <a:gd name="T27" fmla="*/ 12 h 48"/>
                <a:gd name="T28" fmla="*/ 16 w 97"/>
                <a:gd name="T2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8">
                  <a:moveTo>
                    <a:pt x="91" y="48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3" y="47"/>
                    <a:pt x="2" y="46"/>
                  </a:cubicBezTo>
                  <a:cubicBezTo>
                    <a:pt x="0" y="44"/>
                    <a:pt x="0" y="42"/>
                    <a:pt x="1" y="4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4" y="0"/>
                    <a:pt x="97" y="3"/>
                    <a:pt x="97" y="6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7" y="46"/>
                    <a:pt x="94" y="48"/>
                    <a:pt x="91" y="48"/>
                  </a:cubicBezTo>
                  <a:close/>
                  <a:moveTo>
                    <a:pt x="16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1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92"/>
            <p:cNvSpPr>
              <a:spLocks noEditPoints="1"/>
            </p:cNvSpPr>
            <p:nvPr/>
          </p:nvSpPr>
          <p:spPr bwMode="auto">
            <a:xfrm>
              <a:off x="4601" y="1776"/>
              <a:ext cx="179" cy="71"/>
            </a:xfrm>
            <a:custGeom>
              <a:avLst/>
              <a:gdLst>
                <a:gd name="T0" fmla="*/ 115 w 121"/>
                <a:gd name="T1" fmla="*/ 48 h 48"/>
                <a:gd name="T2" fmla="*/ 7 w 121"/>
                <a:gd name="T3" fmla="*/ 48 h 48"/>
                <a:gd name="T4" fmla="*/ 2 w 121"/>
                <a:gd name="T5" fmla="*/ 46 h 48"/>
                <a:gd name="T6" fmla="*/ 1 w 121"/>
                <a:gd name="T7" fmla="*/ 40 h 48"/>
                <a:gd name="T8" fmla="*/ 19 w 121"/>
                <a:gd name="T9" fmla="*/ 4 h 48"/>
                <a:gd name="T10" fmla="*/ 25 w 121"/>
                <a:gd name="T11" fmla="*/ 0 h 48"/>
                <a:gd name="T12" fmla="*/ 97 w 121"/>
                <a:gd name="T13" fmla="*/ 0 h 48"/>
                <a:gd name="T14" fmla="*/ 102 w 121"/>
                <a:gd name="T15" fmla="*/ 4 h 48"/>
                <a:gd name="T16" fmla="*/ 120 w 121"/>
                <a:gd name="T17" fmla="*/ 40 h 48"/>
                <a:gd name="T18" fmla="*/ 120 w 121"/>
                <a:gd name="T19" fmla="*/ 46 h 48"/>
                <a:gd name="T20" fmla="*/ 115 w 121"/>
                <a:gd name="T21" fmla="*/ 48 h 48"/>
                <a:gd name="T22" fmla="*/ 16 w 121"/>
                <a:gd name="T23" fmla="*/ 36 h 48"/>
                <a:gd name="T24" fmla="*/ 105 w 121"/>
                <a:gd name="T25" fmla="*/ 36 h 48"/>
                <a:gd name="T26" fmla="*/ 93 w 121"/>
                <a:gd name="T27" fmla="*/ 12 h 48"/>
                <a:gd name="T28" fmla="*/ 28 w 121"/>
                <a:gd name="T29" fmla="*/ 12 h 48"/>
                <a:gd name="T30" fmla="*/ 16 w 121"/>
                <a:gd name="T31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48">
                  <a:moveTo>
                    <a:pt x="115" y="48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3" y="47"/>
                    <a:pt x="2" y="46"/>
                  </a:cubicBezTo>
                  <a:cubicBezTo>
                    <a:pt x="0" y="44"/>
                    <a:pt x="0" y="42"/>
                    <a:pt x="1" y="4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2" y="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1" y="42"/>
                    <a:pt x="121" y="44"/>
                    <a:pt x="120" y="46"/>
                  </a:cubicBezTo>
                  <a:cubicBezTo>
                    <a:pt x="119" y="47"/>
                    <a:pt x="117" y="48"/>
                    <a:pt x="115" y="48"/>
                  </a:cubicBezTo>
                  <a:close/>
                  <a:moveTo>
                    <a:pt x="16" y="36"/>
                  </a:moveTo>
                  <a:cubicBezTo>
                    <a:pt x="105" y="36"/>
                    <a:pt x="105" y="36"/>
                    <a:pt x="105" y="36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1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93"/>
            <p:cNvSpPr>
              <a:spLocks/>
            </p:cNvSpPr>
            <p:nvPr/>
          </p:nvSpPr>
          <p:spPr bwMode="auto">
            <a:xfrm>
              <a:off x="4663" y="1909"/>
              <a:ext cx="46" cy="105"/>
            </a:xfrm>
            <a:custGeom>
              <a:avLst/>
              <a:gdLst>
                <a:gd name="T0" fmla="*/ 25 w 31"/>
                <a:gd name="T1" fmla="*/ 71 h 71"/>
                <a:gd name="T2" fmla="*/ 19 w 31"/>
                <a:gd name="T3" fmla="*/ 65 h 71"/>
                <a:gd name="T4" fmla="*/ 19 w 31"/>
                <a:gd name="T5" fmla="*/ 15 h 71"/>
                <a:gd name="T6" fmla="*/ 9 w 31"/>
                <a:gd name="T7" fmla="*/ 19 h 71"/>
                <a:gd name="T8" fmla="*/ 1 w 31"/>
                <a:gd name="T9" fmla="*/ 15 h 71"/>
                <a:gd name="T10" fmla="*/ 5 w 31"/>
                <a:gd name="T11" fmla="*/ 8 h 71"/>
                <a:gd name="T12" fmla="*/ 23 w 31"/>
                <a:gd name="T13" fmla="*/ 1 h 71"/>
                <a:gd name="T14" fmla="*/ 28 w 31"/>
                <a:gd name="T15" fmla="*/ 2 h 71"/>
                <a:gd name="T16" fmla="*/ 31 w 31"/>
                <a:gd name="T17" fmla="*/ 6 h 71"/>
                <a:gd name="T18" fmla="*/ 31 w 31"/>
                <a:gd name="T19" fmla="*/ 65 h 71"/>
                <a:gd name="T20" fmla="*/ 25 w 3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71">
                  <a:moveTo>
                    <a:pt x="25" y="71"/>
                  </a:moveTo>
                  <a:cubicBezTo>
                    <a:pt x="21" y="71"/>
                    <a:pt x="19" y="68"/>
                    <a:pt x="19" y="6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0"/>
                    <a:pt x="2" y="18"/>
                    <a:pt x="1" y="15"/>
                  </a:cubicBezTo>
                  <a:cubicBezTo>
                    <a:pt x="0" y="12"/>
                    <a:pt x="1" y="9"/>
                    <a:pt x="5" y="8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0"/>
                    <a:pt x="26" y="0"/>
                    <a:pt x="28" y="2"/>
                  </a:cubicBezTo>
                  <a:cubicBezTo>
                    <a:pt x="30" y="3"/>
                    <a:pt x="31" y="4"/>
                    <a:pt x="31" y="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8"/>
                    <a:pt x="28" y="71"/>
                    <a:pt x="2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94"/>
            <p:cNvSpPr>
              <a:spLocks/>
            </p:cNvSpPr>
            <p:nvPr/>
          </p:nvSpPr>
          <p:spPr bwMode="auto">
            <a:xfrm>
              <a:off x="4524" y="1963"/>
              <a:ext cx="52" cy="88"/>
            </a:xfrm>
            <a:custGeom>
              <a:avLst/>
              <a:gdLst>
                <a:gd name="T0" fmla="*/ 29 w 35"/>
                <a:gd name="T1" fmla="*/ 59 h 59"/>
                <a:gd name="T2" fmla="*/ 6 w 35"/>
                <a:gd name="T3" fmla="*/ 59 h 59"/>
                <a:gd name="T4" fmla="*/ 1 w 35"/>
                <a:gd name="T5" fmla="*/ 56 h 59"/>
                <a:gd name="T6" fmla="*/ 1 w 35"/>
                <a:gd name="T7" fmla="*/ 50 h 59"/>
                <a:gd name="T8" fmla="*/ 22 w 35"/>
                <a:gd name="T9" fmla="*/ 21 h 59"/>
                <a:gd name="T10" fmla="*/ 23 w 35"/>
                <a:gd name="T11" fmla="*/ 18 h 59"/>
                <a:gd name="T12" fmla="*/ 17 w 35"/>
                <a:gd name="T13" fmla="*/ 12 h 59"/>
                <a:gd name="T14" fmla="*/ 12 w 35"/>
                <a:gd name="T15" fmla="*/ 17 h 59"/>
                <a:gd name="T16" fmla="*/ 6 w 35"/>
                <a:gd name="T17" fmla="*/ 23 h 59"/>
                <a:gd name="T18" fmla="*/ 0 w 35"/>
                <a:gd name="T19" fmla="*/ 17 h 59"/>
                <a:gd name="T20" fmla="*/ 17 w 35"/>
                <a:gd name="T21" fmla="*/ 0 h 59"/>
                <a:gd name="T22" fmla="*/ 35 w 35"/>
                <a:gd name="T23" fmla="*/ 18 h 59"/>
                <a:gd name="T24" fmla="*/ 31 w 35"/>
                <a:gd name="T25" fmla="*/ 28 h 59"/>
                <a:gd name="T26" fmla="*/ 18 w 35"/>
                <a:gd name="T27" fmla="*/ 47 h 59"/>
                <a:gd name="T28" fmla="*/ 29 w 35"/>
                <a:gd name="T29" fmla="*/ 47 h 59"/>
                <a:gd name="T30" fmla="*/ 35 w 35"/>
                <a:gd name="T31" fmla="*/ 53 h 59"/>
                <a:gd name="T32" fmla="*/ 29 w 35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59">
                  <a:moveTo>
                    <a:pt x="29" y="59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2" y="58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3" y="19"/>
                    <a:pt x="23" y="18"/>
                  </a:cubicBezTo>
                  <a:cubicBezTo>
                    <a:pt x="23" y="15"/>
                    <a:pt x="20" y="12"/>
                    <a:pt x="17" y="12"/>
                  </a:cubicBezTo>
                  <a:cubicBezTo>
                    <a:pt x="15" y="12"/>
                    <a:pt x="12" y="15"/>
                    <a:pt x="12" y="17"/>
                  </a:cubicBezTo>
                  <a:cubicBezTo>
                    <a:pt x="12" y="21"/>
                    <a:pt x="9" y="23"/>
                    <a:pt x="6" y="23"/>
                  </a:cubicBezTo>
                  <a:cubicBezTo>
                    <a:pt x="3" y="23"/>
                    <a:pt x="0" y="20"/>
                    <a:pt x="0" y="17"/>
                  </a:cubicBezTo>
                  <a:cubicBezTo>
                    <a:pt x="1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2"/>
                    <a:pt x="33" y="26"/>
                    <a:pt x="31" y="2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2" y="47"/>
                    <a:pt x="35" y="50"/>
                    <a:pt x="35" y="53"/>
                  </a:cubicBezTo>
                  <a:cubicBezTo>
                    <a:pt x="35" y="57"/>
                    <a:pt x="32" y="59"/>
                    <a:pt x="2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4805" y="1962"/>
              <a:ext cx="52" cy="53"/>
            </a:xfrm>
            <a:custGeom>
              <a:avLst/>
              <a:gdLst>
                <a:gd name="T0" fmla="*/ 18 w 35"/>
                <a:gd name="T1" fmla="*/ 36 h 36"/>
                <a:gd name="T2" fmla="*/ 12 w 35"/>
                <a:gd name="T3" fmla="*/ 30 h 36"/>
                <a:gd name="T4" fmla="*/ 18 w 35"/>
                <a:gd name="T5" fmla="*/ 24 h 36"/>
                <a:gd name="T6" fmla="*/ 23 w 35"/>
                <a:gd name="T7" fmla="*/ 18 h 36"/>
                <a:gd name="T8" fmla="*/ 18 w 35"/>
                <a:gd name="T9" fmla="*/ 12 h 36"/>
                <a:gd name="T10" fmla="*/ 13 w 35"/>
                <a:gd name="T11" fmla="*/ 18 h 36"/>
                <a:gd name="T12" fmla="*/ 6 w 35"/>
                <a:gd name="T13" fmla="*/ 24 h 36"/>
                <a:gd name="T14" fmla="*/ 1 w 35"/>
                <a:gd name="T15" fmla="*/ 17 h 36"/>
                <a:gd name="T16" fmla="*/ 18 w 35"/>
                <a:gd name="T17" fmla="*/ 0 h 36"/>
                <a:gd name="T18" fmla="*/ 35 w 35"/>
                <a:gd name="T19" fmla="*/ 18 h 36"/>
                <a:gd name="T20" fmla="*/ 18 w 35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8" y="36"/>
                  </a:moveTo>
                  <a:cubicBezTo>
                    <a:pt x="15" y="36"/>
                    <a:pt x="12" y="34"/>
                    <a:pt x="12" y="30"/>
                  </a:cubicBezTo>
                  <a:cubicBezTo>
                    <a:pt x="12" y="27"/>
                    <a:pt x="15" y="24"/>
                    <a:pt x="18" y="24"/>
                  </a:cubicBezTo>
                  <a:cubicBezTo>
                    <a:pt x="20" y="24"/>
                    <a:pt x="23" y="24"/>
                    <a:pt x="23" y="18"/>
                  </a:cubicBezTo>
                  <a:cubicBezTo>
                    <a:pt x="23" y="12"/>
                    <a:pt x="20" y="12"/>
                    <a:pt x="18" y="12"/>
                  </a:cubicBezTo>
                  <a:cubicBezTo>
                    <a:pt x="16" y="12"/>
                    <a:pt x="13" y="12"/>
                    <a:pt x="13" y="18"/>
                  </a:cubicBezTo>
                  <a:cubicBezTo>
                    <a:pt x="12" y="21"/>
                    <a:pt x="10" y="24"/>
                    <a:pt x="6" y="24"/>
                  </a:cubicBezTo>
                  <a:cubicBezTo>
                    <a:pt x="3" y="24"/>
                    <a:pt x="0" y="21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ubicBezTo>
                    <a:pt x="30" y="0"/>
                    <a:pt x="35" y="9"/>
                    <a:pt x="35" y="18"/>
                  </a:cubicBezTo>
                  <a:cubicBezTo>
                    <a:pt x="35" y="27"/>
                    <a:pt x="30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4805" y="1997"/>
              <a:ext cx="52" cy="54"/>
            </a:xfrm>
            <a:custGeom>
              <a:avLst/>
              <a:gdLst>
                <a:gd name="T0" fmla="*/ 18 w 35"/>
                <a:gd name="T1" fmla="*/ 36 h 36"/>
                <a:gd name="T2" fmla="*/ 1 w 35"/>
                <a:gd name="T3" fmla="*/ 20 h 36"/>
                <a:gd name="T4" fmla="*/ 6 w 35"/>
                <a:gd name="T5" fmla="*/ 13 h 36"/>
                <a:gd name="T6" fmla="*/ 13 w 35"/>
                <a:gd name="T7" fmla="*/ 19 h 36"/>
                <a:gd name="T8" fmla="*/ 18 w 35"/>
                <a:gd name="T9" fmla="*/ 24 h 36"/>
                <a:gd name="T10" fmla="*/ 23 w 35"/>
                <a:gd name="T11" fmla="*/ 18 h 36"/>
                <a:gd name="T12" fmla="*/ 18 w 35"/>
                <a:gd name="T13" fmla="*/ 12 h 36"/>
                <a:gd name="T14" fmla="*/ 12 w 35"/>
                <a:gd name="T15" fmla="*/ 6 h 36"/>
                <a:gd name="T16" fmla="*/ 18 w 35"/>
                <a:gd name="T17" fmla="*/ 0 h 36"/>
                <a:gd name="T18" fmla="*/ 35 w 35"/>
                <a:gd name="T19" fmla="*/ 18 h 36"/>
                <a:gd name="T20" fmla="*/ 18 w 35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8" y="36"/>
                  </a:moveTo>
                  <a:cubicBezTo>
                    <a:pt x="8" y="36"/>
                    <a:pt x="1" y="30"/>
                    <a:pt x="1" y="20"/>
                  </a:cubicBezTo>
                  <a:cubicBezTo>
                    <a:pt x="0" y="16"/>
                    <a:pt x="3" y="13"/>
                    <a:pt x="6" y="13"/>
                  </a:cubicBezTo>
                  <a:cubicBezTo>
                    <a:pt x="10" y="13"/>
                    <a:pt x="12" y="16"/>
                    <a:pt x="13" y="19"/>
                  </a:cubicBezTo>
                  <a:cubicBezTo>
                    <a:pt x="13" y="24"/>
                    <a:pt x="16" y="24"/>
                    <a:pt x="18" y="24"/>
                  </a:cubicBezTo>
                  <a:cubicBezTo>
                    <a:pt x="20" y="24"/>
                    <a:pt x="23" y="24"/>
                    <a:pt x="23" y="18"/>
                  </a:cubicBezTo>
                  <a:cubicBezTo>
                    <a:pt x="23" y="12"/>
                    <a:pt x="20" y="12"/>
                    <a:pt x="18" y="12"/>
                  </a:cubicBezTo>
                  <a:cubicBezTo>
                    <a:pt x="15" y="12"/>
                    <a:pt x="12" y="10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30" y="0"/>
                    <a:pt x="35" y="9"/>
                    <a:pt x="35" y="18"/>
                  </a:cubicBezTo>
                  <a:cubicBezTo>
                    <a:pt x="35" y="27"/>
                    <a:pt x="30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6535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2" name="Picture 21" descr="A sign on a pole&#10;&#10;Description automatically generated">
            <a:extLst>
              <a:ext uri="{FF2B5EF4-FFF2-40B4-BE49-F238E27FC236}">
                <a16:creationId xmlns:a16="http://schemas.microsoft.com/office/drawing/2014/main" id="{447C8C71-0FC6-40EA-A68C-A5F3B10EE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10" t="20218" r="29849" b="48973"/>
          <a:stretch/>
        </p:blipFill>
        <p:spPr>
          <a:xfrm>
            <a:off x="666893" y="1289998"/>
            <a:ext cx="556892" cy="6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07" y="581892"/>
            <a:ext cx="3662226" cy="316685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32" y="3748750"/>
            <a:ext cx="4358268" cy="3109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1058" y="470503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Pentagon</a:t>
            </a:r>
            <a:endParaRPr lang="en-IN" sz="3600" dirty="0"/>
          </a:p>
        </p:txBody>
      </p:sp>
      <p:sp>
        <p:nvSpPr>
          <p:cNvPr id="9" name="Rectangle 8"/>
          <p:cNvSpPr/>
          <p:nvPr/>
        </p:nvSpPr>
        <p:spPr>
          <a:xfrm>
            <a:off x="8866909" y="1795989"/>
            <a:ext cx="2410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652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www.ncbi.nlm.nih.gov/pmc/articles/PMC4499482/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https://www.nhs.uk/live-well/healthy-weight/understanding-calories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Links And Scripts</a:t>
            </a:r>
            <a:endParaRPr lang="en-IN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412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0</TotalTime>
  <Words>400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 2</vt:lpstr>
      <vt:lpstr>DividendVTI</vt:lpstr>
      <vt:lpstr>Exploratory Data Analysis</vt:lpstr>
      <vt:lpstr>Agenda</vt:lpstr>
      <vt:lpstr>Missing value treatment</vt:lpstr>
      <vt:lpstr>       Ratings calculated by Various consumer reports</vt:lpstr>
      <vt:lpstr>Calorie dot chart</vt:lpstr>
      <vt:lpstr>Calorie Roadmap</vt:lpstr>
      <vt:lpstr>Since we create certainty out of uncertainty…..</vt:lpstr>
      <vt:lpstr>Word Cloud</vt:lpstr>
      <vt:lpstr>Reference Links And Scripts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2020-07-08T16:18:25Z</dcterms:created>
  <dcterms:modified xsi:type="dcterms:W3CDTF">2020-07-10T10:58:05Z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