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5143500" cx="9144000"/>
  <p:notesSz cx="6858000" cy="9144000"/>
  <p:embeddedFontLst>
    <p:embeddedFont>
      <p:font typeface="Pacifico"/>
      <p:regular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ACC423-8567-4A47-8D51-203C85C3895D}">
  <a:tblStyle styleId="{23ACC423-8567-4A47-8D51-203C85C389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10" Type="http://schemas.openxmlformats.org/officeDocument/2006/relationships/slide" Target="slides/slide4.xml"/><Relationship Id="rId98" Type="http://schemas.openxmlformats.org/officeDocument/2006/relationships/font" Target="fonts/Pacifico-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adce7338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adce7338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458a75a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458a75a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48b7dcc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48b7dc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48b7dcc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48b7dcc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8b7dcc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8b7dcc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48b7dcce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48b7dcce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48b7dcce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48b7dcce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8b7dcce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48b7dcce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472d77cc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472d77cc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472d77cc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472d77cc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72d77cc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72d77cc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dce7338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dce7338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472d77cc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472d77cc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472d77cc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472d77cc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472d77cc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472d77cc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48b7dcce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48b7dcce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48b7dcce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48b7dcce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48b7dcce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48b7dcce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48b7dcce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48b7dcce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48b7dcce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48b7dcce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48b7dcce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48b7dcce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48b7dcce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48b7dcce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dce7338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dce7338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48b7dcce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48b7dcce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48b7dcce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48b7dcce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48b7dcce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48b7dcce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48b7dcce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48b7dcce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5a6d7b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5a6d7b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5a6d7b9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5a6d7b9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5a6d7b9b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5a6d7b9b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5a6d7b9b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5a6d7b9b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5a6d7b9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5a6d7b9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5a0827c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5a0827c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adce733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adce7338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5a0827c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5a0827c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5a0827c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5a0827c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5a0827c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5a0827c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5a0827c7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5a0827c7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5a0827c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5a0827c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5a0827c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5a0827c7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5a0827c7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5a0827c7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5a0827c7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5a0827c7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5d838cc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5d838cc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5d838cc8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5d838cc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adce7338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adce7338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5d838cc8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5d838cc8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5d838cc8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5d838cc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5d838cc8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5d838cc8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5d838cc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5d838cc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5d838cc8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5d838cc8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5d838cc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5d838cc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5d838cc8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d5d838cc8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d5d838cc8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d5d838cc8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5d838cc8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5d838cc8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3ab376d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3ab376d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458a75a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458a75a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3ab376d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3ab376d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3ab376d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3ab376d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d3ab376db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d3ab376db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d3ab376db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d3ab376db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d3ab376db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d3ab376db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d3ab376d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d3ab376d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3ab376db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3ab376db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3ab376db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d3ab376db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d3ab376db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d3ab376db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3ab376db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d3ab376db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458a75a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458a75a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6955e7c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6955e7c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d6955e7c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d6955e7c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d6955e7c5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d6955e7c5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d6955e7c5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d6955e7c5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6955e7c5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6955e7c5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6955e7c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d6955e7c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d6955e7c5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d6955e7c5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d6955e7c5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d6955e7c5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6955e7c5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6955e7c5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6955e7c5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6955e7c5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458a75a7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458a75a7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d1667ed9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d1667ed9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d1667ed99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d1667ed99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d1667ed99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d1667ed99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d1667ed99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d1667ed99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d1667ed99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d1667ed99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d1667ed99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d1667ed99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d1667ed996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d1667ed99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d1667ed9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d1667ed9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7adce733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7adce733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adce733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adce733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458a75a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458a75a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adce7338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adce7338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7adce733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7adce733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52.66.55.190/products.php?cat=1'%20union%20select%201,column_name,3,4,5,6,7%20from%20information_schema.columns%20where%20table_schema=%22hacking_training_project%22%20and%20table_name=%22users%22--+"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52.66.55.190/products.php?cat=1'%20union%20select%201,user_name,3,password,5,6,7%20from%20users--+"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owasp.org/index.php/SQL_Injection" TargetMode="External"/><Relationship Id="rId4" Type="http://schemas.openxmlformats.org/officeDocument/2006/relationships/hyperlink" Target="https://en.wikipedia.org/wiki/SQL_injec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52.66.55.190/wondercms/home" TargetMode="External"/><Relationship Id="rId4" Type="http://schemas.openxmlformats.org/officeDocument/2006/relationships/hyperlink" Target="http://52.66.55.190/wondercms/loginUR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52.66.55.190/wondercms/home" TargetMode="External"/><Relationship Id="rId4" Type="http://schemas.openxmlformats.org/officeDocument/2006/relationships/hyperlink" Target="http://52.66.55.190/wondercms/loginURL" TargetMode="External"/><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owasp.org/index.php/Default_Passwords" TargetMode="External"/><Relationship Id="rId4" Type="http://schemas.openxmlformats.org/officeDocument/2006/relationships/hyperlink" Target="https://www.us-cert.gov/ncas/alerts/TA13-175A" TargetMode="External"/><Relationship Id="rId5" Type="http://schemas.openxmlformats.org/officeDocument/2006/relationships/hyperlink" Target="https://www.cypressdatadefense.com/blog/password-security-risks/" TargetMode="External"/><Relationship Id="rId6" Type="http://schemas.openxmlformats.org/officeDocument/2006/relationships/hyperlink" Target="https://cwe.mitre.org/data/definitions/521.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owasp.org/www-community/vulnerabilities/Unrestricted_File_Upload" TargetMode="External"/><Relationship Id="rId4" Type="http://schemas.openxmlformats.org/officeDocument/2006/relationships/hyperlink" Target="https://resources.infosecinstitute.com/topic/php-lab-file-upload-vulnerabiliti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acunetix.com/vulnerabilities/web/weak-password/" TargetMode="External"/><Relationship Id="rId4" Type="http://schemas.openxmlformats.org/officeDocument/2006/relationships/hyperlink" Target="https://cwe.mitre.org/data/definitions/521.html" TargetMode="External"/><Relationship Id="rId5" Type="http://schemas.openxmlformats.org/officeDocument/2006/relationships/hyperlink" Target="https://owasp.org/www-project-web-security-testing-guide/latest/4-Web_Application_Security_Testing/04-Authentication_Testing/07-Testing_for_Weak_Password_Polic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52.66.55.190/reset_password/admin.ph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52.66.55.190/reset_password/admin.php?otp=321"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owasp.org/index.php/Testing_Multiple_Factors_Authentication_(OWASP-AT-009)" TargetMode="External"/><Relationship Id="rId4" Type="http://schemas.openxmlformats.org/officeDocument/2006/relationships/hyperlink" Target="https://www.owasp.org/index.php/Blocking_Brute_Force_Attack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52.66.55.190/profile/change_password.php" TargetMode="External"/><Relationship Id="rId4" Type="http://schemas.openxmlformats.org/officeDocument/2006/relationships/hyperlink" Target="http://52.66.55.190/cart/cart.php" TargetMode="External"/><Relationship Id="rId5" Type="http://schemas.openxmlformats.org/officeDocument/2006/relationships/hyperlink" Target="http://52.66.55.190/cart/cart.ph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acunetix.com/websitesecurity/csrf-attacks/" TargetMode="External"/><Relationship Id="rId4" Type="http://schemas.openxmlformats.org/officeDocument/2006/relationships/hyperlink" Target="https://owasp.org/www-community/attacks/csrf" TargetMode="External"/><Relationship Id="rId5" Type="http://schemas.openxmlformats.org/officeDocument/2006/relationships/hyperlink" Target="https://www.netsparker.com/blog/web-security/csrf-cross-site-request-forgery/"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52.66.55.190/profile/16/edi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acunetix.com/websitesecurity/cross-site-scripting/" TargetMode="External"/><Relationship Id="rId4" Type="http://schemas.openxmlformats.org/officeDocument/2006/relationships/hyperlink" Target="https://portswigger.net/web-security/cross-site-scripting" TargetMode="External"/><Relationship Id="rId5" Type="http://schemas.openxmlformats.org/officeDocument/2006/relationships/hyperlink" Target="https://owasp.org/www-community/attacks/xs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hyperlink" Target="http://52.66.55.190/products/details.php?p_id=17"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portswigger.net/web-security/cross-site-scripting" TargetMode="External"/><Relationship Id="rId4" Type="http://schemas.openxmlformats.org/officeDocument/2006/relationships/hyperlink" Target="https://www.owasp.org/index.php/Cross-site_Scripting_(XSS)" TargetMode="External"/><Relationship Id="rId5" Type="http://schemas.openxmlformats.org/officeDocument/2006/relationships/hyperlink" Target="https://www.acunetix.com/websitesecurity/cross-site-scriptin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hyperlink" Target="http://52.66.55.190/wondercms/loginUR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28.pn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cheatsheetseries.owasp.org/cheatsheets/Authentication_Cheat_Sheet.html" TargetMode="External"/><Relationship Id="rId4" Type="http://schemas.openxmlformats.org/officeDocument/2006/relationships/hyperlink" Target="https://www.acunetix.com/blog/articles/weak-password-vulnerability-common-think/" TargetMode="External"/><Relationship Id="rId5" Type="http://schemas.openxmlformats.org/officeDocument/2006/relationships/hyperlink" Target="https://www.owasp.org/index.php/Testing_for_Weak_password_policy_(OTG-AUTHN-007)"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31.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52.66.55.190/products.php?cat=1" TargetMode="External"/><Relationship Id="rId4" Type="http://schemas.openxmlformats.org/officeDocument/2006/relationships/hyperlink" Target="http://52.66.55.190/products.php?s=shock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usn.ubuntu.com/4099-1/" TargetMode="External"/><Relationship Id="rId4" Type="http://schemas.openxmlformats.org/officeDocument/2006/relationships/hyperlink" Target="https://www.exploit-db.com/exploits/37820"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hyperlink" Target="http://52.66.55.190/server-status/" TargetMode="External"/><Relationship Id="rId4" Type="http://schemas.openxmlformats.org/officeDocument/2006/relationships/hyperlink" Target="http://52.66.55.190/server-info/"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38.png"/><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hyperlink" Target="https://www.whitehatsec.com/glossary/content/server-misconfiguration" TargetMode="External"/><Relationship Id="rId4" Type="http://schemas.openxmlformats.org/officeDocument/2006/relationships/hyperlink" Target="https://hdivsecurity.com/owasp-security-misconfiguration"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hyperlink" Target="http://52.66.55.190/orders/orders.php?customer=16" TargetMode="External"/><Relationship Id="rId4" Type="http://schemas.openxmlformats.org/officeDocument/2006/relationships/hyperlink" Target="http://52.66.55.190/orders/orders.php?customer=13"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4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www.owasp.org/index.php/Insecure_Configuration_Management" TargetMode="External"/><Relationship Id="rId4" Type="http://schemas.openxmlformats.org/officeDocument/2006/relationships/hyperlink" Target="https://www.owasp.org/index.php/Top_10_2013-A4-Insecure_Direct_Object_Referenc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52.66.55.190/products.php?cat=2" TargetMode="External"/><Relationship Id="rId4" Type="http://schemas.openxmlformats.org/officeDocument/2006/relationships/hyperlink" Target="http://52.66.55.190/products.php?cat=3"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hyperlink" Target="http://52.66.55.190/phpinfo.php" TargetMode="External"/><Relationship Id="rId4" Type="http://schemas.openxmlformats.org/officeDocument/2006/relationships/hyperlink" Target="http://52.66.55.190/robots.txt" TargetMode="External"/><Relationship Id="rId5" Type="http://schemas.openxmlformats.org/officeDocument/2006/relationships/hyperlink" Target="http://52.66.55.190/userlist.txt" TargetMode="External"/><Relationship Id="rId6" Type="http://schemas.openxmlformats.org/officeDocument/2006/relationships/hyperlink" Target="http://52.66.55.190/composer.lock"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image" Target="../media/image37.png"/><Relationship Id="rId4" Type="http://schemas.openxmlformats.org/officeDocument/2006/relationships/image" Target="../media/image29.png"/><Relationship Id="rId5"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4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hyperlink" Target="https://www.netsparker.com/blog/web-security/information-disclosure-issues-attacks/" TargetMode="External"/><Relationship Id="rId4" Type="http://schemas.openxmlformats.org/officeDocument/2006/relationships/hyperlink" Target="https://www.netsparker.com/web-vulnerability-scanner/vulnerabilities/information-disclosure-phpinfo/"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hyperlink" Target="http://52.66.55.190/static/images/customers/default.png" TargetMode="External"/><Relationship Id="rId4" Type="http://schemas.openxmlformats.org/officeDocument/2006/relationships/hyperlink" Target="http://52.66.55.190/static/images/customers/default.png"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image" Target="../media/image4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 Id="rId3" Type="http://schemas.openxmlformats.org/officeDocument/2006/relationships/image" Target="../media/image50.png"/><Relationship Id="rId4"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hyperlink" Target="https://cipher.com/blog/25-tips-for-protecting-pii-and-sensitive-data/" TargetMode="External"/><Relationship Id="rId4" Type="http://schemas.openxmlformats.org/officeDocument/2006/relationships/hyperlink" Target="https://digitalguardian.com/blog/how-secure-personally-identifiable-information-against-loss-or-compromi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hyperlink" Target="http://52.66.55.190/profile/16/edi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 Id="rId3" Type="http://schemas.openxmlformats.org/officeDocument/2006/relationships/image" Target="../media/image4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 Id="rId3" Type="http://schemas.openxmlformats.org/officeDocument/2006/relationships/image" Target="../media/image4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 Id="rId3" Type="http://schemas.openxmlformats.org/officeDocument/2006/relationships/hyperlink" Target="http://projects.webappsec.org/w/page/13246933/Improper%20Input%20Handling" TargetMode="External"/><Relationship Id="rId4" Type="http://schemas.openxmlformats.org/officeDocument/2006/relationships/hyperlink" Target="https://www.owasp.org/index.php/Unvalidated_Input"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hyperlink" Target="http://52.66.55.190/?includelang=lang/en.php"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image" Target="../media/image4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hyperlink" Target="https://www.owasp.org/index.php/Improper_Error_Handling"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hyperlink" Target="http://52.66.55.190/?includelang=lang/en.php" TargetMode="External"/><Relationship Id="rId4" Type="http://schemas.openxmlformats.org/officeDocument/2006/relationships/hyperlink" Target="http://52.66.55.190/?includelang=lang/fr.php" TargetMode="External"/><Relationship Id="rId5" Type="http://schemas.openxmlformats.org/officeDocument/2006/relationships/hyperlink" Target="http://52.66.55.190/?includelang=https://www.google.com/?lang/en.php"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image" Target="../media/image4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 Id="rId3"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0.xml"/><Relationship Id="rId3" Type="http://schemas.openxmlformats.org/officeDocument/2006/relationships/hyperlink" Target="https://cheatsheetseries.owasp.org/cheatsheets/Unvalidated_Redirects_and_Forwards_Cheat_Sheet.html" TargetMode="External"/><Relationship Id="rId4" Type="http://schemas.openxmlformats.org/officeDocument/2006/relationships/hyperlink" Target="https://docs.microsoft.com/en-us/aspnet/mvc/overview/security/preventing-open-redirection-attacks"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35500" y="1185650"/>
            <a:ext cx="8520600" cy="125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800">
                <a:solidFill>
                  <a:srgbClr val="000000"/>
                </a:solidFill>
                <a:latin typeface="Pacifico"/>
                <a:ea typeface="Pacifico"/>
                <a:cs typeface="Pacifico"/>
                <a:sym typeface="Pacifico"/>
              </a:rPr>
              <a:t>LIFESTYLE STORE</a:t>
            </a:r>
            <a:endParaRPr sz="7000"/>
          </a:p>
        </p:txBody>
      </p:sp>
      <p:sp>
        <p:nvSpPr>
          <p:cNvPr id="55" name="Google Shape;55;p13"/>
          <p:cNvSpPr txBox="1"/>
          <p:nvPr/>
        </p:nvSpPr>
        <p:spPr>
          <a:xfrm>
            <a:off x="1066800" y="2438400"/>
            <a:ext cx="72135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u="sng">
                <a:solidFill>
                  <a:srgbClr val="1155CC"/>
                </a:solidFill>
              </a:rPr>
              <a:t>Detailed</a:t>
            </a:r>
            <a:r>
              <a:rPr lang="en-GB" sz="3500">
                <a:solidFill>
                  <a:srgbClr val="1155CC"/>
                </a:solidFill>
              </a:rPr>
              <a:t> </a:t>
            </a:r>
            <a:r>
              <a:rPr lang="en-GB" sz="3500" u="sng">
                <a:solidFill>
                  <a:srgbClr val="1155CC"/>
                </a:solidFill>
              </a:rPr>
              <a:t>Developer</a:t>
            </a:r>
            <a:r>
              <a:rPr lang="en-GB" sz="3500">
                <a:solidFill>
                  <a:srgbClr val="1155CC"/>
                </a:solidFill>
              </a:rPr>
              <a:t> </a:t>
            </a:r>
            <a:r>
              <a:rPr lang="en-GB" sz="3500" u="sng">
                <a:solidFill>
                  <a:srgbClr val="1155CC"/>
                </a:solidFill>
              </a:rPr>
              <a:t>Report</a:t>
            </a:r>
            <a:endParaRPr sz="3500" u="sng">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33900" y="144250"/>
            <a:ext cx="8520600" cy="1354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3700"/>
              <a:t>Observation</a:t>
            </a:r>
            <a:endParaRPr sz="3700"/>
          </a:p>
          <a:p>
            <a:pPr indent="0" lvl="0" marL="0" rtl="0" algn="l">
              <a:spcBef>
                <a:spcPts val="0"/>
              </a:spcBef>
              <a:spcAft>
                <a:spcPts val="0"/>
              </a:spcAft>
              <a:buNone/>
            </a:pPr>
            <a:r>
              <a:rPr lang="en-GB" sz="1700"/>
              <a:t>•We then put --+ : products.php?cat=1’--+ and we error is removed confirming SQL injection</a:t>
            </a:r>
            <a:endParaRPr sz="1700"/>
          </a:p>
          <a:p>
            <a:pPr indent="0" lvl="0" marL="0" rtl="0" algn="l">
              <a:spcBef>
                <a:spcPts val="0"/>
              </a:spcBef>
              <a:spcAft>
                <a:spcPts val="0"/>
              </a:spcAft>
              <a:buNone/>
            </a:pPr>
            <a:r>
              <a:rPr lang="en-GB" sz="1700"/>
              <a:t>•Now hacker can inject sqlor use usesqlmapto get access to the database</a:t>
            </a:r>
            <a:endParaRPr/>
          </a:p>
        </p:txBody>
      </p:sp>
      <p:pic>
        <p:nvPicPr>
          <p:cNvPr id="127" name="Google Shape;127;p22"/>
          <p:cNvPicPr preferRelativeResize="0"/>
          <p:nvPr/>
        </p:nvPicPr>
        <p:blipFill>
          <a:blip r:embed="rId3">
            <a:alphaModFix/>
          </a:blip>
          <a:stretch>
            <a:fillRect/>
          </a:stretch>
        </p:blipFill>
        <p:spPr>
          <a:xfrm>
            <a:off x="1264313" y="1587500"/>
            <a:ext cx="6615374" cy="3556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15900"/>
            <a:ext cx="8520600" cy="1117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Observation</a:t>
            </a:r>
            <a:endParaRPr/>
          </a:p>
        </p:txBody>
      </p:sp>
      <p:sp>
        <p:nvSpPr>
          <p:cNvPr id="133" name="Google Shape;133;p23"/>
          <p:cNvSpPr txBox="1"/>
          <p:nvPr/>
        </p:nvSpPr>
        <p:spPr>
          <a:xfrm>
            <a:off x="190500" y="1231900"/>
            <a:ext cx="8572500" cy="29592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400"/>
              <a:t>• We then put --+ : products.php?cat=1</a:t>
            </a:r>
            <a:r>
              <a:rPr lang="en-GB" sz="2400">
                <a:solidFill>
                  <a:srgbClr val="FF0000"/>
                </a:solidFill>
              </a:rPr>
              <a:t>’--+</a:t>
            </a:r>
            <a:r>
              <a:rPr lang="en-GB" sz="2400"/>
              <a:t> and we error is removed confirming SQL injection</a:t>
            </a:r>
            <a:endParaRPr sz="2400"/>
          </a:p>
          <a:p>
            <a:pPr indent="0" lvl="0" marL="0" rtl="0" algn="l">
              <a:spcBef>
                <a:spcPts val="0"/>
              </a:spcBef>
              <a:spcAft>
                <a:spcPts val="0"/>
              </a:spcAft>
              <a:buNone/>
            </a:pPr>
            <a:r>
              <a:rPr lang="en-GB" sz="2400"/>
              <a:t>• Now hacker can inject sql manually or use use sqlmap to get access to the database.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0" y="-76200"/>
            <a:ext cx="9144000" cy="12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PoC: Attacker can dump arbitrary data</a:t>
            </a:r>
            <a:endParaRPr u="sng"/>
          </a:p>
          <a:p>
            <a:pPr indent="0" lvl="0" marL="0" rtl="0" algn="l">
              <a:spcBef>
                <a:spcPts val="0"/>
              </a:spcBef>
              <a:spcAft>
                <a:spcPts val="0"/>
              </a:spcAft>
              <a:buNone/>
            </a:pPr>
            <a:r>
              <a:rPr lang="en-GB" sz="1555"/>
              <a:t>Manual approach have been done to find table name existence using following commands in url:</a:t>
            </a:r>
            <a:endParaRPr sz="1555"/>
          </a:p>
          <a:p>
            <a:pPr indent="0" lvl="0" marL="0" rtl="0" algn="l">
              <a:spcBef>
                <a:spcPts val="0"/>
              </a:spcBef>
              <a:spcAft>
                <a:spcPts val="0"/>
              </a:spcAft>
              <a:buNone/>
            </a:pPr>
            <a:r>
              <a:rPr lang="en-GB" sz="1555"/>
              <a:t>http://52.66.55.190/products.php?cat=1'union select 1,table_name,3,4,5,6,7 from information_schema.tables where table_schema="hacking_training_project"--+</a:t>
            </a:r>
            <a:endParaRPr sz="1555"/>
          </a:p>
        </p:txBody>
      </p:sp>
      <p:sp>
        <p:nvSpPr>
          <p:cNvPr id="139" name="Google Shape;139;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Clr>
                <a:srgbClr val="FF0000"/>
              </a:buClr>
              <a:buSzPct val="100000"/>
              <a:buChar char="●"/>
            </a:pPr>
            <a:r>
              <a:rPr lang="en-GB">
                <a:solidFill>
                  <a:srgbClr val="FF0000"/>
                </a:solidFill>
              </a:rPr>
              <a:t>No. of databases</a:t>
            </a:r>
            <a:endParaRPr>
              <a:solidFill>
                <a:srgbClr val="FF0000"/>
              </a:solidFill>
            </a:endParaRPr>
          </a:p>
          <a:p>
            <a:pPr indent="-304165" lvl="0" marL="457200" rtl="0" algn="l">
              <a:spcBef>
                <a:spcPts val="0"/>
              </a:spcBef>
              <a:spcAft>
                <a:spcPts val="0"/>
              </a:spcAft>
              <a:buClr>
                <a:schemeClr val="dk1"/>
              </a:buClr>
              <a:buSzPct val="100000"/>
              <a:buChar char="●"/>
            </a:pPr>
            <a:r>
              <a:rPr lang="en-GB">
                <a:solidFill>
                  <a:schemeClr val="dk1"/>
                </a:solidFill>
              </a:rPr>
              <a:t>Information_schema</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h</a:t>
            </a:r>
            <a:r>
              <a:rPr lang="en-GB">
                <a:solidFill>
                  <a:schemeClr val="dk1"/>
                </a:solidFill>
              </a:rPr>
              <a:t>acking_training_project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04165" lvl="0" marL="457200" rtl="0" algn="l">
              <a:spcBef>
                <a:spcPts val="1200"/>
              </a:spcBef>
              <a:spcAft>
                <a:spcPts val="0"/>
              </a:spcAft>
              <a:buClr>
                <a:srgbClr val="FF0000"/>
              </a:buClr>
              <a:buSzPct val="100000"/>
              <a:buChar char="●"/>
            </a:pPr>
            <a:r>
              <a:rPr lang="en-GB">
                <a:solidFill>
                  <a:srgbClr val="FF0000"/>
                </a:solidFill>
              </a:rPr>
              <a:t>No. of tables</a:t>
            </a:r>
            <a:endParaRPr>
              <a:solidFill>
                <a:srgbClr val="FF0000"/>
              </a:solidFill>
            </a:endParaRPr>
          </a:p>
          <a:p>
            <a:pPr indent="-304165" lvl="0" marL="457200" rtl="0" algn="l">
              <a:spcBef>
                <a:spcPts val="0"/>
              </a:spcBef>
              <a:spcAft>
                <a:spcPts val="0"/>
              </a:spcAft>
              <a:buClr>
                <a:schemeClr val="dk1"/>
              </a:buClr>
              <a:buSzPct val="100000"/>
              <a:buChar char="●"/>
            </a:pPr>
            <a:r>
              <a:rPr lang="en-GB">
                <a:solidFill>
                  <a:schemeClr val="dk1"/>
                </a:solidFill>
              </a:rPr>
              <a:t>•brands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•cart_items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•categories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•customers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•order_items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•orders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•product_reviews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•products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•sellers</a:t>
            </a:r>
            <a:endParaRPr>
              <a:solidFill>
                <a:schemeClr val="dk1"/>
              </a:solidFill>
            </a:endParaRPr>
          </a:p>
          <a:p>
            <a:pPr indent="-304165" lvl="0" marL="457200" rtl="0" algn="l">
              <a:spcBef>
                <a:spcPts val="0"/>
              </a:spcBef>
              <a:spcAft>
                <a:spcPts val="0"/>
              </a:spcAft>
              <a:buClr>
                <a:schemeClr val="dk1"/>
              </a:buClr>
              <a:buSzPct val="100000"/>
              <a:buChar char="●"/>
            </a:pPr>
            <a:r>
              <a:rPr lang="en-GB">
                <a:solidFill>
                  <a:schemeClr val="dk1"/>
                </a:solidFill>
              </a:rPr>
              <a:t>•user</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40" name="Google Shape;140;p24"/>
          <p:cNvSpPr txBox="1"/>
          <p:nvPr>
            <p:ph idx="2" type="body"/>
          </p:nvPr>
        </p:nvSpPr>
        <p:spPr>
          <a:xfrm>
            <a:off x="2654300" y="1152475"/>
            <a:ext cx="617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4"/>
          <p:cNvPicPr preferRelativeResize="0"/>
          <p:nvPr/>
        </p:nvPicPr>
        <p:blipFill rotWithShape="1">
          <a:blip r:embed="rId3">
            <a:alphaModFix/>
          </a:blip>
          <a:srcRect b="8602" l="18888" r="20417" t="10920"/>
          <a:stretch/>
        </p:blipFill>
        <p:spPr>
          <a:xfrm>
            <a:off x="2654400" y="1152475"/>
            <a:ext cx="6177899" cy="3555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0" y="0"/>
            <a:ext cx="9144000" cy="11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u="sng"/>
              <a:t>PoC: Attacker can dump arbitrary data</a:t>
            </a:r>
            <a:endParaRPr u="sng"/>
          </a:p>
          <a:p>
            <a:pPr indent="0" lvl="0" marL="0" rtl="0" algn="l">
              <a:spcBef>
                <a:spcPts val="0"/>
              </a:spcBef>
              <a:spcAft>
                <a:spcPts val="0"/>
              </a:spcAft>
              <a:buNone/>
            </a:pPr>
            <a:r>
              <a:rPr lang="en-GB" sz="1555"/>
              <a:t>Manual approach have been done to find column names existence using following commands in url:</a:t>
            </a:r>
            <a:endParaRPr sz="1555"/>
          </a:p>
          <a:p>
            <a:pPr indent="0" lvl="0" marL="0" rtl="0" algn="l">
              <a:spcBef>
                <a:spcPts val="0"/>
              </a:spcBef>
              <a:spcAft>
                <a:spcPts val="0"/>
              </a:spcAft>
              <a:buNone/>
            </a:pPr>
            <a:r>
              <a:rPr lang="en-GB" sz="1555" u="sng">
                <a:solidFill>
                  <a:schemeClr val="hlink"/>
                </a:solidFill>
                <a:hlinkClick r:id="rId3"/>
              </a:rPr>
              <a:t>http://52.66.55.190/products.php?cat=1' union select 1,column_name,3,4,5,6,7 from information_schema.columns where table_schema="hacking_training_project" and table_name="users"--+</a:t>
            </a:r>
            <a:endParaRPr sz="1555"/>
          </a:p>
          <a:p>
            <a:pPr indent="0" lvl="0" marL="0" rtl="0" algn="l">
              <a:spcBef>
                <a:spcPts val="0"/>
              </a:spcBef>
              <a:spcAft>
                <a:spcPts val="0"/>
              </a:spcAft>
              <a:buNone/>
            </a:pPr>
            <a:r>
              <a:t/>
            </a:r>
            <a:endParaRPr sz="1555"/>
          </a:p>
        </p:txBody>
      </p:sp>
      <p:sp>
        <p:nvSpPr>
          <p:cNvPr id="147" name="Google Shape;147;p25"/>
          <p:cNvSpPr txBox="1"/>
          <p:nvPr>
            <p:ph idx="1" type="body"/>
          </p:nvPr>
        </p:nvSpPr>
        <p:spPr>
          <a:xfrm>
            <a:off x="0" y="1152475"/>
            <a:ext cx="3581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0000"/>
              </a:buClr>
              <a:buSzPts val="1400"/>
              <a:buChar char="●"/>
            </a:pPr>
            <a:r>
              <a:rPr lang="en-GB">
                <a:solidFill>
                  <a:srgbClr val="FF0000"/>
                </a:solidFill>
              </a:rPr>
              <a:t>Column name in table name “users”</a:t>
            </a:r>
            <a:endParaRPr>
              <a:solidFill>
                <a:srgbClr val="FF0000"/>
              </a:solidFill>
            </a:endParaRPr>
          </a:p>
          <a:p>
            <a:pPr indent="-317500" lvl="0" marL="457200" rtl="0" algn="l">
              <a:spcBef>
                <a:spcPts val="0"/>
              </a:spcBef>
              <a:spcAft>
                <a:spcPts val="0"/>
              </a:spcAft>
              <a:buClr>
                <a:schemeClr val="dk1"/>
              </a:buClr>
              <a:buSzPts val="1400"/>
              <a:buChar char="●"/>
            </a:pPr>
            <a:r>
              <a:rPr lang="en-GB">
                <a:solidFill>
                  <a:schemeClr val="dk1"/>
                </a:solidFill>
              </a:rPr>
              <a:t>id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type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unique key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email</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username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name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password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p</a:t>
            </a:r>
            <a:r>
              <a:rPr lang="en-GB">
                <a:solidFill>
                  <a:schemeClr val="dk1"/>
                </a:solidFill>
              </a:rPr>
              <a:t>hone _number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address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created_at</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l</a:t>
            </a:r>
            <a:r>
              <a:rPr lang="en-GB">
                <a:solidFill>
                  <a:schemeClr val="dk1"/>
                </a:solidFill>
              </a:rPr>
              <a:t>ast_updated_at</a:t>
            </a:r>
            <a:endParaRPr>
              <a:solidFill>
                <a:schemeClr val="dk1"/>
              </a:solidFill>
            </a:endParaRPr>
          </a:p>
        </p:txBody>
      </p:sp>
      <p:sp>
        <p:nvSpPr>
          <p:cNvPr id="148" name="Google Shape;148;p25"/>
          <p:cNvSpPr txBox="1"/>
          <p:nvPr>
            <p:ph idx="2" type="body"/>
          </p:nvPr>
        </p:nvSpPr>
        <p:spPr>
          <a:xfrm>
            <a:off x="3644900" y="1152475"/>
            <a:ext cx="518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5"/>
          <p:cNvPicPr preferRelativeResize="0"/>
          <p:nvPr/>
        </p:nvPicPr>
        <p:blipFill rotWithShape="1">
          <a:blip r:embed="rId4">
            <a:alphaModFix/>
          </a:blip>
          <a:srcRect b="9732" l="16102" r="20198" t="12403"/>
          <a:stretch/>
        </p:blipFill>
        <p:spPr>
          <a:xfrm>
            <a:off x="2501900" y="1422400"/>
            <a:ext cx="6543900" cy="355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u="sng"/>
              <a:t>PoC: Attacker can dump arbitrary data</a:t>
            </a:r>
            <a:endParaRPr u="sng"/>
          </a:p>
          <a:p>
            <a:pPr indent="0" lvl="0" marL="0" rtl="0" algn="l">
              <a:spcBef>
                <a:spcPts val="0"/>
              </a:spcBef>
              <a:spcAft>
                <a:spcPts val="0"/>
              </a:spcAft>
              <a:buNone/>
            </a:pPr>
            <a:r>
              <a:rPr lang="en-GB" sz="1466"/>
              <a:t>Manual approach have been done to find out user_name and password details from users tables.</a:t>
            </a:r>
            <a:endParaRPr sz="1466"/>
          </a:p>
          <a:p>
            <a:pPr indent="0" lvl="0" marL="0" rtl="0" algn="l">
              <a:spcBef>
                <a:spcPts val="0"/>
              </a:spcBef>
              <a:spcAft>
                <a:spcPts val="0"/>
              </a:spcAft>
              <a:buNone/>
            </a:pPr>
            <a:r>
              <a:rPr lang="en-GB" sz="1466" u="sng">
                <a:solidFill>
                  <a:schemeClr val="hlink"/>
                </a:solidFill>
                <a:hlinkClick r:id="rId3"/>
              </a:rPr>
              <a:t>http://52.66.55.190/products.php?cat=1' union select 1,user_name,3,password,5,6,7 from users--+</a:t>
            </a:r>
            <a:endParaRPr sz="1466"/>
          </a:p>
          <a:p>
            <a:pPr indent="0" lvl="0" marL="0" rtl="0" algn="l">
              <a:spcBef>
                <a:spcPts val="0"/>
              </a:spcBef>
              <a:spcAft>
                <a:spcPts val="0"/>
              </a:spcAft>
              <a:buNone/>
            </a:pPr>
            <a:r>
              <a:t/>
            </a:r>
            <a:endParaRPr sz="1466"/>
          </a:p>
        </p:txBody>
      </p:sp>
      <p:pic>
        <p:nvPicPr>
          <p:cNvPr id="155" name="Google Shape;155;p26"/>
          <p:cNvPicPr preferRelativeResize="0"/>
          <p:nvPr/>
        </p:nvPicPr>
        <p:blipFill>
          <a:blip r:embed="rId4">
            <a:alphaModFix/>
          </a:blip>
          <a:stretch>
            <a:fillRect/>
          </a:stretch>
        </p:blipFill>
        <p:spPr>
          <a:xfrm>
            <a:off x="152400" y="1473201"/>
            <a:ext cx="8839201" cy="33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57700" y="63500"/>
            <a:ext cx="8520600" cy="95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u="sng">
                <a:solidFill>
                  <a:srgbClr val="FF0000"/>
                </a:solidFill>
              </a:rPr>
              <a:t>Business Impact – Extremely High</a:t>
            </a:r>
            <a:endParaRPr sz="3600" u="sng">
              <a:solidFill>
                <a:srgbClr val="FF0000"/>
              </a:solidFill>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935"/>
              <a:buFont typeface="Arial"/>
              <a:buNone/>
            </a:pPr>
            <a:r>
              <a:rPr lang="en-GB" sz="1530">
                <a:solidFill>
                  <a:schemeClr val="dk1"/>
                </a:solidFill>
              </a:rPr>
              <a:t>Using this vulnerability, attacker can execute arbitrary SQL commands on Lifestyle store server</a:t>
            </a:r>
            <a:endParaRPr sz="1530">
              <a:solidFill>
                <a:schemeClr val="dk1"/>
              </a:solidFill>
            </a:endParaRPr>
          </a:p>
          <a:p>
            <a:pPr indent="0" lvl="0" marL="0" rtl="0" algn="l">
              <a:lnSpc>
                <a:spcPct val="105000"/>
              </a:lnSpc>
              <a:spcBef>
                <a:spcPts val="1200"/>
              </a:spcBef>
              <a:spcAft>
                <a:spcPts val="0"/>
              </a:spcAft>
              <a:buClr>
                <a:schemeClr val="dk1"/>
              </a:buClr>
              <a:buSzPts val="935"/>
              <a:buFont typeface="Arial"/>
              <a:buNone/>
            </a:pPr>
            <a:r>
              <a:rPr lang="en-GB" sz="1530">
                <a:solidFill>
                  <a:schemeClr val="dk1"/>
                </a:solidFill>
              </a:rPr>
              <a:t>and gain complete access to internal databases along with all customer data inside it.</a:t>
            </a:r>
            <a:endParaRPr sz="1530">
              <a:solidFill>
                <a:schemeClr val="dk1"/>
              </a:solidFill>
            </a:endParaRPr>
          </a:p>
          <a:p>
            <a:pPr indent="0" lvl="0" marL="0" rtl="0" algn="l">
              <a:lnSpc>
                <a:spcPct val="105000"/>
              </a:lnSpc>
              <a:spcBef>
                <a:spcPts val="1200"/>
              </a:spcBef>
              <a:spcAft>
                <a:spcPts val="0"/>
              </a:spcAft>
              <a:buClr>
                <a:schemeClr val="dk1"/>
              </a:buClr>
              <a:buSzPts val="935"/>
              <a:buFont typeface="Arial"/>
              <a:buNone/>
            </a:pPr>
            <a:r>
              <a:rPr lang="en-GB" sz="1530">
                <a:solidFill>
                  <a:schemeClr val="dk1"/>
                </a:solidFill>
              </a:rPr>
              <a:t>Previous slide has the screenshot of users table which shows user credentials being leaked that too in plain text without any hashing/encryption.</a:t>
            </a:r>
            <a:endParaRPr sz="1530">
              <a:solidFill>
                <a:schemeClr val="dk1"/>
              </a:solidFill>
            </a:endParaRPr>
          </a:p>
          <a:p>
            <a:pPr indent="0" lvl="0" marL="0" rtl="0" algn="l">
              <a:lnSpc>
                <a:spcPct val="105000"/>
              </a:lnSpc>
              <a:spcBef>
                <a:spcPts val="1200"/>
              </a:spcBef>
              <a:spcAft>
                <a:spcPts val="0"/>
              </a:spcAft>
              <a:buClr>
                <a:schemeClr val="dk1"/>
              </a:buClr>
              <a:buSzPts val="935"/>
              <a:buFont typeface="Arial"/>
              <a:buNone/>
            </a:pPr>
            <a:r>
              <a:rPr lang="en-GB" sz="1530">
                <a:solidFill>
                  <a:schemeClr val="dk1"/>
                </a:solidFill>
              </a:rPr>
              <a:t>Attacker can use this information to login to admin panels and gain complete admin level access</a:t>
            </a:r>
            <a:endParaRPr sz="1530">
              <a:solidFill>
                <a:schemeClr val="dk1"/>
              </a:solidFill>
            </a:endParaRPr>
          </a:p>
          <a:p>
            <a:pPr indent="0" lvl="0" marL="0" rtl="0" algn="l">
              <a:lnSpc>
                <a:spcPct val="105000"/>
              </a:lnSpc>
              <a:spcBef>
                <a:spcPts val="1200"/>
              </a:spcBef>
              <a:spcAft>
                <a:spcPts val="1200"/>
              </a:spcAft>
              <a:buSzPts val="935"/>
              <a:buNone/>
            </a:pPr>
            <a:r>
              <a:rPr lang="en-GB" sz="1530">
                <a:solidFill>
                  <a:schemeClr val="dk1"/>
                </a:solidFill>
              </a:rPr>
              <a:t>to the website which could lead to complete compromise of the server and all other servers connected to it.</a:t>
            </a:r>
            <a:endParaRPr sz="153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RECOMENDATIONS</a:t>
            </a:r>
            <a:endParaRPr u="sng"/>
          </a:p>
        </p:txBody>
      </p:sp>
      <p:sp>
        <p:nvSpPr>
          <p:cNvPr id="167" name="Google Shape;167;p2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1200"/>
              </a:spcBef>
              <a:spcAft>
                <a:spcPts val="0"/>
              </a:spcAft>
              <a:buClr>
                <a:schemeClr val="dk1"/>
              </a:buClr>
              <a:buSzPts val="1100"/>
              <a:buChar char="●"/>
            </a:pPr>
            <a:r>
              <a:rPr lang="en-GB">
                <a:solidFill>
                  <a:schemeClr val="dk1"/>
                </a:solidFill>
              </a:rPr>
              <a:t>Sanitise user input and remove or encode special characters like ‘ “ - () # etc.</a:t>
            </a:r>
            <a:endParaRPr>
              <a:solidFill>
                <a:schemeClr val="dk1"/>
              </a:solidFill>
            </a:endParaRPr>
          </a:p>
          <a:p>
            <a:pPr indent="-298450" lvl="0" marL="457200" rtl="0" algn="l">
              <a:lnSpc>
                <a:spcPct val="95000"/>
              </a:lnSpc>
              <a:spcBef>
                <a:spcPts val="0"/>
              </a:spcBef>
              <a:spcAft>
                <a:spcPts val="0"/>
              </a:spcAft>
              <a:buClr>
                <a:schemeClr val="dk1"/>
              </a:buClr>
              <a:buSzPts val="1100"/>
              <a:buChar char="●"/>
            </a:pPr>
            <a:r>
              <a:rPr lang="en-GB">
                <a:solidFill>
                  <a:schemeClr val="dk1"/>
                </a:solidFill>
              </a:rPr>
              <a:t>Use whitelist filters, which means if a parameter is supposed to have integer values, do not allow non-numeric input. If it is an email field, allow alphanumerics, @ and .(dot)</a:t>
            </a:r>
            <a:endParaRPr>
              <a:solidFill>
                <a:schemeClr val="dk1"/>
              </a:solidFill>
            </a:endParaRPr>
          </a:p>
          <a:p>
            <a:pPr indent="-298450" lvl="0" marL="457200" rtl="0" algn="l">
              <a:lnSpc>
                <a:spcPct val="95000"/>
              </a:lnSpc>
              <a:spcBef>
                <a:spcPts val="0"/>
              </a:spcBef>
              <a:spcAft>
                <a:spcPts val="0"/>
              </a:spcAft>
              <a:buClr>
                <a:schemeClr val="dk1"/>
              </a:buClr>
              <a:buSzPts val="1100"/>
              <a:buChar char="●"/>
            </a:pPr>
            <a:r>
              <a:rPr lang="en-GB">
                <a:solidFill>
                  <a:schemeClr val="dk1"/>
                </a:solidFill>
              </a:rPr>
              <a:t>Use strong web application firewalls to make exploitation difficult</a:t>
            </a:r>
            <a:endParaRPr>
              <a:solidFill>
                <a:schemeClr val="dk1"/>
              </a:solidFill>
            </a:endParaRPr>
          </a:p>
          <a:p>
            <a:pPr indent="-298450" lvl="0" marL="457200" rtl="0" algn="l">
              <a:lnSpc>
                <a:spcPct val="95000"/>
              </a:lnSpc>
              <a:spcBef>
                <a:spcPts val="0"/>
              </a:spcBef>
              <a:spcAft>
                <a:spcPts val="0"/>
              </a:spcAft>
              <a:buClr>
                <a:schemeClr val="dk1"/>
              </a:buClr>
              <a:buSzPts val="1100"/>
              <a:buChar char="●"/>
            </a:pPr>
            <a:r>
              <a:rPr lang="en-GB">
                <a:solidFill>
                  <a:schemeClr val="dk1"/>
                </a:solidFill>
              </a:rPr>
              <a:t>Use prepared statements for SQL queries instead of inserting user controlled input into SQL queries</a:t>
            </a:r>
            <a:endParaRPr>
              <a:solidFill>
                <a:schemeClr val="dk1"/>
              </a:solidFill>
            </a:endParaRPr>
          </a:p>
          <a:p>
            <a:pPr indent="-298450" lvl="0" marL="457200" rtl="0" algn="l">
              <a:lnSpc>
                <a:spcPct val="95000"/>
              </a:lnSpc>
              <a:spcBef>
                <a:spcPts val="0"/>
              </a:spcBef>
              <a:spcAft>
                <a:spcPts val="0"/>
              </a:spcAft>
              <a:buClr>
                <a:schemeClr val="dk1"/>
              </a:buClr>
              <a:buSzPts val="1100"/>
              <a:buChar char="●"/>
            </a:pPr>
            <a:r>
              <a:rPr lang="en-GB">
                <a:solidFill>
                  <a:schemeClr val="dk1"/>
                </a:solidFill>
              </a:rPr>
              <a:t>Remove default databases and accounts such as test, guest, admin, etc.</a:t>
            </a:r>
            <a:endParaRPr>
              <a:solidFill>
                <a:schemeClr val="dk1"/>
              </a:solidFill>
            </a:endParaRPr>
          </a:p>
          <a:p>
            <a:pPr indent="0" lvl="0" marL="457200" rtl="0" algn="l">
              <a:lnSpc>
                <a:spcPct val="95000"/>
              </a:lnSpc>
              <a:spcBef>
                <a:spcPts val="1200"/>
              </a:spcBef>
              <a:spcAft>
                <a:spcPts val="0"/>
              </a:spcAft>
              <a:buNone/>
            </a:pPr>
            <a:r>
              <a:t/>
            </a:r>
            <a:endParaRPr>
              <a:solidFill>
                <a:schemeClr val="dk1"/>
              </a:solidFill>
            </a:endParaRPr>
          </a:p>
          <a:p>
            <a:pPr indent="-298450" lvl="0" marL="457200" rtl="0" algn="l">
              <a:lnSpc>
                <a:spcPct val="100000"/>
              </a:lnSpc>
              <a:spcBef>
                <a:spcPts val="1200"/>
              </a:spcBef>
              <a:spcAft>
                <a:spcPts val="0"/>
              </a:spcAft>
              <a:buClr>
                <a:srgbClr val="000000"/>
              </a:buClr>
              <a:buSzPts val="1100"/>
              <a:buChar char="●"/>
            </a:pPr>
            <a:r>
              <a:rPr lang="en-GB">
                <a:solidFill>
                  <a:srgbClr val="000000"/>
                </a:solidFill>
              </a:rPr>
              <a:t>References</a:t>
            </a:r>
            <a:endParaRPr>
              <a:solidFill>
                <a:srgbClr val="000000"/>
              </a:solidFill>
            </a:endParaRPr>
          </a:p>
          <a:p>
            <a:pPr indent="-298450" lvl="0" marL="457200" rtl="0" algn="l">
              <a:lnSpc>
                <a:spcPct val="100000"/>
              </a:lnSpc>
              <a:spcBef>
                <a:spcPts val="0"/>
              </a:spcBef>
              <a:spcAft>
                <a:spcPts val="0"/>
              </a:spcAft>
              <a:buClr>
                <a:srgbClr val="000000"/>
              </a:buClr>
              <a:buSzPts val="1100"/>
              <a:buChar char="●"/>
            </a:pPr>
            <a:r>
              <a:rPr lang="en-GB" u="sng">
                <a:solidFill>
                  <a:schemeClr val="hlink"/>
                </a:solidFill>
                <a:hlinkClick r:id="rId3"/>
              </a:rPr>
              <a:t>https://www.owasp.org/index.php/SQL_Injection</a:t>
            </a:r>
            <a:endParaRPr>
              <a:solidFill>
                <a:srgbClr val="000000"/>
              </a:solidFill>
            </a:endParaRPr>
          </a:p>
          <a:p>
            <a:pPr indent="-298450" lvl="0" marL="457200" rtl="0" algn="l">
              <a:lnSpc>
                <a:spcPct val="100000"/>
              </a:lnSpc>
              <a:spcBef>
                <a:spcPts val="0"/>
              </a:spcBef>
              <a:spcAft>
                <a:spcPts val="0"/>
              </a:spcAft>
              <a:buClr>
                <a:srgbClr val="000000"/>
              </a:buClr>
              <a:buSzPts val="1100"/>
              <a:buChar char="●"/>
            </a:pPr>
            <a:r>
              <a:rPr lang="en-GB" u="sng">
                <a:solidFill>
                  <a:schemeClr val="hlink"/>
                </a:solidFill>
                <a:hlinkClick r:id="rId4"/>
              </a:rPr>
              <a:t>https://en.wikipedia.org/wiki/SQL_injection</a:t>
            </a:r>
            <a:endParaRPr>
              <a:solidFill>
                <a:srgbClr val="000000"/>
              </a:solidFill>
            </a:endParaRPr>
          </a:p>
          <a:p>
            <a:pPr indent="0" lvl="0" marL="0" rtl="0" algn="l">
              <a:lnSpc>
                <a:spcPct val="100000"/>
              </a:lnSpc>
              <a:spcBef>
                <a:spcPts val="1200"/>
              </a:spcBef>
              <a:spcAft>
                <a:spcPts val="120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82525"/>
            <a:ext cx="8520600" cy="935100"/>
          </a:xfrm>
          <a:prstGeom prst="rect">
            <a:avLst/>
          </a:prstGeom>
          <a:solidFill>
            <a:srgbClr val="00FFFF"/>
          </a:solidFill>
        </p:spPr>
        <p:txBody>
          <a:bodyPr anchorCtr="0" anchor="t" bIns="91425" lIns="91425" spcFirstLastPara="1" rIns="91425" wrap="square" tIns="91425">
            <a:normAutofit/>
          </a:bodyPr>
          <a:lstStyle/>
          <a:p>
            <a:pPr indent="0" lvl="0" marL="0" rtl="0" algn="l">
              <a:spcBef>
                <a:spcPts val="0"/>
              </a:spcBef>
              <a:spcAft>
                <a:spcPts val="0"/>
              </a:spcAft>
              <a:buNone/>
            </a:pPr>
            <a:r>
              <a:rPr b="1" lang="en-GB" sz="3500" u="sng"/>
              <a:t>2.Access to admin panel</a:t>
            </a:r>
            <a:endParaRPr b="1" u="sng"/>
          </a:p>
        </p:txBody>
      </p:sp>
      <p:sp>
        <p:nvSpPr>
          <p:cNvPr id="173" name="Google Shape;173;p29"/>
          <p:cNvSpPr txBox="1"/>
          <p:nvPr>
            <p:ph idx="1" type="body"/>
          </p:nvPr>
        </p:nvSpPr>
        <p:spPr>
          <a:xfrm>
            <a:off x="311700" y="1152475"/>
            <a:ext cx="2617500" cy="3771000"/>
          </a:xfrm>
          <a:prstGeom prst="rect">
            <a:avLst/>
          </a:prstGeom>
          <a:solidFill>
            <a:srgbClr val="FF0000"/>
          </a:solidFill>
        </p:spPr>
        <p:txBody>
          <a:bodyPr anchorCtr="0" anchor="ctr" bIns="91425" lIns="91425" spcFirstLastPara="1" rIns="91425" wrap="square" tIns="91425">
            <a:normAutofit/>
          </a:bodyPr>
          <a:lstStyle/>
          <a:p>
            <a:pPr indent="0" lvl="0" marL="0" rtl="0" algn="l">
              <a:spcBef>
                <a:spcPts val="0"/>
              </a:spcBef>
              <a:spcAft>
                <a:spcPts val="0"/>
              </a:spcAft>
              <a:buNone/>
            </a:pPr>
            <a:r>
              <a:rPr b="1" lang="en-GB" sz="2600">
                <a:solidFill>
                  <a:schemeClr val="dk1"/>
                </a:solidFill>
              </a:rPr>
              <a:t>Access to admin panel</a:t>
            </a:r>
            <a:endParaRPr b="1" sz="2600">
              <a:solidFill>
                <a:schemeClr val="dk1"/>
              </a:solidFill>
            </a:endParaRPr>
          </a:p>
          <a:p>
            <a:pPr indent="0" lvl="0" marL="0" rtl="0" algn="l">
              <a:spcBef>
                <a:spcPts val="1200"/>
              </a:spcBef>
              <a:spcAft>
                <a:spcPts val="1200"/>
              </a:spcAft>
              <a:buNone/>
            </a:pPr>
            <a:r>
              <a:rPr lang="en-GB" sz="2600">
                <a:solidFill>
                  <a:schemeClr val="dk1"/>
                </a:solidFill>
              </a:rPr>
              <a:t>(critical)</a:t>
            </a:r>
            <a:endParaRPr sz="2600">
              <a:solidFill>
                <a:schemeClr val="dk1"/>
              </a:solidFill>
            </a:endParaRPr>
          </a:p>
        </p:txBody>
      </p:sp>
      <p:sp>
        <p:nvSpPr>
          <p:cNvPr id="174" name="Google Shape;174;p29"/>
          <p:cNvSpPr txBox="1"/>
          <p:nvPr>
            <p:ph idx="2" type="body"/>
          </p:nvPr>
        </p:nvSpPr>
        <p:spPr>
          <a:xfrm>
            <a:off x="3011825" y="1152475"/>
            <a:ext cx="58206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50">
                <a:solidFill>
                  <a:schemeClr val="dk1"/>
                </a:solidFill>
              </a:rPr>
              <a:t>The given below  URL is vulnerable to Arbitrary File Upload and making other </a:t>
            </a:r>
            <a:r>
              <a:rPr lang="en-GB" sz="1850">
                <a:solidFill>
                  <a:schemeClr val="dk1"/>
                </a:solidFill>
              </a:rPr>
              <a:t>site</a:t>
            </a:r>
            <a:r>
              <a:rPr lang="en-GB" sz="1850">
                <a:solidFill>
                  <a:schemeClr val="dk1"/>
                </a:solidFill>
              </a:rPr>
              <a:t> admin high level complete changes.</a:t>
            </a:r>
            <a:endParaRPr sz="1850">
              <a:solidFill>
                <a:schemeClr val="dk1"/>
              </a:solidFill>
            </a:endParaRPr>
          </a:p>
          <a:p>
            <a:pPr indent="0" lvl="0" marL="0" rtl="0" algn="l">
              <a:spcBef>
                <a:spcPts val="1200"/>
              </a:spcBef>
              <a:spcAft>
                <a:spcPts val="0"/>
              </a:spcAft>
              <a:buNone/>
            </a:pPr>
            <a:r>
              <a:t/>
            </a:r>
            <a:endParaRPr sz="1850">
              <a:solidFill>
                <a:schemeClr val="dk1"/>
              </a:solidFill>
            </a:endParaRPr>
          </a:p>
          <a:p>
            <a:pPr indent="0" lvl="0" marL="0" rtl="0" algn="l">
              <a:spcBef>
                <a:spcPts val="1200"/>
              </a:spcBef>
              <a:spcAft>
                <a:spcPts val="0"/>
              </a:spcAft>
              <a:buNone/>
            </a:pPr>
            <a:r>
              <a:rPr b="1" lang="en-GB" sz="1850">
                <a:solidFill>
                  <a:schemeClr val="dk1"/>
                </a:solidFill>
              </a:rPr>
              <a:t>Affected URL:</a:t>
            </a:r>
            <a:endParaRPr b="1" sz="1850">
              <a:solidFill>
                <a:schemeClr val="dk1"/>
              </a:solidFill>
            </a:endParaRPr>
          </a:p>
          <a:p>
            <a:pPr indent="-346075" lvl="0" marL="457200" rtl="0" algn="l">
              <a:spcBef>
                <a:spcPts val="1200"/>
              </a:spcBef>
              <a:spcAft>
                <a:spcPts val="0"/>
              </a:spcAft>
              <a:buClr>
                <a:schemeClr val="dk1"/>
              </a:buClr>
              <a:buSzPts val="1850"/>
              <a:buChar char="●"/>
            </a:pPr>
            <a:r>
              <a:rPr lang="en-GB" sz="1850" u="sng">
                <a:solidFill>
                  <a:schemeClr val="hlink"/>
                </a:solidFill>
                <a:hlinkClick r:id="rId3"/>
              </a:rPr>
              <a:t>http://52.66.55.190/wondercms/home</a:t>
            </a:r>
            <a:endParaRPr sz="1850">
              <a:solidFill>
                <a:schemeClr val="dk1"/>
              </a:solidFill>
            </a:endParaRPr>
          </a:p>
          <a:p>
            <a:pPr indent="-346075" lvl="0" marL="457200" rtl="0" algn="l">
              <a:spcBef>
                <a:spcPts val="0"/>
              </a:spcBef>
              <a:spcAft>
                <a:spcPts val="0"/>
              </a:spcAft>
              <a:buClr>
                <a:schemeClr val="dk1"/>
              </a:buClr>
              <a:buSzPts val="1850"/>
              <a:buChar char="●"/>
            </a:pPr>
            <a:r>
              <a:rPr lang="en-GB" sz="1850" u="sng">
                <a:solidFill>
                  <a:schemeClr val="hlink"/>
                </a:solidFill>
                <a:hlinkClick r:id="rId4"/>
              </a:rPr>
              <a:t>http://52.66.55.190/wondercms/loginURL</a:t>
            </a:r>
            <a:endParaRPr sz="185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0"/>
            <a:ext cx="4260300" cy="6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OBSERVATION</a:t>
            </a:r>
            <a:endParaRPr b="1"/>
          </a:p>
        </p:txBody>
      </p:sp>
      <p:sp>
        <p:nvSpPr>
          <p:cNvPr id="180" name="Google Shape;180;p30"/>
          <p:cNvSpPr txBox="1"/>
          <p:nvPr>
            <p:ph idx="1" type="body"/>
          </p:nvPr>
        </p:nvSpPr>
        <p:spPr>
          <a:xfrm>
            <a:off x="311700" y="495300"/>
            <a:ext cx="8520600" cy="355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dk1"/>
                </a:solidFill>
              </a:rPr>
              <a:t>When we navigate to </a:t>
            </a:r>
            <a:r>
              <a:rPr lang="en-GB" sz="1600" u="sng">
                <a:solidFill>
                  <a:schemeClr val="hlink"/>
                </a:solidFill>
                <a:hlinkClick r:id="rId3"/>
              </a:rPr>
              <a:t>http://52.66.55.190/wondercms/home</a:t>
            </a:r>
            <a:endParaRPr sz="1600">
              <a:solidFill>
                <a:schemeClr val="dk1"/>
              </a:solidFill>
            </a:endParaRPr>
          </a:p>
          <a:p>
            <a:pPr indent="0" lvl="0" marL="0" rtl="0" algn="l">
              <a:spcBef>
                <a:spcPts val="1200"/>
              </a:spcBef>
              <a:spcAft>
                <a:spcPts val="0"/>
              </a:spcAft>
              <a:buNone/>
            </a:pPr>
            <a:r>
              <a:rPr lang="en-GB" sz="1600">
                <a:solidFill>
                  <a:schemeClr val="dk1"/>
                </a:solidFill>
              </a:rPr>
              <a:t>we get the password on the above url homepage of wondercms ‘admin’ and login as : admin in the url :</a:t>
            </a:r>
            <a:r>
              <a:rPr lang="en-GB" sz="1600" u="sng">
                <a:solidFill>
                  <a:schemeClr val="hlink"/>
                </a:solidFill>
                <a:hlinkClick r:id="rId4"/>
              </a:rPr>
              <a:t>http://52.66.55.190/wondercms/loginURL</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181" name="Google Shape;181;p30"/>
          <p:cNvPicPr preferRelativeResize="0"/>
          <p:nvPr/>
        </p:nvPicPr>
        <p:blipFill>
          <a:blip r:embed="rId5">
            <a:alphaModFix/>
          </a:blip>
          <a:stretch>
            <a:fillRect/>
          </a:stretch>
        </p:blipFill>
        <p:spPr>
          <a:xfrm>
            <a:off x="63500" y="1803400"/>
            <a:ext cx="9143999" cy="309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0"/>
            <a:ext cx="8520600" cy="59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PROOF OF CONCEPT(POC)</a:t>
            </a:r>
            <a:endParaRPr b="1"/>
          </a:p>
        </p:txBody>
      </p:sp>
      <p:sp>
        <p:nvSpPr>
          <p:cNvPr id="187" name="Google Shape;187;p31"/>
          <p:cNvSpPr txBox="1"/>
          <p:nvPr>
            <p:ph idx="1" type="body"/>
          </p:nvPr>
        </p:nvSpPr>
        <p:spPr>
          <a:xfrm>
            <a:off x="311700" y="482600"/>
            <a:ext cx="6851100" cy="1663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GB" sz="2450">
                <a:solidFill>
                  <a:schemeClr val="dk1"/>
                </a:solidFill>
              </a:rPr>
              <a:t>Hacker can easily modify the admin password . </a:t>
            </a:r>
            <a:endParaRPr sz="2450">
              <a:solidFill>
                <a:schemeClr val="dk1"/>
              </a:solidFill>
            </a:endParaRPr>
          </a:p>
          <a:p>
            <a:pPr indent="0" lvl="0" marL="0" rtl="0" algn="l">
              <a:spcBef>
                <a:spcPts val="1200"/>
              </a:spcBef>
              <a:spcAft>
                <a:spcPts val="0"/>
              </a:spcAft>
              <a:buNone/>
            </a:pPr>
            <a:r>
              <a:rPr lang="en-GB" sz="2450">
                <a:solidFill>
                  <a:schemeClr val="dk1"/>
                </a:solidFill>
              </a:rPr>
              <a:t>Hacker can also add and delete all pages.</a:t>
            </a:r>
            <a:endParaRPr sz="2450">
              <a:solidFill>
                <a:schemeClr val="dk1"/>
              </a:solidFill>
            </a:endParaRPr>
          </a:p>
          <a:p>
            <a:pPr indent="0" lvl="0" marL="0" rtl="0" algn="l">
              <a:spcBef>
                <a:spcPts val="1200"/>
              </a:spcBef>
              <a:spcAft>
                <a:spcPts val="1200"/>
              </a:spcAft>
              <a:buNone/>
            </a:pPr>
            <a:r>
              <a:rPr lang="en-GB" sz="2450">
                <a:solidFill>
                  <a:schemeClr val="dk1"/>
                </a:solidFill>
              </a:rPr>
              <a:t>Hacker can upload any malicious file or scriptshells.</a:t>
            </a:r>
            <a:endParaRPr/>
          </a:p>
        </p:txBody>
      </p:sp>
      <p:pic>
        <p:nvPicPr>
          <p:cNvPr id="188" name="Google Shape;188;p31"/>
          <p:cNvPicPr preferRelativeResize="0"/>
          <p:nvPr/>
        </p:nvPicPr>
        <p:blipFill>
          <a:blip r:embed="rId3">
            <a:alphaModFix/>
          </a:blip>
          <a:stretch>
            <a:fillRect/>
          </a:stretch>
        </p:blipFill>
        <p:spPr>
          <a:xfrm>
            <a:off x="1938350" y="2044800"/>
            <a:ext cx="5267301" cy="269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5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GB" u="sng"/>
              <a:t>SECURITY STATUS – EXTREMELY VULNERABLE</a:t>
            </a:r>
            <a:endParaRPr i="1" u="sng"/>
          </a:p>
        </p:txBody>
      </p:sp>
      <p:sp>
        <p:nvSpPr>
          <p:cNvPr id="61" name="Google Shape;61;p14"/>
          <p:cNvSpPr txBox="1"/>
          <p:nvPr>
            <p:ph idx="1" type="body"/>
          </p:nvPr>
        </p:nvSpPr>
        <p:spPr>
          <a:xfrm>
            <a:off x="311700" y="784175"/>
            <a:ext cx="8520600" cy="405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Hackers can steal all the records of Lifestyle store(SQLi)</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Hacker can take control of complete server including View, Add, Edit, Delete files and folders.(shell upload and weak passwords)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Hacker can change source code of application to host malware, phishing pages or even explicit content.(Shell upload)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Hacker can see details of any customer.(IDOR)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Hacker can easily access or bypass admin account authentication.(bruteforcing)</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Hacker can get access to seller details and login into the website using customer of the month usernames (PII).</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Hacker can change the password , confirm order and remove item of customer(CSRF)</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837600"/>
          </a:xfrm>
          <a:prstGeom prst="rect">
            <a:avLst/>
          </a:prstGeom>
          <a:solidFill>
            <a:srgbClr val="FF0000"/>
          </a:solidFill>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ts val="990"/>
              <a:buFont typeface="Arial"/>
              <a:buNone/>
            </a:pPr>
            <a:r>
              <a:rPr lang="en-GB" sz="4500"/>
              <a:t>Business impact -Extremely High</a:t>
            </a:r>
            <a:endParaRPr/>
          </a:p>
        </p:txBody>
      </p:sp>
      <p:sp>
        <p:nvSpPr>
          <p:cNvPr id="194" name="Google Shape;194;p32"/>
          <p:cNvSpPr txBox="1"/>
          <p:nvPr>
            <p:ph idx="1" type="body"/>
          </p:nvPr>
        </p:nvSpPr>
        <p:spPr>
          <a:xfrm>
            <a:off x="311700" y="1282625"/>
            <a:ext cx="8520600" cy="32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50">
                <a:solidFill>
                  <a:schemeClr val="dk1"/>
                </a:solidFill>
              </a:rPr>
              <a:t>•Hacker can do anything with the page, he/she will have full access of the page and can use the page as well change according to it's will.</a:t>
            </a:r>
            <a:endParaRPr sz="2450">
              <a:solidFill>
                <a:schemeClr val="dk1"/>
              </a:solidFill>
            </a:endParaRPr>
          </a:p>
          <a:p>
            <a:pPr indent="0" lvl="0" marL="0" rtl="0" algn="l">
              <a:spcBef>
                <a:spcPts val="1200"/>
              </a:spcBef>
              <a:spcAft>
                <a:spcPts val="0"/>
              </a:spcAft>
              <a:buNone/>
            </a:pPr>
            <a:r>
              <a:rPr lang="en-GB" sz="2450">
                <a:solidFill>
                  <a:schemeClr val="dk1"/>
                </a:solidFill>
              </a:rPr>
              <a:t>•It is the massive business risk.</a:t>
            </a:r>
            <a:endParaRPr sz="2450">
              <a:solidFill>
                <a:schemeClr val="dk1"/>
              </a:solidFill>
            </a:endParaRPr>
          </a:p>
          <a:p>
            <a:pPr indent="0" lvl="0" marL="0" rtl="0" algn="l">
              <a:spcBef>
                <a:spcPts val="1200"/>
              </a:spcBef>
              <a:spcAft>
                <a:spcPts val="1200"/>
              </a:spcAft>
              <a:buNone/>
            </a:pPr>
            <a:r>
              <a:rPr lang="en-GB" sz="2450">
                <a:solidFill>
                  <a:schemeClr val="dk1"/>
                </a:solidFill>
              </a:rPr>
              <a:t>•Loss can be very high to the lifestyle company.</a:t>
            </a:r>
            <a:endParaRPr sz="245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RECOMMENDATIONS</a:t>
            </a:r>
            <a:endParaRPr/>
          </a:p>
        </p:txBody>
      </p:sp>
      <p:sp>
        <p:nvSpPr>
          <p:cNvPr id="200" name="Google Shape;200;p33"/>
          <p:cNvSpPr txBox="1"/>
          <p:nvPr>
            <p:ph idx="1" type="body"/>
          </p:nvPr>
        </p:nvSpPr>
        <p:spPr>
          <a:xfrm>
            <a:off x="311700" y="1152475"/>
            <a:ext cx="8520600" cy="371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273">
                <a:solidFill>
                  <a:schemeClr val="dk1"/>
                </a:solidFill>
              </a:rPr>
              <a:t>•</a:t>
            </a:r>
            <a:r>
              <a:rPr lang="en-GB" sz="7073">
                <a:solidFill>
                  <a:schemeClr val="dk1"/>
                </a:solidFill>
              </a:rPr>
              <a:t>The default password should be changed and a strong password must be setup. </a:t>
            </a:r>
            <a:endParaRPr sz="7073">
              <a:solidFill>
                <a:schemeClr val="dk1"/>
              </a:solidFill>
            </a:endParaRPr>
          </a:p>
          <a:p>
            <a:pPr indent="0" lvl="0" marL="0" rtl="0" algn="l">
              <a:spcBef>
                <a:spcPts val="1200"/>
              </a:spcBef>
              <a:spcAft>
                <a:spcPts val="0"/>
              </a:spcAft>
              <a:buNone/>
            </a:pPr>
            <a:r>
              <a:rPr lang="en-GB" sz="6273">
                <a:solidFill>
                  <a:schemeClr val="dk1"/>
                </a:solidFill>
              </a:rPr>
              <a:t>•</a:t>
            </a:r>
            <a:r>
              <a:rPr lang="en-GB" sz="7073">
                <a:solidFill>
                  <a:schemeClr val="dk1"/>
                </a:solidFill>
              </a:rPr>
              <a:t>The admin url must also be such that its not accessible to normal users.</a:t>
            </a:r>
            <a:endParaRPr sz="7073">
              <a:solidFill>
                <a:schemeClr val="dk1"/>
              </a:solidFill>
            </a:endParaRPr>
          </a:p>
          <a:p>
            <a:pPr indent="0" lvl="0" marL="0" rtl="0" algn="l">
              <a:spcBef>
                <a:spcPts val="1200"/>
              </a:spcBef>
              <a:spcAft>
                <a:spcPts val="0"/>
              </a:spcAft>
              <a:buNone/>
            </a:pPr>
            <a:r>
              <a:rPr lang="en-GB" sz="6273">
                <a:solidFill>
                  <a:schemeClr val="dk1"/>
                </a:solidFill>
              </a:rPr>
              <a:t>•</a:t>
            </a:r>
            <a:r>
              <a:rPr lang="en-GB" sz="7073">
                <a:solidFill>
                  <a:schemeClr val="dk1"/>
                </a:solidFill>
              </a:rPr>
              <a:t>Password changing option must be done with 2 to 3 step verification such as mobile no. otp and email verification.</a:t>
            </a:r>
            <a:endParaRPr sz="7073">
              <a:solidFill>
                <a:schemeClr val="dk1"/>
              </a:solidFill>
            </a:endParaRPr>
          </a:p>
          <a:p>
            <a:pPr indent="0" lvl="0" marL="0" rtl="0" algn="l">
              <a:spcBef>
                <a:spcPts val="1200"/>
              </a:spcBef>
              <a:spcAft>
                <a:spcPts val="0"/>
              </a:spcAft>
              <a:buNone/>
            </a:pPr>
            <a:r>
              <a:rPr lang="en-GB" sz="7073">
                <a:solidFill>
                  <a:schemeClr val="dk1"/>
                </a:solidFill>
              </a:rPr>
              <a:t>References:</a:t>
            </a:r>
            <a:endParaRPr sz="7073">
              <a:solidFill>
                <a:schemeClr val="dk1"/>
              </a:solidFill>
            </a:endParaRPr>
          </a:p>
          <a:p>
            <a:pPr indent="0" lvl="0" marL="0" rtl="0" algn="l">
              <a:spcBef>
                <a:spcPts val="1200"/>
              </a:spcBef>
              <a:spcAft>
                <a:spcPts val="0"/>
              </a:spcAft>
              <a:buNone/>
            </a:pPr>
            <a:r>
              <a:rPr lang="en-GB" sz="6273">
                <a:solidFill>
                  <a:schemeClr val="dk1"/>
                </a:solidFill>
              </a:rPr>
              <a:t>•</a:t>
            </a:r>
            <a:r>
              <a:rPr lang="en-GB" sz="7073" u="sng">
                <a:solidFill>
                  <a:schemeClr val="hlink"/>
                </a:solidFill>
                <a:hlinkClick r:id="rId3"/>
              </a:rPr>
              <a:t>https://www.owasp.org/index.php/Default_Passwords</a:t>
            </a:r>
            <a:endParaRPr sz="7073">
              <a:solidFill>
                <a:schemeClr val="dk1"/>
              </a:solidFill>
            </a:endParaRPr>
          </a:p>
          <a:p>
            <a:pPr indent="0" lvl="0" marL="0" rtl="0" algn="l">
              <a:spcBef>
                <a:spcPts val="1200"/>
              </a:spcBef>
              <a:spcAft>
                <a:spcPts val="0"/>
              </a:spcAft>
              <a:buNone/>
            </a:pPr>
            <a:r>
              <a:rPr lang="en-GB" sz="6273">
                <a:solidFill>
                  <a:schemeClr val="dk1"/>
                </a:solidFill>
              </a:rPr>
              <a:t>•</a:t>
            </a:r>
            <a:r>
              <a:rPr lang="en-GB" sz="7073" u="sng">
                <a:solidFill>
                  <a:schemeClr val="hlink"/>
                </a:solidFill>
                <a:hlinkClick r:id="rId4"/>
              </a:rPr>
              <a:t>https://www.us-cert.gov/ncas/alerts/TA13-175A</a:t>
            </a:r>
            <a:endParaRPr sz="7073">
              <a:solidFill>
                <a:schemeClr val="dk1"/>
              </a:solidFill>
            </a:endParaRPr>
          </a:p>
          <a:p>
            <a:pPr indent="0" lvl="0" marL="0" rtl="0" algn="l">
              <a:spcBef>
                <a:spcPts val="1200"/>
              </a:spcBef>
              <a:spcAft>
                <a:spcPts val="0"/>
              </a:spcAft>
              <a:buNone/>
            </a:pPr>
            <a:r>
              <a:rPr lang="en-GB" sz="6273">
                <a:solidFill>
                  <a:schemeClr val="dk1"/>
                </a:solidFill>
              </a:rPr>
              <a:t>•</a:t>
            </a:r>
            <a:r>
              <a:rPr lang="en-GB" sz="7073" u="sng">
                <a:solidFill>
                  <a:schemeClr val="hlink"/>
                </a:solidFill>
                <a:hlinkClick r:id="rId5"/>
              </a:rPr>
              <a:t>https://www.cypressdatadefense.com/blog/password-security-risks/</a:t>
            </a:r>
            <a:endParaRPr sz="7073">
              <a:solidFill>
                <a:schemeClr val="dk1"/>
              </a:solidFill>
            </a:endParaRPr>
          </a:p>
          <a:p>
            <a:pPr indent="0" lvl="0" marL="0" rtl="0" algn="l">
              <a:spcBef>
                <a:spcPts val="1200"/>
              </a:spcBef>
              <a:spcAft>
                <a:spcPts val="0"/>
              </a:spcAft>
              <a:buNone/>
            </a:pPr>
            <a:r>
              <a:rPr lang="en-GB" sz="6273">
                <a:solidFill>
                  <a:schemeClr val="dk1"/>
                </a:solidFill>
              </a:rPr>
              <a:t>•</a:t>
            </a:r>
            <a:r>
              <a:rPr lang="en-GB" sz="7073" u="sng">
                <a:solidFill>
                  <a:schemeClr val="hlink"/>
                </a:solidFill>
                <a:hlinkClick r:id="rId6"/>
              </a:rPr>
              <a:t>https://cwe.mitre.org/data/definitions/521.html</a:t>
            </a:r>
            <a:endParaRPr sz="7073">
              <a:solidFill>
                <a:schemeClr val="dk1"/>
              </a:solidFill>
            </a:endParaRPr>
          </a:p>
          <a:p>
            <a:pPr indent="0" lvl="0" marL="0" rtl="0" algn="l">
              <a:spcBef>
                <a:spcPts val="1200"/>
              </a:spcBef>
              <a:spcAft>
                <a:spcPts val="0"/>
              </a:spcAft>
              <a:buNone/>
            </a:pPr>
            <a:r>
              <a:t/>
            </a:r>
            <a:endParaRPr sz="2850">
              <a:solidFill>
                <a:schemeClr val="dk1"/>
              </a:solidFill>
            </a:endParaRPr>
          </a:p>
          <a:p>
            <a:pPr indent="0" lvl="0" marL="0" rtl="0" algn="l">
              <a:spcBef>
                <a:spcPts val="1200"/>
              </a:spcBef>
              <a:spcAft>
                <a:spcPts val="1200"/>
              </a:spcAft>
              <a:buNone/>
            </a:pPr>
            <a:r>
              <a:t/>
            </a:r>
            <a:endParaRPr sz="285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555600"/>
            <a:ext cx="64575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500"/>
              <a:t>3.Arbitrary file uplaod</a:t>
            </a:r>
            <a:endParaRPr/>
          </a:p>
        </p:txBody>
      </p:sp>
      <p:sp>
        <p:nvSpPr>
          <p:cNvPr id="206" name="Google Shape;206;p34"/>
          <p:cNvSpPr txBox="1"/>
          <p:nvPr>
            <p:ph idx="1" type="body"/>
          </p:nvPr>
        </p:nvSpPr>
        <p:spPr>
          <a:xfrm>
            <a:off x="311700" y="1311300"/>
            <a:ext cx="2177400" cy="3743400"/>
          </a:xfrm>
          <a:prstGeom prst="rect">
            <a:avLst/>
          </a:prstGeom>
          <a:solidFill>
            <a:srgbClr val="FF0000"/>
          </a:solidFill>
        </p:spPr>
        <p:txBody>
          <a:bodyPr anchorCtr="0" anchor="ctr" bIns="91425" lIns="91425" spcFirstLastPara="1" rIns="91425" wrap="square" tIns="91425">
            <a:normAutofit/>
          </a:bodyPr>
          <a:lstStyle/>
          <a:p>
            <a:pPr indent="0" lvl="0" marL="0" rtl="0" algn="ctr">
              <a:spcBef>
                <a:spcPts val="0"/>
              </a:spcBef>
              <a:spcAft>
                <a:spcPts val="1200"/>
              </a:spcAft>
              <a:buNone/>
            </a:pPr>
            <a:r>
              <a:rPr lang="en-GB" sz="2250">
                <a:solidFill>
                  <a:schemeClr val="dk1"/>
                </a:solidFill>
              </a:rPr>
              <a:t>Arbitrary file upload</a:t>
            </a:r>
            <a:r>
              <a:rPr lang="en-GB" sz="1950">
                <a:solidFill>
                  <a:schemeClr val="dk1"/>
                </a:solidFill>
              </a:rPr>
              <a:t>(Critical)</a:t>
            </a:r>
            <a:endParaRPr sz="1800"/>
          </a:p>
        </p:txBody>
      </p:sp>
      <p:sp>
        <p:nvSpPr>
          <p:cNvPr id="207" name="Google Shape;207;p34"/>
          <p:cNvSpPr txBox="1"/>
          <p:nvPr/>
        </p:nvSpPr>
        <p:spPr>
          <a:xfrm>
            <a:off x="2578100" y="1311300"/>
            <a:ext cx="6388200" cy="3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450">
                <a:solidFill>
                  <a:schemeClr val="dk1"/>
                </a:solidFill>
              </a:rPr>
              <a:t>The attacker can upload insecure shells and files and gain access over the entire database and login as the admin and the vesions known to have vulnerabilities . </a:t>
            </a:r>
            <a:endParaRPr sz="1450">
              <a:solidFill>
                <a:schemeClr val="dk1"/>
              </a:solidFill>
            </a:endParaRPr>
          </a:p>
          <a:p>
            <a:pPr indent="0" lvl="0" marL="0" rtl="0" algn="l">
              <a:spcBef>
                <a:spcPts val="0"/>
              </a:spcBef>
              <a:spcAft>
                <a:spcPts val="0"/>
              </a:spcAft>
              <a:buNone/>
            </a:pPr>
            <a:r>
              <a:rPr lang="en-GB" sz="1950">
                <a:solidFill>
                  <a:schemeClr val="dk1"/>
                </a:solidFill>
              </a:rPr>
              <a:t>Affected URL •http://52.66.55.190/wondercms/home/Affected Parameters </a:t>
            </a:r>
            <a:endParaRPr sz="1950">
              <a:solidFill>
                <a:schemeClr val="dk1"/>
              </a:solidFill>
            </a:endParaRPr>
          </a:p>
          <a:p>
            <a:pPr indent="0" lvl="0" marL="0" rtl="0" algn="l">
              <a:spcBef>
                <a:spcPts val="0"/>
              </a:spcBef>
              <a:spcAft>
                <a:spcPts val="0"/>
              </a:spcAft>
              <a:buNone/>
            </a:pPr>
            <a:r>
              <a:rPr lang="en-GB" sz="1950">
                <a:solidFill>
                  <a:schemeClr val="dk1"/>
                </a:solidFill>
              </a:rPr>
              <a:t>•File Upload (POST parameter) </a:t>
            </a:r>
            <a:endParaRPr sz="1950">
              <a:solidFill>
                <a:schemeClr val="dk1"/>
              </a:solidFill>
            </a:endParaRPr>
          </a:p>
          <a:p>
            <a:pPr indent="0" lvl="0" marL="0" rtl="0" algn="l">
              <a:spcBef>
                <a:spcPts val="0"/>
              </a:spcBef>
              <a:spcAft>
                <a:spcPts val="0"/>
              </a:spcAft>
              <a:buNone/>
            </a:pPr>
            <a:r>
              <a:rPr lang="en-GB" sz="1950">
                <a:solidFill>
                  <a:schemeClr val="dk1"/>
                </a:solidFill>
              </a:rPr>
              <a:t>The attacker can upload files with extension other than .jpeg .</a:t>
            </a:r>
            <a:endParaRPr sz="1950">
              <a:solidFill>
                <a:schemeClr val="dk1"/>
              </a:solidFill>
            </a:endParaRPr>
          </a:p>
          <a:p>
            <a:pPr indent="0" lvl="0" marL="0" rtl="0" algn="l">
              <a:spcBef>
                <a:spcPts val="0"/>
              </a:spcBef>
              <a:spcAft>
                <a:spcPts val="0"/>
              </a:spcAft>
              <a:buNone/>
            </a:pPr>
            <a:r>
              <a:rPr lang="en-GB" sz="1950">
                <a:solidFill>
                  <a:schemeClr val="dk1"/>
                </a:solidFill>
              </a:rPr>
              <a:t>Affected URL : •http://52.66.55.190/profile/2/edit/Affected Parameters •Upload Profile Photo (POST parameter)</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0"/>
            <a:ext cx="8108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400"/>
              <a:t>Observation</a:t>
            </a:r>
            <a:endParaRPr sz="3400"/>
          </a:p>
        </p:txBody>
      </p:sp>
      <p:sp>
        <p:nvSpPr>
          <p:cNvPr id="213" name="Google Shape;213;p35"/>
          <p:cNvSpPr txBox="1"/>
          <p:nvPr>
            <p:ph idx="1" type="body"/>
          </p:nvPr>
        </p:nvSpPr>
        <p:spPr>
          <a:xfrm>
            <a:off x="311700" y="1389600"/>
            <a:ext cx="73464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5"/>
          <p:cNvPicPr preferRelativeResize="0"/>
          <p:nvPr/>
        </p:nvPicPr>
        <p:blipFill>
          <a:blip r:embed="rId3">
            <a:alphaModFix/>
          </a:blip>
          <a:stretch>
            <a:fillRect/>
          </a:stretch>
        </p:blipFill>
        <p:spPr>
          <a:xfrm>
            <a:off x="311700" y="755700"/>
            <a:ext cx="8578301" cy="427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600" y="177800"/>
            <a:ext cx="8520600" cy="1041300"/>
          </a:xfrm>
          <a:prstGeom prst="rect">
            <a:avLst/>
          </a:prstGeom>
          <a:solidFill>
            <a:srgbClr val="00FF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u="sng"/>
              <a:t>Proof of concept:-</a:t>
            </a:r>
            <a:endParaRPr sz="4020" u="sng"/>
          </a:p>
        </p:txBody>
      </p:sp>
      <p:sp>
        <p:nvSpPr>
          <p:cNvPr id="220" name="Google Shape;220;p36"/>
          <p:cNvSpPr txBox="1"/>
          <p:nvPr>
            <p:ph idx="1" type="body"/>
          </p:nvPr>
        </p:nvSpPr>
        <p:spPr>
          <a:xfrm>
            <a:off x="311700" y="1152475"/>
            <a:ext cx="8520600" cy="3416400"/>
          </a:xfrm>
          <a:prstGeom prst="rect">
            <a:avLst/>
          </a:prstGeom>
          <a:solidFill>
            <a:srgbClr val="3C78D8"/>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3400">
                <a:solidFill>
                  <a:schemeClr val="dk1"/>
                </a:solidFill>
              </a:rPr>
              <a:t>•Weak password - admin.</a:t>
            </a:r>
            <a:endParaRPr sz="3400">
              <a:solidFill>
                <a:schemeClr val="dk1"/>
              </a:solidFill>
            </a:endParaRPr>
          </a:p>
          <a:p>
            <a:pPr indent="0" lvl="0" marL="0" rtl="0" algn="l">
              <a:spcBef>
                <a:spcPts val="1200"/>
              </a:spcBef>
              <a:spcAft>
                <a:spcPts val="1200"/>
              </a:spcAft>
              <a:buNone/>
            </a:pPr>
            <a:r>
              <a:rPr lang="en-GB" sz="3400">
                <a:solidFill>
                  <a:schemeClr val="dk1"/>
                </a:solidFill>
              </a:rPr>
              <a:t>•Arbitrary File Inclusion.</a:t>
            </a:r>
            <a:endParaRPr sz="3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139700" y="76200"/>
            <a:ext cx="8692500" cy="9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320">
                <a:solidFill>
                  <a:srgbClr val="FF0000"/>
                </a:solidFill>
              </a:rPr>
              <a:t>Business Impact – Extremely High</a:t>
            </a:r>
            <a:endParaRPr sz="4320">
              <a:solidFill>
                <a:srgbClr val="FF0000"/>
              </a:solidFill>
            </a:endParaRPr>
          </a:p>
        </p:txBody>
      </p:sp>
      <p:sp>
        <p:nvSpPr>
          <p:cNvPr id="226" name="Google Shape;226;p37"/>
          <p:cNvSpPr txBox="1"/>
          <p:nvPr>
            <p:ph idx="1" type="body"/>
          </p:nvPr>
        </p:nvSpPr>
        <p:spPr>
          <a:xfrm>
            <a:off x="0" y="1127075"/>
            <a:ext cx="9067800" cy="38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1.A malicious user can access the Dashboard which discloses many critical </a:t>
            </a:r>
            <a:r>
              <a:rPr lang="en-GB">
                <a:solidFill>
                  <a:schemeClr val="dk1"/>
                </a:solidFill>
              </a:rPr>
              <a:t>information of organization including:</a:t>
            </a:r>
            <a:endParaRPr>
              <a:solidFill>
                <a:srgbClr val="000000"/>
              </a:solidFill>
            </a:endParaRPr>
          </a:p>
          <a:p>
            <a:pPr indent="0" lvl="0" marL="0" rtl="0" algn="l">
              <a:spcBef>
                <a:spcPts val="1200"/>
              </a:spcBef>
              <a:spcAft>
                <a:spcPts val="0"/>
              </a:spcAft>
              <a:buClr>
                <a:schemeClr val="dk1"/>
              </a:buClr>
              <a:buSzPts val="1100"/>
              <a:buFont typeface="Arial"/>
              <a:buNone/>
            </a:pPr>
            <a:r>
              <a:rPr lang="en-GB">
                <a:solidFill>
                  <a:srgbClr val="000000"/>
                </a:solidFill>
              </a:rPr>
              <a:t>• Important files of the company</a:t>
            </a:r>
            <a:endParaRPr>
              <a:solidFill>
                <a:srgbClr val="000000"/>
              </a:solidFill>
            </a:endParaRPr>
          </a:p>
          <a:p>
            <a:pPr indent="0" lvl="0" marL="0" rtl="0" algn="l">
              <a:spcBef>
                <a:spcPts val="1200"/>
              </a:spcBef>
              <a:spcAft>
                <a:spcPts val="0"/>
              </a:spcAft>
              <a:buNone/>
            </a:pPr>
            <a:r>
              <a:rPr lang="en-GB">
                <a:solidFill>
                  <a:srgbClr val="000000"/>
                </a:solidFill>
              </a:rPr>
              <a:t>• Passwords</a:t>
            </a:r>
            <a:endParaRPr>
              <a:solidFill>
                <a:srgbClr val="000000"/>
              </a:solidFill>
            </a:endParaRPr>
          </a:p>
          <a:p>
            <a:pPr indent="0" lvl="0" marL="0" rtl="0" algn="l">
              <a:spcBef>
                <a:spcPts val="1200"/>
              </a:spcBef>
              <a:spcAft>
                <a:spcPts val="0"/>
              </a:spcAft>
              <a:buClr>
                <a:schemeClr val="dk1"/>
              </a:buClr>
              <a:buSzPts val="1100"/>
              <a:buFont typeface="Arial"/>
              <a:buNone/>
            </a:pPr>
            <a:r>
              <a:rPr lang="en-GB">
                <a:solidFill>
                  <a:schemeClr val="dk1"/>
                </a:solidFill>
              </a:rPr>
              <a:t>•Admin </a:t>
            </a:r>
            <a:r>
              <a:rPr lang="en-GB">
                <a:solidFill>
                  <a:schemeClr val="dk1"/>
                </a:solidFill>
              </a:rPr>
              <a:t>access</a:t>
            </a:r>
            <a:r>
              <a:rPr lang="en-GB">
                <a:solidFill>
                  <a:schemeClr val="dk1"/>
                </a:solidFill>
              </a:rPr>
              <a:t> along with user </a:t>
            </a:r>
            <a:r>
              <a:rPr lang="en-GB">
                <a:solidFill>
                  <a:schemeClr val="dk1"/>
                </a:solidFill>
              </a:rPr>
              <a:t>access</a:t>
            </a:r>
            <a:r>
              <a:rPr lang="en-GB">
                <a:solidFill>
                  <a:schemeClr val="dk1"/>
                </a:solidFill>
              </a:rPr>
              <a:t> and details</a:t>
            </a:r>
            <a:endParaRPr>
              <a:solidFill>
                <a:srgbClr val="000000"/>
              </a:solidFill>
            </a:endParaRPr>
          </a:p>
          <a:p>
            <a:pPr indent="0" lvl="0" marL="0" rtl="0" algn="l">
              <a:spcBef>
                <a:spcPts val="1200"/>
              </a:spcBef>
              <a:spcAft>
                <a:spcPts val="0"/>
              </a:spcAft>
              <a:buNone/>
            </a:pPr>
            <a:r>
              <a:rPr lang="en-GB">
                <a:solidFill>
                  <a:srgbClr val="000000"/>
                </a:solidFill>
              </a:rPr>
              <a:t>• And many much more…</a:t>
            </a:r>
            <a:endParaRPr>
              <a:solidFill>
                <a:srgbClr val="000000"/>
              </a:solidFill>
            </a:endParaRPr>
          </a:p>
          <a:p>
            <a:pPr indent="0" lvl="0" marL="0" rtl="0" algn="l">
              <a:spcBef>
                <a:spcPts val="1200"/>
              </a:spcBef>
              <a:spcAft>
                <a:spcPts val="1200"/>
              </a:spcAft>
              <a:buNone/>
            </a:pPr>
            <a:r>
              <a:rPr lang="en-GB">
                <a:solidFill>
                  <a:srgbClr val="000000"/>
                </a:solidFill>
              </a:rPr>
              <a:t>2.Any backdoor or shell can be uploaded to get access to the uploaded file on remote server and data can be exfiltrated. The presence of an actual malicious file can compromise the entire system leading to system takeover/ data stealing.</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88900"/>
            <a:ext cx="8520600" cy="9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920"/>
              <a:t>Recommendation</a:t>
            </a:r>
            <a:endParaRPr sz="3920"/>
          </a:p>
        </p:txBody>
      </p:sp>
      <p:sp>
        <p:nvSpPr>
          <p:cNvPr id="232" name="Google Shape;23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solidFill>
                  <a:schemeClr val="dk1"/>
                </a:solidFill>
              </a:rPr>
              <a:t>•Change the Admin password to something strong and not guessable.</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•The application code should be configured in such a way, that it</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should block uploading of malicious files extensions such as exe/ php</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and other extensions with a thorough server as well as client</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validation. CVE ID allocated:CVE-2017-14521.</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References</a:t>
            </a:r>
            <a:endParaRPr>
              <a:solidFill>
                <a:schemeClr val="dk1"/>
              </a:solidFill>
            </a:endParaRPr>
          </a:p>
          <a:p>
            <a:pPr indent="0" lvl="0" marL="0" rtl="0" algn="l">
              <a:spcBef>
                <a:spcPts val="1200"/>
              </a:spcBef>
              <a:spcAft>
                <a:spcPts val="0"/>
              </a:spcAft>
              <a:buNone/>
            </a:pPr>
            <a:r>
              <a:rPr lang="en-GB" u="sng">
                <a:solidFill>
                  <a:schemeClr val="hlink"/>
                </a:solidFill>
                <a:hlinkClick r:id="rId3"/>
              </a:rPr>
              <a:t>https://owasp.org/www-community/vulnerabilities/Unrestricted_File_Upload</a:t>
            </a:r>
            <a:endParaRPr>
              <a:solidFill>
                <a:schemeClr val="dk1"/>
              </a:solidFill>
            </a:endParaRPr>
          </a:p>
          <a:p>
            <a:pPr indent="0" lvl="0" marL="0" rtl="0" algn="l">
              <a:spcBef>
                <a:spcPts val="1200"/>
              </a:spcBef>
              <a:spcAft>
                <a:spcPts val="1200"/>
              </a:spcAft>
              <a:buNone/>
            </a:pPr>
            <a:r>
              <a:rPr lang="en-GB" u="sng">
                <a:solidFill>
                  <a:schemeClr val="hlink"/>
                </a:solidFill>
                <a:hlinkClick r:id="rId4"/>
              </a:rPr>
              <a:t>https://resources.infosecinstitute.com/topic/php-lab-file-upload-vulnerabilities/</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36" name="Shape 236"/>
        <p:cNvGrpSpPr/>
        <p:nvPr/>
      </p:nvGrpSpPr>
      <p:grpSpPr>
        <a:xfrm>
          <a:off x="0" y="0"/>
          <a:ext cx="0" cy="0"/>
          <a:chOff x="0" y="0"/>
          <a:chExt cx="0" cy="0"/>
        </a:xfrm>
      </p:grpSpPr>
      <p:sp>
        <p:nvSpPr>
          <p:cNvPr id="237" name="Google Shape;237;p39"/>
          <p:cNvSpPr txBox="1"/>
          <p:nvPr>
            <p:ph type="title"/>
          </p:nvPr>
        </p:nvSpPr>
        <p:spPr>
          <a:xfrm>
            <a:off x="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Recommendation</a:t>
            </a:r>
            <a:endParaRPr sz="4020"/>
          </a:p>
        </p:txBody>
      </p:sp>
      <p:sp>
        <p:nvSpPr>
          <p:cNvPr id="238" name="Google Shape;238;p39"/>
          <p:cNvSpPr txBox="1"/>
          <p:nvPr>
            <p:ph idx="1" type="body"/>
          </p:nvPr>
        </p:nvSpPr>
        <p:spPr>
          <a:xfrm>
            <a:off x="0" y="762000"/>
            <a:ext cx="8832300" cy="438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solidFill>
                  <a:srgbClr val="000000"/>
                </a:solidFill>
              </a:rPr>
              <a:t>Take the following precautions:</a:t>
            </a:r>
            <a:endParaRPr>
              <a:solidFill>
                <a:srgbClr val="000000"/>
              </a:solidFill>
            </a:endParaRPr>
          </a:p>
          <a:p>
            <a:pPr indent="-342900" lvl="0" marL="457200" rtl="0" algn="l">
              <a:spcBef>
                <a:spcPts val="1200"/>
              </a:spcBef>
              <a:spcAft>
                <a:spcPts val="0"/>
              </a:spcAft>
              <a:buClr>
                <a:schemeClr val="dk1"/>
              </a:buClr>
              <a:buSzPts val="1800"/>
              <a:buChar char="●"/>
            </a:pPr>
            <a:r>
              <a:rPr lang="en-GB">
                <a:solidFill>
                  <a:schemeClr val="dk1"/>
                </a:solidFill>
              </a:rPr>
              <a:t>a strong password 8 character or more in length with alphanumerics and symbols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It should not contain personal/guessable information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Do not reuse passwords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Disable default accounts and users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Change all passwords to strong unique passwords</a:t>
            </a:r>
            <a:endParaRPr>
              <a:solidFill>
                <a:schemeClr val="dk1"/>
              </a:solidFill>
            </a:endParaRPr>
          </a:p>
          <a:p>
            <a:pPr indent="0" lvl="0" marL="0" rtl="0" algn="l">
              <a:spcBef>
                <a:spcPts val="1200"/>
              </a:spcBef>
              <a:spcAft>
                <a:spcPts val="0"/>
              </a:spcAft>
              <a:buNone/>
            </a:pPr>
            <a:r>
              <a:rPr lang="en-GB" sz="2800">
                <a:solidFill>
                  <a:schemeClr val="dk1"/>
                </a:solidFill>
              </a:rPr>
              <a:t>References:</a:t>
            </a:r>
            <a:endParaRPr sz="2800">
              <a:solidFill>
                <a:schemeClr val="dk1"/>
              </a:solidFill>
            </a:endParaRPr>
          </a:p>
          <a:p>
            <a:pPr indent="-336550" lvl="0" marL="457200" rtl="0" algn="l">
              <a:spcBef>
                <a:spcPts val="1200"/>
              </a:spcBef>
              <a:spcAft>
                <a:spcPts val="0"/>
              </a:spcAft>
              <a:buClr>
                <a:schemeClr val="dk1"/>
              </a:buClr>
              <a:buSzPts val="1700"/>
              <a:buChar char="●"/>
            </a:pPr>
            <a:r>
              <a:rPr lang="en-GB" sz="1700" u="sng">
                <a:solidFill>
                  <a:schemeClr val="hlink"/>
                </a:solidFill>
                <a:hlinkClick r:id="rId3"/>
              </a:rPr>
              <a:t>https://www.acunetix.com/vulnerabilities/web/weak-password/</a:t>
            </a:r>
            <a:endParaRPr sz="1700">
              <a:solidFill>
                <a:schemeClr val="dk1"/>
              </a:solidFill>
            </a:endParaRPr>
          </a:p>
          <a:p>
            <a:pPr indent="-336550" lvl="0" marL="457200" rtl="0" algn="l">
              <a:spcBef>
                <a:spcPts val="0"/>
              </a:spcBef>
              <a:spcAft>
                <a:spcPts val="0"/>
              </a:spcAft>
              <a:buClr>
                <a:schemeClr val="dk1"/>
              </a:buClr>
              <a:buSzPts val="1700"/>
              <a:buChar char="●"/>
            </a:pPr>
            <a:r>
              <a:rPr lang="en-GB" sz="1700" u="sng">
                <a:solidFill>
                  <a:schemeClr val="hlink"/>
                </a:solidFill>
                <a:hlinkClick r:id="rId4"/>
              </a:rPr>
              <a:t>https://cwe.mitre.org/data/definitions/521.html</a:t>
            </a:r>
            <a:endParaRPr sz="1700">
              <a:solidFill>
                <a:schemeClr val="dk1"/>
              </a:solidFill>
            </a:endParaRPr>
          </a:p>
          <a:p>
            <a:pPr indent="-336550" lvl="0" marL="457200" rtl="0" algn="l">
              <a:spcBef>
                <a:spcPts val="0"/>
              </a:spcBef>
              <a:spcAft>
                <a:spcPts val="0"/>
              </a:spcAft>
              <a:buClr>
                <a:schemeClr val="dk1"/>
              </a:buClr>
              <a:buSzPts val="1700"/>
              <a:buChar char="●"/>
            </a:pPr>
            <a:r>
              <a:rPr lang="en-GB" sz="1700" u="sng">
                <a:solidFill>
                  <a:schemeClr val="hlink"/>
                </a:solidFill>
                <a:hlinkClick r:id="rId5"/>
              </a:rPr>
              <a:t>https://owasp.org/www-project-web-security-testing-guide/latest/4-Web_Application_Security_Testing/04-Authentication_Testing/07-Testing_for_Weak_Password_Policy</a:t>
            </a:r>
            <a:endParaRPr sz="17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Account takeover using OTP bypass</a:t>
            </a:r>
            <a:endParaRPr/>
          </a:p>
        </p:txBody>
      </p:sp>
      <p:sp>
        <p:nvSpPr>
          <p:cNvPr id="244" name="Google Shape;244;p40"/>
          <p:cNvSpPr txBox="1"/>
          <p:nvPr>
            <p:ph idx="1" type="body"/>
          </p:nvPr>
        </p:nvSpPr>
        <p:spPr>
          <a:xfrm>
            <a:off x="311700" y="1371600"/>
            <a:ext cx="1923600" cy="3197400"/>
          </a:xfrm>
          <a:prstGeom prst="rect">
            <a:avLst/>
          </a:prstGeom>
          <a:solidFill>
            <a:srgbClr val="FF0000"/>
          </a:solidFill>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GB" sz="1800">
                <a:solidFill>
                  <a:schemeClr val="dk1"/>
                </a:solidFill>
              </a:rPr>
              <a:t>Account takeover using OTP bypass</a:t>
            </a:r>
            <a:endParaRPr sz="1800">
              <a:solidFill>
                <a:schemeClr val="dk1"/>
              </a:solidFill>
            </a:endParaRPr>
          </a:p>
          <a:p>
            <a:pPr indent="0" lvl="0" marL="0" rtl="0" algn="ctr">
              <a:lnSpc>
                <a:spcPct val="100000"/>
              </a:lnSpc>
              <a:spcBef>
                <a:spcPts val="0"/>
              </a:spcBef>
              <a:spcAft>
                <a:spcPts val="1200"/>
              </a:spcAft>
              <a:buNone/>
            </a:pPr>
            <a:r>
              <a:rPr lang="en-GB" sz="1600">
                <a:solidFill>
                  <a:srgbClr val="000000"/>
                </a:solidFill>
              </a:rPr>
              <a:t>(</a:t>
            </a:r>
            <a:r>
              <a:rPr lang="en-GB" sz="1800">
                <a:solidFill>
                  <a:srgbClr val="000000"/>
                </a:solidFill>
              </a:rPr>
              <a:t>critical)</a:t>
            </a:r>
            <a:endParaRPr sz="1800">
              <a:solidFill>
                <a:srgbClr val="000000"/>
              </a:solidFill>
            </a:endParaRPr>
          </a:p>
        </p:txBody>
      </p:sp>
      <p:sp>
        <p:nvSpPr>
          <p:cNvPr id="245" name="Google Shape;245;p40"/>
          <p:cNvSpPr txBox="1"/>
          <p:nvPr>
            <p:ph idx="2" type="body"/>
          </p:nvPr>
        </p:nvSpPr>
        <p:spPr>
          <a:xfrm>
            <a:off x="2235300" y="1371475"/>
            <a:ext cx="6597000" cy="319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700">
                <a:solidFill>
                  <a:schemeClr val="dk1"/>
                </a:solidFill>
              </a:rPr>
              <a:t>The below mentioned login page allows login via OTP which can be bruteforced</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rPr lang="en-GB" sz="1700">
                <a:solidFill>
                  <a:schemeClr val="dk1"/>
                </a:solidFill>
              </a:rPr>
              <a:t>Affected URL :</a:t>
            </a:r>
            <a:endParaRPr sz="1700">
              <a:solidFill>
                <a:schemeClr val="dk1"/>
              </a:solidFill>
            </a:endParaRPr>
          </a:p>
          <a:p>
            <a:pPr indent="-336550" lvl="0" marL="457200" rtl="0" algn="l">
              <a:spcBef>
                <a:spcPts val="1200"/>
              </a:spcBef>
              <a:spcAft>
                <a:spcPts val="0"/>
              </a:spcAft>
              <a:buSzPts val="1700"/>
              <a:buChar char="●"/>
            </a:pPr>
            <a:r>
              <a:rPr lang="en-GB" sz="1700" u="sng">
                <a:solidFill>
                  <a:schemeClr val="hlink"/>
                </a:solidFill>
                <a:hlinkClick r:id="rId3"/>
              </a:rPr>
              <a:t>http://52.66.55.190/reset_password/admin.php</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rPr lang="en-GB" sz="1700">
                <a:solidFill>
                  <a:schemeClr val="dk1"/>
                </a:solidFill>
              </a:rPr>
              <a:t>Affected Parameters :</a:t>
            </a:r>
            <a:endParaRPr sz="1700">
              <a:solidFill>
                <a:schemeClr val="dk1"/>
              </a:solidFill>
            </a:endParaRPr>
          </a:p>
          <a:p>
            <a:pPr indent="-336550" lvl="0" marL="457200" rtl="0" algn="l">
              <a:spcBef>
                <a:spcPts val="1200"/>
              </a:spcBef>
              <a:spcAft>
                <a:spcPts val="0"/>
              </a:spcAft>
              <a:buClr>
                <a:schemeClr val="dk1"/>
              </a:buClr>
              <a:buSzPts val="1700"/>
              <a:buChar char="●"/>
            </a:pPr>
            <a:r>
              <a:rPr lang="en-GB" sz="1700">
                <a:solidFill>
                  <a:schemeClr val="dk1"/>
                </a:solidFill>
              </a:rPr>
              <a:t>OTP (POST parameters)</a:t>
            </a:r>
            <a:endParaRPr sz="1700">
              <a:solidFill>
                <a:schemeClr val="dk1"/>
              </a:solidFill>
            </a:endParaRPr>
          </a:p>
        </p:txBody>
      </p:sp>
      <p:sp>
        <p:nvSpPr>
          <p:cNvPr id="246" name="Google Shape;246;p40"/>
          <p:cNvSpPr txBox="1"/>
          <p:nvPr/>
        </p:nvSpPr>
        <p:spPr>
          <a:xfrm>
            <a:off x="311600" y="876300"/>
            <a:ext cx="8520600" cy="495300"/>
          </a:xfrm>
          <a:prstGeom prst="rect">
            <a:avLst/>
          </a:prstGeom>
          <a:solidFill>
            <a:srgbClr val="00FFFF"/>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50" name="Shape 250"/>
        <p:cNvGrpSpPr/>
        <p:nvPr/>
      </p:nvGrpSpPr>
      <p:grpSpPr>
        <a:xfrm>
          <a:off x="0" y="0"/>
          <a:ext cx="0" cy="0"/>
          <a:chOff x="0" y="0"/>
          <a:chExt cx="0" cy="0"/>
        </a:xfrm>
      </p:grpSpPr>
      <p:sp>
        <p:nvSpPr>
          <p:cNvPr id="251" name="Google Shape;251;p41"/>
          <p:cNvSpPr txBox="1"/>
          <p:nvPr>
            <p:ph type="title"/>
          </p:nvPr>
        </p:nvSpPr>
        <p:spPr>
          <a:xfrm>
            <a:off x="88900" y="76200"/>
            <a:ext cx="8743500" cy="172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Observation</a:t>
            </a:r>
            <a:endParaRPr/>
          </a:p>
          <a:p>
            <a:pPr indent="0" lvl="0" marL="0" rtl="0" algn="l">
              <a:spcBef>
                <a:spcPts val="0"/>
              </a:spcBef>
              <a:spcAft>
                <a:spcPts val="0"/>
              </a:spcAft>
              <a:buNone/>
            </a:pPr>
            <a:r>
              <a:rPr lang="en-GB"/>
              <a:t>• </a:t>
            </a:r>
            <a:r>
              <a:rPr lang="en-GB" sz="1600"/>
              <a:t>Navigate to </a:t>
            </a:r>
            <a:r>
              <a:rPr lang="en-GB" sz="1600" u="sng">
                <a:solidFill>
                  <a:schemeClr val="hlink"/>
                </a:solidFill>
                <a:hlinkClick r:id="rId3"/>
              </a:rPr>
              <a:t>http://52.66.55.190/reset_password/admin.php?otp=321</a:t>
            </a:r>
            <a:r>
              <a:rPr lang="en-GB" sz="1600"/>
              <a:t> . You will see user login page via OTP. We will </a:t>
            </a:r>
            <a:r>
              <a:rPr b="1" lang="en-GB" sz="1600"/>
              <a:t>bypass</a:t>
            </a:r>
            <a:r>
              <a:rPr lang="en-GB" sz="1600"/>
              <a:t> the </a:t>
            </a:r>
            <a:r>
              <a:rPr b="1" lang="en-GB" sz="1600"/>
              <a:t>otp </a:t>
            </a:r>
            <a:r>
              <a:rPr lang="en-GB" sz="1600"/>
              <a:t>by using </a:t>
            </a:r>
            <a:r>
              <a:rPr b="1" lang="en-GB" sz="1600" u="sng"/>
              <a:t>Burpsuite</a:t>
            </a:r>
            <a:r>
              <a:rPr lang="en-GB" sz="1600" u="sng"/>
              <a:t> </a:t>
            </a:r>
            <a:r>
              <a:rPr b="1" lang="en-GB" sz="1600" u="sng"/>
              <a:t>tool</a:t>
            </a:r>
            <a:r>
              <a:rPr b="1" lang="en-GB" sz="1600"/>
              <a:t> </a:t>
            </a:r>
            <a:r>
              <a:rPr lang="en-GB" sz="1600"/>
              <a:t>by capturing otp parameter and setting payloads no. from 100 to 999.</a:t>
            </a:r>
            <a:endParaRPr sz="1600"/>
          </a:p>
          <a:p>
            <a:pPr indent="0" lvl="0" marL="0" rtl="0" algn="l">
              <a:spcBef>
                <a:spcPts val="0"/>
              </a:spcBef>
              <a:spcAft>
                <a:spcPts val="0"/>
              </a:spcAft>
              <a:buNone/>
            </a:pPr>
            <a:r>
              <a:rPr lang="en-GB" sz="1600"/>
              <a:t>This will tell the status code along with higher length size which the code is right.</a:t>
            </a:r>
            <a:endParaRPr sz="1600"/>
          </a:p>
          <a:p>
            <a:pPr indent="0" lvl="0" marL="0" rtl="0" algn="l">
              <a:spcBef>
                <a:spcPts val="0"/>
              </a:spcBef>
              <a:spcAft>
                <a:spcPts val="0"/>
              </a:spcAft>
              <a:buNone/>
            </a:pPr>
            <a:r>
              <a:t/>
            </a:r>
            <a:endParaRPr sz="1600"/>
          </a:p>
        </p:txBody>
      </p:sp>
      <p:pic>
        <p:nvPicPr>
          <p:cNvPr id="252" name="Google Shape;252;p41"/>
          <p:cNvPicPr preferRelativeResize="0"/>
          <p:nvPr/>
        </p:nvPicPr>
        <p:blipFill>
          <a:blip r:embed="rId4">
            <a:alphaModFix/>
          </a:blip>
          <a:stretch>
            <a:fillRect/>
          </a:stretch>
        </p:blipFill>
        <p:spPr>
          <a:xfrm>
            <a:off x="912525" y="1803300"/>
            <a:ext cx="7096250" cy="334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7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GB" u="sng"/>
              <a:t>VULNERABILITY STATISTIC</a:t>
            </a:r>
            <a:endParaRPr i="1" u="sng"/>
          </a:p>
        </p:txBody>
      </p:sp>
      <p:sp>
        <p:nvSpPr>
          <p:cNvPr id="67" name="Google Shape;67;p15"/>
          <p:cNvSpPr/>
          <p:nvPr/>
        </p:nvSpPr>
        <p:spPr>
          <a:xfrm>
            <a:off x="723900" y="1066800"/>
            <a:ext cx="1968600" cy="507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723900" y="1676400"/>
            <a:ext cx="1968600" cy="5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3873500" y="1066800"/>
            <a:ext cx="1968600" cy="507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3860800" y="1676400"/>
            <a:ext cx="1968600" cy="5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6863800" y="1066900"/>
            <a:ext cx="1968600" cy="507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6863800" y="1676400"/>
            <a:ext cx="1968600" cy="5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860800" y="2717800"/>
            <a:ext cx="1981200" cy="507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860800" y="3352800"/>
            <a:ext cx="1968600" cy="5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723900" y="1066800"/>
            <a:ext cx="1968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CRITICAL</a:t>
            </a:r>
            <a:endParaRPr b="1" sz="1800"/>
          </a:p>
        </p:txBody>
      </p:sp>
      <p:sp>
        <p:nvSpPr>
          <p:cNvPr id="76" name="Google Shape;76;p15"/>
          <p:cNvSpPr txBox="1"/>
          <p:nvPr/>
        </p:nvSpPr>
        <p:spPr>
          <a:xfrm>
            <a:off x="3911600" y="1092200"/>
            <a:ext cx="1917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SEVERE</a:t>
            </a:r>
            <a:endParaRPr b="1" sz="1800"/>
          </a:p>
        </p:txBody>
      </p:sp>
      <p:sp>
        <p:nvSpPr>
          <p:cNvPr id="77" name="Google Shape;77;p15"/>
          <p:cNvSpPr txBox="1"/>
          <p:nvPr/>
        </p:nvSpPr>
        <p:spPr>
          <a:xfrm>
            <a:off x="6883400" y="1054100"/>
            <a:ext cx="194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MODERATE</a:t>
            </a:r>
            <a:endParaRPr b="1" sz="1800"/>
          </a:p>
        </p:txBody>
      </p:sp>
      <p:sp>
        <p:nvSpPr>
          <p:cNvPr id="78" name="Google Shape;78;p15"/>
          <p:cNvSpPr txBox="1"/>
          <p:nvPr/>
        </p:nvSpPr>
        <p:spPr>
          <a:xfrm>
            <a:off x="3873500" y="2730500"/>
            <a:ext cx="1968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LOW</a:t>
            </a:r>
            <a:endParaRPr b="1" sz="1800"/>
          </a:p>
        </p:txBody>
      </p:sp>
      <p:sp>
        <p:nvSpPr>
          <p:cNvPr id="79" name="Google Shape;79;p15"/>
          <p:cNvSpPr txBox="1"/>
          <p:nvPr/>
        </p:nvSpPr>
        <p:spPr>
          <a:xfrm>
            <a:off x="736600" y="1727200"/>
            <a:ext cx="1981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14</a:t>
            </a:r>
            <a:endParaRPr b="1" sz="1800"/>
          </a:p>
        </p:txBody>
      </p:sp>
      <p:sp>
        <p:nvSpPr>
          <p:cNvPr id="80" name="Google Shape;80;p15"/>
          <p:cNvSpPr txBox="1"/>
          <p:nvPr/>
        </p:nvSpPr>
        <p:spPr>
          <a:xfrm>
            <a:off x="3911600" y="1714500"/>
            <a:ext cx="186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10</a:t>
            </a:r>
            <a:endParaRPr b="1" sz="1800"/>
          </a:p>
        </p:txBody>
      </p:sp>
      <p:sp>
        <p:nvSpPr>
          <p:cNvPr id="81" name="Google Shape;81;p15"/>
          <p:cNvSpPr txBox="1"/>
          <p:nvPr/>
        </p:nvSpPr>
        <p:spPr>
          <a:xfrm>
            <a:off x="6908800" y="1676400"/>
            <a:ext cx="182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7</a:t>
            </a:r>
            <a:endParaRPr b="1" sz="1800"/>
          </a:p>
        </p:txBody>
      </p:sp>
      <p:sp>
        <p:nvSpPr>
          <p:cNvPr id="82" name="Google Shape;82;p15"/>
          <p:cNvSpPr txBox="1"/>
          <p:nvPr/>
        </p:nvSpPr>
        <p:spPr>
          <a:xfrm>
            <a:off x="3860800" y="3390900"/>
            <a:ext cx="194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5</a:t>
            </a:r>
            <a:endParaRPr b="1"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56" name="Shape 256"/>
        <p:cNvGrpSpPr/>
        <p:nvPr/>
      </p:nvGrpSpPr>
      <p:grpSpPr>
        <a:xfrm>
          <a:off x="0" y="0"/>
          <a:ext cx="0" cy="0"/>
          <a:chOff x="0" y="0"/>
          <a:chExt cx="0" cy="0"/>
        </a:xfrm>
      </p:grpSpPr>
      <p:sp>
        <p:nvSpPr>
          <p:cNvPr id="257" name="Google Shape;257;p42"/>
          <p:cNvSpPr txBox="1"/>
          <p:nvPr>
            <p:ph type="title"/>
          </p:nvPr>
        </p:nvSpPr>
        <p:spPr>
          <a:xfrm>
            <a:off x="0" y="8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a:t>Observation</a:t>
            </a:r>
            <a:endParaRPr sz="3520"/>
          </a:p>
          <a:p>
            <a:pPr indent="-356870" lvl="0" marL="457200" rtl="0" algn="l">
              <a:spcBef>
                <a:spcPts val="0"/>
              </a:spcBef>
              <a:spcAft>
                <a:spcPts val="0"/>
              </a:spcAft>
              <a:buSzPts val="2020"/>
              <a:buChar char="●"/>
            </a:pPr>
            <a:r>
              <a:rPr lang="en-GB" sz="2020"/>
              <a:t>we easily got the valid otp</a:t>
            </a:r>
            <a:endParaRPr sz="2020"/>
          </a:p>
        </p:txBody>
      </p:sp>
      <p:pic>
        <p:nvPicPr>
          <p:cNvPr id="258" name="Google Shape;258;p42"/>
          <p:cNvPicPr preferRelativeResize="0"/>
          <p:nvPr/>
        </p:nvPicPr>
        <p:blipFill>
          <a:blip r:embed="rId3">
            <a:alphaModFix/>
          </a:blip>
          <a:stretch>
            <a:fillRect/>
          </a:stretch>
        </p:blipFill>
        <p:spPr>
          <a:xfrm>
            <a:off x="228600" y="1016000"/>
            <a:ext cx="7442200" cy="39877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62" name="Shape 262"/>
        <p:cNvGrpSpPr/>
        <p:nvPr/>
      </p:nvGrpSpPr>
      <p:grpSpPr>
        <a:xfrm>
          <a:off x="0" y="0"/>
          <a:ext cx="0" cy="0"/>
          <a:chOff x="0" y="0"/>
          <a:chExt cx="0" cy="0"/>
        </a:xfrm>
      </p:grpSpPr>
      <p:sp>
        <p:nvSpPr>
          <p:cNvPr id="263" name="Google Shape;263;p43"/>
          <p:cNvSpPr txBox="1"/>
          <p:nvPr>
            <p:ph type="title"/>
          </p:nvPr>
        </p:nvSpPr>
        <p:spPr>
          <a:xfrm>
            <a:off x="0" y="0"/>
            <a:ext cx="9144000" cy="1346100"/>
          </a:xfrm>
          <a:prstGeom prst="rect">
            <a:avLst/>
          </a:prstGeom>
          <a:solidFill>
            <a:srgbClr val="00FF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577" u="sng"/>
              <a:t>POC:</a:t>
            </a:r>
            <a:endParaRPr sz="3577" u="sng"/>
          </a:p>
          <a:p>
            <a:pPr indent="-388620" lvl="0" marL="457200" rtl="0" algn="l">
              <a:spcBef>
                <a:spcPts val="0"/>
              </a:spcBef>
              <a:spcAft>
                <a:spcPts val="0"/>
              </a:spcAft>
              <a:buSzPct val="100000"/>
              <a:buChar char="●"/>
            </a:pPr>
            <a:r>
              <a:rPr lang="en-GB"/>
              <a:t>Hacker can easily change the password of admin dashboard.</a:t>
            </a:r>
            <a:endParaRPr/>
          </a:p>
          <a:p>
            <a:pPr indent="0" lvl="0" marL="0" rtl="0" algn="l">
              <a:spcBef>
                <a:spcPts val="0"/>
              </a:spcBef>
              <a:spcAft>
                <a:spcPts val="0"/>
              </a:spcAft>
              <a:buNone/>
            </a:pPr>
            <a:r>
              <a:t/>
            </a:r>
            <a:endParaRPr/>
          </a:p>
        </p:txBody>
      </p:sp>
      <p:pic>
        <p:nvPicPr>
          <p:cNvPr id="264" name="Google Shape;264;p43"/>
          <p:cNvPicPr preferRelativeResize="0"/>
          <p:nvPr/>
        </p:nvPicPr>
        <p:blipFill>
          <a:blip r:embed="rId3">
            <a:alphaModFix/>
          </a:blip>
          <a:stretch>
            <a:fillRect/>
          </a:stretch>
        </p:blipFill>
        <p:spPr>
          <a:xfrm>
            <a:off x="1231900" y="1498500"/>
            <a:ext cx="6557682" cy="349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u="sng">
                <a:solidFill>
                  <a:srgbClr val="FF0000"/>
                </a:solidFill>
              </a:rPr>
              <a:t>Business Impact – Extremely High</a:t>
            </a:r>
            <a:endParaRPr b="1" sz="3020" u="sng">
              <a:solidFill>
                <a:srgbClr val="FF0000"/>
              </a:solidFill>
            </a:endParaRPr>
          </a:p>
        </p:txBody>
      </p:sp>
      <p:sp>
        <p:nvSpPr>
          <p:cNvPr id="270" name="Google Shape;27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rgbClr val="000000"/>
                </a:solidFill>
              </a:rPr>
              <a:t>A malicious hacker can gain complete access to any account just by brute forcing</a:t>
            </a:r>
            <a:endParaRPr>
              <a:solidFill>
                <a:srgbClr val="000000"/>
              </a:solidFill>
            </a:endParaRPr>
          </a:p>
          <a:p>
            <a:pPr indent="0" lvl="0" marL="0" rtl="0" algn="l">
              <a:spcBef>
                <a:spcPts val="1200"/>
              </a:spcBef>
              <a:spcAft>
                <a:spcPts val="0"/>
              </a:spcAft>
              <a:buClr>
                <a:schemeClr val="dk1"/>
              </a:buClr>
              <a:buSzPts val="1100"/>
              <a:buFont typeface="Arial"/>
              <a:buNone/>
            </a:pPr>
            <a:r>
              <a:rPr lang="en-GB">
                <a:solidFill>
                  <a:srgbClr val="000000"/>
                </a:solidFill>
              </a:rPr>
              <a:t>the otp. This leads to complete compromise of personal user data of every customer.</a:t>
            </a:r>
            <a:endParaRPr>
              <a:solidFill>
                <a:srgbClr val="000000"/>
              </a:solidFill>
            </a:endParaRPr>
          </a:p>
          <a:p>
            <a:pPr indent="0" lvl="0" marL="0" rtl="0" algn="l">
              <a:spcBef>
                <a:spcPts val="1200"/>
              </a:spcBef>
              <a:spcAft>
                <a:spcPts val="1200"/>
              </a:spcAft>
              <a:buNone/>
            </a:pPr>
            <a:r>
              <a:rPr lang="en-GB">
                <a:solidFill>
                  <a:srgbClr val="000000"/>
                </a:solidFill>
              </a:rPr>
              <a:t>Attacker once logs in can then carry out actions on behalf of the victim which could lead to serious financial loss to him/her.</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0" y="0"/>
            <a:ext cx="8520600" cy="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50"/>
              <a:t>Recommendation</a:t>
            </a:r>
            <a:endParaRPr sz="3550"/>
          </a:p>
        </p:txBody>
      </p:sp>
      <p:sp>
        <p:nvSpPr>
          <p:cNvPr id="276" name="Google Shape;276;p45"/>
          <p:cNvSpPr txBox="1"/>
          <p:nvPr>
            <p:ph idx="1" type="body"/>
          </p:nvPr>
        </p:nvSpPr>
        <p:spPr>
          <a:xfrm>
            <a:off x="0" y="863550"/>
            <a:ext cx="8953500" cy="397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sz="1600">
                <a:solidFill>
                  <a:srgbClr val="000000"/>
                </a:solidFill>
              </a:rPr>
              <a:t>Take the following precautions:</a:t>
            </a:r>
            <a:endParaRPr sz="1600">
              <a:solidFill>
                <a:srgbClr val="000000"/>
              </a:solidFill>
            </a:endParaRPr>
          </a:p>
          <a:p>
            <a:pPr indent="0" lvl="0" marL="0" rtl="0" algn="l">
              <a:spcBef>
                <a:spcPts val="1200"/>
              </a:spcBef>
              <a:spcAft>
                <a:spcPts val="0"/>
              </a:spcAft>
              <a:buClr>
                <a:schemeClr val="dk1"/>
              </a:buClr>
              <a:buSzPts val="1100"/>
              <a:buFont typeface="Arial"/>
              <a:buNone/>
            </a:pPr>
            <a:r>
              <a:rPr lang="en-GB" sz="1600">
                <a:solidFill>
                  <a:srgbClr val="000000"/>
                </a:solidFill>
              </a:rPr>
              <a:t>• Use proper rate-limiting checks on the no of OTP checking and Generation requests</a:t>
            </a:r>
            <a:endParaRPr sz="1600">
              <a:solidFill>
                <a:srgbClr val="000000"/>
              </a:solidFill>
            </a:endParaRPr>
          </a:p>
          <a:p>
            <a:pPr indent="0" lvl="0" marL="0" rtl="0" algn="l">
              <a:spcBef>
                <a:spcPts val="1200"/>
              </a:spcBef>
              <a:spcAft>
                <a:spcPts val="0"/>
              </a:spcAft>
              <a:buClr>
                <a:schemeClr val="dk1"/>
              </a:buClr>
              <a:buSzPts val="1100"/>
              <a:buFont typeface="Arial"/>
              <a:buNone/>
            </a:pPr>
            <a:r>
              <a:rPr lang="en-GB" sz="1600">
                <a:solidFill>
                  <a:srgbClr val="000000"/>
                </a:solidFill>
              </a:rPr>
              <a:t>• Implement anti-bot measures such as ReCAPTCHA after multiple incorrect attempts</a:t>
            </a:r>
            <a:endParaRPr sz="1600">
              <a:solidFill>
                <a:srgbClr val="000000"/>
              </a:solidFill>
            </a:endParaRPr>
          </a:p>
          <a:p>
            <a:pPr indent="0" lvl="0" marL="0" rtl="0" algn="l">
              <a:spcBef>
                <a:spcPts val="1200"/>
              </a:spcBef>
              <a:spcAft>
                <a:spcPts val="0"/>
              </a:spcAft>
              <a:buClr>
                <a:schemeClr val="dk1"/>
              </a:buClr>
              <a:buSzPts val="1100"/>
              <a:buFont typeface="Arial"/>
              <a:buNone/>
            </a:pPr>
            <a:r>
              <a:rPr lang="en-GB" sz="1600">
                <a:solidFill>
                  <a:srgbClr val="000000"/>
                </a:solidFill>
              </a:rPr>
              <a:t>• OTP should expire after certain amount of time like 2 minutes</a:t>
            </a:r>
            <a:endParaRPr sz="1600">
              <a:solidFill>
                <a:srgbClr val="000000"/>
              </a:solidFill>
            </a:endParaRPr>
          </a:p>
          <a:p>
            <a:pPr indent="0" lvl="0" marL="0" rtl="0" algn="l">
              <a:spcBef>
                <a:spcPts val="1200"/>
              </a:spcBef>
              <a:spcAft>
                <a:spcPts val="0"/>
              </a:spcAft>
              <a:buNone/>
            </a:pPr>
            <a:r>
              <a:rPr lang="en-GB" sz="1600">
                <a:solidFill>
                  <a:srgbClr val="000000"/>
                </a:solidFill>
              </a:rPr>
              <a:t>• OTP should be at least 6 digit and alphanumeric for more security</a:t>
            </a:r>
            <a:endParaRPr sz="16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rPr lang="en-GB" sz="3550">
                <a:solidFill>
                  <a:srgbClr val="000000"/>
                </a:solidFill>
              </a:rPr>
              <a:t>References:</a:t>
            </a:r>
            <a:endParaRPr sz="3550">
              <a:solidFill>
                <a:srgbClr val="000000"/>
              </a:solidFill>
            </a:endParaRPr>
          </a:p>
          <a:p>
            <a:pPr indent="-348830" lvl="0" marL="457200" rtl="0" algn="l">
              <a:spcBef>
                <a:spcPts val="1200"/>
              </a:spcBef>
              <a:spcAft>
                <a:spcPts val="0"/>
              </a:spcAft>
              <a:buSzPts val="1893"/>
              <a:buChar char="●"/>
            </a:pPr>
            <a:r>
              <a:rPr lang="en-GB" sz="1893" u="sng">
                <a:solidFill>
                  <a:schemeClr val="hlink"/>
                </a:solidFill>
                <a:hlinkClick r:id="rId3"/>
              </a:rPr>
              <a:t>https://www.owasp.org/index.php/Testing_Multiple_Factors_Authentication_(OWASP-AT-009)</a:t>
            </a:r>
            <a:endParaRPr sz="1893">
              <a:solidFill>
                <a:srgbClr val="000000"/>
              </a:solidFill>
            </a:endParaRPr>
          </a:p>
          <a:p>
            <a:pPr indent="-348830" lvl="0" marL="457200" rtl="0" algn="l">
              <a:spcBef>
                <a:spcPts val="0"/>
              </a:spcBef>
              <a:spcAft>
                <a:spcPts val="0"/>
              </a:spcAft>
              <a:buSzPts val="1893"/>
              <a:buChar char="●"/>
            </a:pPr>
            <a:r>
              <a:rPr lang="en-GB" sz="1893" u="sng">
                <a:solidFill>
                  <a:schemeClr val="hlink"/>
                </a:solidFill>
                <a:hlinkClick r:id="rId4"/>
              </a:rPr>
              <a:t>https://www.owasp.org/index.php/Blocking_Brute_Force_Attacks</a:t>
            </a:r>
            <a:endParaRPr sz="1893">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0" y="0"/>
            <a:ext cx="1968600" cy="6828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5.CSRF</a:t>
            </a:r>
            <a:endParaRPr/>
          </a:p>
        </p:txBody>
      </p:sp>
      <p:sp>
        <p:nvSpPr>
          <p:cNvPr id="282" name="Google Shape;282;p46"/>
          <p:cNvSpPr txBox="1"/>
          <p:nvPr>
            <p:ph idx="1" type="body"/>
          </p:nvPr>
        </p:nvSpPr>
        <p:spPr>
          <a:xfrm>
            <a:off x="215900" y="1152600"/>
            <a:ext cx="1752600" cy="3787800"/>
          </a:xfrm>
          <a:prstGeom prst="rect">
            <a:avLst/>
          </a:prstGeom>
          <a:solidFill>
            <a:srgbClr val="FF0000"/>
          </a:solidFill>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GB"/>
              <a:t>Unauthorised</a:t>
            </a:r>
            <a:endParaRPr/>
          </a:p>
          <a:p>
            <a:pPr indent="0" lvl="0" marL="0" rtl="0" algn="ctr">
              <a:lnSpc>
                <a:spcPct val="100000"/>
              </a:lnSpc>
              <a:spcBef>
                <a:spcPts val="1200"/>
              </a:spcBef>
              <a:spcAft>
                <a:spcPts val="0"/>
              </a:spcAft>
              <a:buClr>
                <a:schemeClr val="dk1"/>
              </a:buClr>
              <a:buSzPts val="1100"/>
              <a:buFont typeface="Arial"/>
              <a:buNone/>
            </a:pPr>
            <a:r>
              <a:rPr lang="en-GB"/>
              <a:t>Access to</a:t>
            </a:r>
            <a:endParaRPr/>
          </a:p>
          <a:p>
            <a:pPr indent="0" lvl="0" marL="0" rtl="0" algn="ctr">
              <a:lnSpc>
                <a:spcPct val="100000"/>
              </a:lnSpc>
              <a:spcBef>
                <a:spcPts val="1200"/>
              </a:spcBef>
              <a:spcAft>
                <a:spcPts val="0"/>
              </a:spcAft>
              <a:buClr>
                <a:schemeClr val="dk1"/>
              </a:buClr>
              <a:buSzPts val="1100"/>
              <a:buFont typeface="Arial"/>
              <a:buNone/>
            </a:pPr>
            <a:r>
              <a:rPr lang="en-GB"/>
              <a:t>Customer</a:t>
            </a:r>
            <a:endParaRPr/>
          </a:p>
          <a:p>
            <a:pPr indent="0" lvl="0" marL="0" rtl="0" algn="ctr">
              <a:lnSpc>
                <a:spcPct val="100000"/>
              </a:lnSpc>
              <a:spcBef>
                <a:spcPts val="1200"/>
              </a:spcBef>
              <a:spcAft>
                <a:spcPts val="1200"/>
              </a:spcAft>
              <a:buNone/>
            </a:pPr>
            <a:r>
              <a:rPr lang="en-GB"/>
              <a:t>Details(Critical)</a:t>
            </a:r>
            <a:endParaRPr/>
          </a:p>
        </p:txBody>
      </p:sp>
      <p:sp>
        <p:nvSpPr>
          <p:cNvPr id="283" name="Google Shape;283;p46"/>
          <p:cNvSpPr txBox="1"/>
          <p:nvPr>
            <p:ph idx="2" type="body"/>
          </p:nvPr>
        </p:nvSpPr>
        <p:spPr>
          <a:xfrm>
            <a:off x="1968600" y="406400"/>
            <a:ext cx="7035600" cy="47832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688"/>
              <a:buNone/>
            </a:pPr>
            <a:r>
              <a:rPr lang="en-GB" sz="1875"/>
              <a:t>The below mentioned login page allows you to change password without verification and view</a:t>
            </a:r>
            <a:endParaRPr sz="1875"/>
          </a:p>
          <a:p>
            <a:pPr indent="0" lvl="0" marL="0" rtl="0" algn="l">
              <a:lnSpc>
                <a:spcPct val="50000"/>
              </a:lnSpc>
              <a:spcBef>
                <a:spcPts val="1200"/>
              </a:spcBef>
              <a:spcAft>
                <a:spcPts val="0"/>
              </a:spcAft>
              <a:buSzPts val="688"/>
              <a:buNone/>
            </a:pPr>
            <a:r>
              <a:rPr lang="en-GB" sz="1875"/>
              <a:t>details of other customers (CSRF).</a:t>
            </a:r>
            <a:endParaRPr sz="1875"/>
          </a:p>
          <a:p>
            <a:pPr indent="0" lvl="0" marL="0" rtl="0" algn="l">
              <a:lnSpc>
                <a:spcPct val="50000"/>
              </a:lnSpc>
              <a:spcBef>
                <a:spcPts val="1200"/>
              </a:spcBef>
              <a:spcAft>
                <a:spcPts val="0"/>
              </a:spcAft>
              <a:buSzPts val="688"/>
              <a:buNone/>
            </a:pPr>
            <a:r>
              <a:rPr lang="en-GB" sz="1875"/>
              <a:t>Affected URL :</a:t>
            </a:r>
            <a:endParaRPr sz="1875"/>
          </a:p>
          <a:p>
            <a:pPr indent="0" lvl="0" marL="0" rtl="0" algn="l">
              <a:lnSpc>
                <a:spcPct val="50000"/>
              </a:lnSpc>
              <a:spcBef>
                <a:spcPts val="1200"/>
              </a:spcBef>
              <a:spcAft>
                <a:spcPts val="0"/>
              </a:spcAft>
              <a:buSzPts val="688"/>
              <a:buNone/>
            </a:pPr>
            <a:r>
              <a:rPr lang="en-GB" sz="1875"/>
              <a:t>•</a:t>
            </a:r>
            <a:r>
              <a:rPr lang="en-GB" sz="1875" u="sng">
                <a:solidFill>
                  <a:schemeClr val="hlink"/>
                </a:solidFill>
                <a:hlinkClick r:id="rId3"/>
              </a:rPr>
              <a:t>http://52.66.55.190/profile/change_password.php</a:t>
            </a:r>
            <a:endParaRPr sz="1875"/>
          </a:p>
          <a:p>
            <a:pPr indent="0" lvl="0" marL="0" rtl="0" algn="l">
              <a:lnSpc>
                <a:spcPct val="50000"/>
              </a:lnSpc>
              <a:spcBef>
                <a:spcPts val="1200"/>
              </a:spcBef>
              <a:spcAft>
                <a:spcPts val="0"/>
              </a:spcAft>
              <a:buSzPts val="688"/>
              <a:buNone/>
            </a:pPr>
            <a:r>
              <a:rPr lang="en-GB" sz="1875"/>
              <a:t>Affected Parameters :</a:t>
            </a:r>
            <a:endParaRPr sz="1875"/>
          </a:p>
          <a:p>
            <a:pPr indent="0" lvl="0" marL="0" rtl="0" algn="l">
              <a:lnSpc>
                <a:spcPct val="50000"/>
              </a:lnSpc>
              <a:spcBef>
                <a:spcPts val="1200"/>
              </a:spcBef>
              <a:spcAft>
                <a:spcPts val="0"/>
              </a:spcAft>
              <a:buSzPts val="688"/>
              <a:buNone/>
            </a:pPr>
            <a:r>
              <a:rPr lang="en-GB" sz="1875"/>
              <a:t>•Update button (POST parameter) We can change the password.</a:t>
            </a:r>
            <a:endParaRPr sz="1875"/>
          </a:p>
          <a:p>
            <a:pPr indent="0" lvl="0" marL="0" rtl="0" algn="l">
              <a:lnSpc>
                <a:spcPct val="50000"/>
              </a:lnSpc>
              <a:spcBef>
                <a:spcPts val="1200"/>
              </a:spcBef>
              <a:spcAft>
                <a:spcPts val="0"/>
              </a:spcAft>
              <a:buSzPts val="688"/>
              <a:buNone/>
            </a:pPr>
            <a:r>
              <a:rPr lang="en-GB" sz="1875"/>
              <a:t>Affected URL :</a:t>
            </a:r>
            <a:endParaRPr sz="1875"/>
          </a:p>
          <a:p>
            <a:pPr indent="0" lvl="0" marL="0" rtl="0" algn="l">
              <a:lnSpc>
                <a:spcPct val="50000"/>
              </a:lnSpc>
              <a:spcBef>
                <a:spcPts val="1200"/>
              </a:spcBef>
              <a:spcAft>
                <a:spcPts val="0"/>
              </a:spcAft>
              <a:buSzPts val="688"/>
              <a:buNone/>
            </a:pPr>
            <a:r>
              <a:rPr lang="en-GB" sz="1875"/>
              <a:t>•</a:t>
            </a:r>
            <a:r>
              <a:rPr lang="en-GB" sz="1875" u="sng">
                <a:solidFill>
                  <a:schemeClr val="hlink"/>
                </a:solidFill>
                <a:hlinkClick r:id="rId4"/>
              </a:rPr>
              <a:t>http://52.66.55.190/cart/cart.php</a:t>
            </a:r>
            <a:endParaRPr sz="1875"/>
          </a:p>
          <a:p>
            <a:pPr indent="0" lvl="0" marL="0" rtl="0" algn="l">
              <a:lnSpc>
                <a:spcPct val="50000"/>
              </a:lnSpc>
              <a:spcBef>
                <a:spcPts val="1200"/>
              </a:spcBef>
              <a:spcAft>
                <a:spcPts val="0"/>
              </a:spcAft>
              <a:buSzPts val="688"/>
              <a:buNone/>
            </a:pPr>
            <a:r>
              <a:rPr lang="en-GB" sz="1875"/>
              <a:t>Affected Parameters :</a:t>
            </a:r>
            <a:endParaRPr sz="1875"/>
          </a:p>
          <a:p>
            <a:pPr indent="0" lvl="0" marL="0" rtl="0" algn="l">
              <a:lnSpc>
                <a:spcPct val="50000"/>
              </a:lnSpc>
              <a:spcBef>
                <a:spcPts val="1200"/>
              </a:spcBef>
              <a:spcAft>
                <a:spcPts val="0"/>
              </a:spcAft>
              <a:buSzPts val="688"/>
              <a:buNone/>
            </a:pPr>
            <a:r>
              <a:rPr lang="en-GB" sz="1875"/>
              <a:t>•Remove option (POST parameter)</a:t>
            </a:r>
            <a:endParaRPr sz="1875"/>
          </a:p>
          <a:p>
            <a:pPr indent="0" lvl="0" marL="0" rtl="0" algn="l">
              <a:lnSpc>
                <a:spcPct val="50000"/>
              </a:lnSpc>
              <a:spcBef>
                <a:spcPts val="1200"/>
              </a:spcBef>
              <a:spcAft>
                <a:spcPts val="0"/>
              </a:spcAft>
              <a:buSzPts val="688"/>
              <a:buNone/>
            </a:pPr>
            <a:r>
              <a:rPr lang="en-GB" sz="1875"/>
              <a:t>Affected URL :</a:t>
            </a:r>
            <a:endParaRPr sz="1875"/>
          </a:p>
          <a:p>
            <a:pPr indent="0" lvl="0" marL="0" rtl="0" algn="l">
              <a:lnSpc>
                <a:spcPct val="50000"/>
              </a:lnSpc>
              <a:spcBef>
                <a:spcPts val="1200"/>
              </a:spcBef>
              <a:spcAft>
                <a:spcPts val="0"/>
              </a:spcAft>
              <a:buSzPts val="688"/>
              <a:buNone/>
            </a:pPr>
            <a:r>
              <a:rPr lang="en-GB" sz="1875"/>
              <a:t>•</a:t>
            </a:r>
            <a:r>
              <a:rPr lang="en-GB" sz="1875" u="sng">
                <a:solidFill>
                  <a:schemeClr val="hlink"/>
                </a:solidFill>
                <a:hlinkClick r:id="rId5"/>
              </a:rPr>
              <a:t>http://52.66.55.190/cart/cart.php</a:t>
            </a:r>
            <a:endParaRPr sz="1875"/>
          </a:p>
          <a:p>
            <a:pPr indent="0" lvl="0" marL="0" rtl="0" algn="l">
              <a:lnSpc>
                <a:spcPct val="50000"/>
              </a:lnSpc>
              <a:spcBef>
                <a:spcPts val="1200"/>
              </a:spcBef>
              <a:spcAft>
                <a:spcPts val="0"/>
              </a:spcAft>
              <a:buSzPts val="688"/>
              <a:buNone/>
            </a:pPr>
            <a:r>
              <a:rPr lang="en-GB" sz="1875"/>
              <a:t>Affected Parameters :</a:t>
            </a:r>
            <a:endParaRPr sz="1875"/>
          </a:p>
          <a:p>
            <a:pPr indent="0" lvl="0" marL="0" rtl="0" algn="l">
              <a:lnSpc>
                <a:spcPct val="50000"/>
              </a:lnSpc>
              <a:spcBef>
                <a:spcPts val="1200"/>
              </a:spcBef>
              <a:spcAft>
                <a:spcPts val="1200"/>
              </a:spcAft>
              <a:buSzPts val="688"/>
              <a:buNone/>
            </a:pPr>
            <a:r>
              <a:rPr lang="en-GB" sz="1875"/>
              <a:t>•Confirm order option (POST parameter)</a:t>
            </a:r>
            <a:endParaRPr sz="1875"/>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0" y="0"/>
            <a:ext cx="8832300" cy="16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3900"/>
              <a:t>Observation</a:t>
            </a:r>
            <a:endParaRPr sz="3900"/>
          </a:p>
          <a:p>
            <a:pPr indent="0" lvl="0" marL="0" rtl="0" algn="l">
              <a:spcBef>
                <a:spcPts val="0"/>
              </a:spcBef>
              <a:spcAft>
                <a:spcPts val="0"/>
              </a:spcAft>
              <a:buNone/>
            </a:pPr>
            <a:r>
              <a:rPr lang="en-GB"/>
              <a:t>• </a:t>
            </a:r>
            <a:r>
              <a:rPr lang="en-GB" sz="1600"/>
              <a:t>Here you can see change password ,but due to csrf vulnerability I'll change the password at the moment he want to update.</a:t>
            </a:r>
            <a:endParaRPr sz="1600"/>
          </a:p>
        </p:txBody>
      </p:sp>
      <p:pic>
        <p:nvPicPr>
          <p:cNvPr id="289" name="Google Shape;289;p47"/>
          <p:cNvPicPr preferRelativeResize="0"/>
          <p:nvPr/>
        </p:nvPicPr>
        <p:blipFill rotWithShape="1">
          <a:blip r:embed="rId3">
            <a:alphaModFix/>
          </a:blip>
          <a:srcRect b="35207" l="14018" r="27570" t="12679"/>
          <a:stretch/>
        </p:blipFill>
        <p:spPr>
          <a:xfrm>
            <a:off x="723900" y="1408200"/>
            <a:ext cx="7912101" cy="3647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0" y="0"/>
            <a:ext cx="8520600" cy="1323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4400"/>
              <a:t>Observation</a:t>
            </a:r>
            <a:endParaRPr sz="4400"/>
          </a:p>
          <a:p>
            <a:pPr indent="0" lvl="0" marL="0" rtl="0" algn="l">
              <a:spcBef>
                <a:spcPts val="0"/>
              </a:spcBef>
              <a:spcAft>
                <a:spcPts val="0"/>
              </a:spcAft>
              <a:buClr>
                <a:schemeClr val="dk1"/>
              </a:buClr>
              <a:buSzPts val="1100"/>
              <a:buFont typeface="Arial"/>
              <a:buNone/>
            </a:pPr>
            <a:r>
              <a:rPr lang="en-GB" sz="1500"/>
              <a:t>• Here's the file I opened while chnaging password , when we click on send the password will</a:t>
            </a:r>
            <a:endParaRPr sz="1500"/>
          </a:p>
          <a:p>
            <a:pPr indent="0" lvl="0" marL="0" rtl="0" algn="l">
              <a:spcBef>
                <a:spcPts val="0"/>
              </a:spcBef>
              <a:spcAft>
                <a:spcPts val="0"/>
              </a:spcAft>
              <a:buNone/>
            </a:pPr>
            <a:r>
              <a:rPr lang="en-GB" sz="1500"/>
              <a:t>change to 54321.</a:t>
            </a:r>
            <a:endParaRPr sz="1500"/>
          </a:p>
        </p:txBody>
      </p:sp>
      <p:pic>
        <p:nvPicPr>
          <p:cNvPr id="295" name="Google Shape;295;p48"/>
          <p:cNvPicPr preferRelativeResize="0"/>
          <p:nvPr/>
        </p:nvPicPr>
        <p:blipFill>
          <a:blip r:embed="rId3">
            <a:alphaModFix/>
          </a:blip>
          <a:stretch>
            <a:fillRect/>
          </a:stretch>
        </p:blipFill>
        <p:spPr>
          <a:xfrm>
            <a:off x="152400" y="1247400"/>
            <a:ext cx="8839201" cy="712025"/>
          </a:xfrm>
          <a:prstGeom prst="rect">
            <a:avLst/>
          </a:prstGeom>
          <a:noFill/>
          <a:ln>
            <a:noFill/>
          </a:ln>
        </p:spPr>
      </p:pic>
      <p:pic>
        <p:nvPicPr>
          <p:cNvPr id="296" name="Google Shape;296;p48"/>
          <p:cNvPicPr preferRelativeResize="0"/>
          <p:nvPr/>
        </p:nvPicPr>
        <p:blipFill>
          <a:blip r:embed="rId4">
            <a:alphaModFix/>
          </a:blip>
          <a:stretch>
            <a:fillRect/>
          </a:stretch>
        </p:blipFill>
        <p:spPr>
          <a:xfrm>
            <a:off x="152400" y="1959425"/>
            <a:ext cx="4419600" cy="2992625"/>
          </a:xfrm>
          <a:prstGeom prst="rect">
            <a:avLst/>
          </a:prstGeom>
          <a:noFill/>
          <a:ln>
            <a:noFill/>
          </a:ln>
        </p:spPr>
      </p:pic>
      <p:pic>
        <p:nvPicPr>
          <p:cNvPr id="297" name="Google Shape;297;p48"/>
          <p:cNvPicPr preferRelativeResize="0"/>
          <p:nvPr/>
        </p:nvPicPr>
        <p:blipFill>
          <a:blip r:embed="rId5">
            <a:alphaModFix/>
          </a:blip>
          <a:stretch>
            <a:fillRect/>
          </a:stretch>
        </p:blipFill>
        <p:spPr>
          <a:xfrm>
            <a:off x="4229100" y="1959425"/>
            <a:ext cx="4762499" cy="29926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7348"/>
              <a:buFont typeface="Arial"/>
              <a:buNone/>
            </a:pPr>
            <a:r>
              <a:rPr lang="en-GB" sz="4022"/>
              <a:t>POC</a:t>
            </a:r>
            <a:endParaRPr sz="4022"/>
          </a:p>
          <a:p>
            <a:pPr indent="0" lvl="0" marL="0" rtl="0" algn="l">
              <a:spcBef>
                <a:spcPts val="0"/>
              </a:spcBef>
              <a:spcAft>
                <a:spcPts val="0"/>
              </a:spcAft>
              <a:buNone/>
            </a:pPr>
            <a:r>
              <a:rPr lang="en-GB" sz="2466"/>
              <a:t>Here's the code of generated by burp suite community edition.</a:t>
            </a:r>
            <a:endParaRPr sz="2466"/>
          </a:p>
        </p:txBody>
      </p:sp>
      <p:pic>
        <p:nvPicPr>
          <p:cNvPr id="303" name="Google Shape;303;p49"/>
          <p:cNvPicPr preferRelativeResize="0"/>
          <p:nvPr/>
        </p:nvPicPr>
        <p:blipFill>
          <a:blip r:embed="rId3">
            <a:alphaModFix/>
          </a:blip>
          <a:stretch>
            <a:fillRect/>
          </a:stretch>
        </p:blipFill>
        <p:spPr>
          <a:xfrm>
            <a:off x="0" y="1171800"/>
            <a:ext cx="8839200" cy="3550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0" y="0"/>
            <a:ext cx="8520600" cy="88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133"/>
              <a:t>Observation</a:t>
            </a:r>
            <a:endParaRPr sz="4133"/>
          </a:p>
          <a:p>
            <a:pPr indent="-388620" lvl="0" marL="457200" rtl="0" algn="l">
              <a:spcBef>
                <a:spcPts val="0"/>
              </a:spcBef>
              <a:spcAft>
                <a:spcPts val="0"/>
              </a:spcAft>
              <a:buSzPct val="100000"/>
              <a:buChar char="●"/>
            </a:pPr>
            <a:r>
              <a:rPr lang="en-GB"/>
              <a:t>CSRF in cart</a:t>
            </a:r>
            <a:endParaRPr/>
          </a:p>
        </p:txBody>
      </p:sp>
      <p:pic>
        <p:nvPicPr>
          <p:cNvPr id="309" name="Google Shape;309;p50"/>
          <p:cNvPicPr preferRelativeResize="0"/>
          <p:nvPr/>
        </p:nvPicPr>
        <p:blipFill>
          <a:blip r:embed="rId3">
            <a:alphaModFix/>
          </a:blip>
          <a:stretch>
            <a:fillRect/>
          </a:stretch>
        </p:blipFill>
        <p:spPr>
          <a:xfrm>
            <a:off x="812800" y="1071000"/>
            <a:ext cx="7200901" cy="39582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0" y="0"/>
            <a:ext cx="9144000" cy="12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20"/>
              <a:t>Observation</a:t>
            </a:r>
            <a:endParaRPr sz="3420"/>
          </a:p>
          <a:p>
            <a:pPr indent="0" lvl="0" marL="0" rtl="0" algn="l">
              <a:spcBef>
                <a:spcPts val="0"/>
              </a:spcBef>
              <a:spcAft>
                <a:spcPts val="0"/>
              </a:spcAft>
              <a:buSzPts val="1100"/>
              <a:buNone/>
            </a:pPr>
            <a:r>
              <a:rPr lang="en-GB" sz="2020"/>
              <a:t>•The unwanted order has been placed by the user which he/she has stored in his/her cart.</a:t>
            </a:r>
            <a:endParaRPr sz="2020"/>
          </a:p>
        </p:txBody>
      </p:sp>
      <p:pic>
        <p:nvPicPr>
          <p:cNvPr id="315" name="Google Shape;315;p51"/>
          <p:cNvPicPr preferRelativeResize="0"/>
          <p:nvPr/>
        </p:nvPicPr>
        <p:blipFill>
          <a:blip r:embed="rId3">
            <a:alphaModFix/>
          </a:blip>
          <a:stretch>
            <a:fillRect/>
          </a:stretch>
        </p:blipFill>
        <p:spPr>
          <a:xfrm>
            <a:off x="0" y="1206600"/>
            <a:ext cx="8839200" cy="938344"/>
          </a:xfrm>
          <a:prstGeom prst="rect">
            <a:avLst/>
          </a:prstGeom>
          <a:noFill/>
          <a:ln>
            <a:noFill/>
          </a:ln>
        </p:spPr>
      </p:pic>
      <p:pic>
        <p:nvPicPr>
          <p:cNvPr id="316" name="Google Shape;316;p51"/>
          <p:cNvPicPr preferRelativeResize="0"/>
          <p:nvPr/>
        </p:nvPicPr>
        <p:blipFill>
          <a:blip r:embed="rId4">
            <a:alphaModFix/>
          </a:blip>
          <a:stretch>
            <a:fillRect/>
          </a:stretch>
        </p:blipFill>
        <p:spPr>
          <a:xfrm>
            <a:off x="177800" y="2043350"/>
            <a:ext cx="7658099" cy="303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p16"/>
          <p:cNvGraphicFramePr/>
          <p:nvPr/>
        </p:nvGraphicFramePr>
        <p:xfrm>
          <a:off x="3060600" y="651650"/>
          <a:ext cx="3000000" cy="3000000"/>
        </p:xfrm>
        <a:graphic>
          <a:graphicData uri="http://schemas.openxmlformats.org/drawingml/2006/table">
            <a:tbl>
              <a:tblPr>
                <a:noFill/>
                <a:tableStyleId>{23ACC423-8567-4A47-8D51-203C85C3895D}</a:tableStyleId>
              </a:tblPr>
              <a:tblGrid>
                <a:gridCol w="766775"/>
                <a:gridCol w="2227275"/>
                <a:gridCol w="1325575"/>
                <a:gridCol w="1084275"/>
              </a:tblGrid>
              <a:tr h="381000">
                <a:tc>
                  <a:txBody>
                    <a:bodyPr/>
                    <a:lstStyle/>
                    <a:p>
                      <a:pPr indent="0" lvl="0" marL="0" rtl="0" algn="ctr">
                        <a:spcBef>
                          <a:spcPts val="0"/>
                        </a:spcBef>
                        <a:spcAft>
                          <a:spcPts val="0"/>
                        </a:spcAft>
                        <a:buNone/>
                      </a:pPr>
                      <a:r>
                        <a:rPr b="1" lang="en-GB" sz="1600">
                          <a:solidFill>
                            <a:schemeClr val="dk1"/>
                          </a:solidFill>
                        </a:rPr>
                        <a:t>S.NO.</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VULNERABILITY</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SEVERITY</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COUNT</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GB" sz="1600">
                          <a:solidFill>
                            <a:schemeClr val="dk1"/>
                          </a:solidFill>
                        </a:rPr>
                        <a:t>1</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t>SQL Injection</a:t>
                      </a:r>
                      <a:endParaRPr b="1" sz="1600"/>
                    </a:p>
                  </a:txBody>
                  <a:tcPr marT="91425" marB="91425" marR="91425" marL="91425"/>
                </a:tc>
                <a:tc>
                  <a:txBody>
                    <a:bodyPr/>
                    <a:lstStyle/>
                    <a:p>
                      <a:pPr indent="0" lvl="0" marL="0" rtl="0" algn="ctr">
                        <a:spcBef>
                          <a:spcPts val="0"/>
                        </a:spcBef>
                        <a:spcAft>
                          <a:spcPts val="0"/>
                        </a:spcAft>
                        <a:buNone/>
                      </a:pPr>
                      <a:r>
                        <a:rPr b="1" lang="en-GB" sz="1600">
                          <a:solidFill>
                            <a:schemeClr val="dk1"/>
                          </a:solidFill>
                        </a:rPr>
                        <a:t>CRITICAL</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3</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GB" sz="1600">
                          <a:solidFill>
                            <a:schemeClr val="dk1"/>
                          </a:solidFill>
                        </a:rPr>
                        <a:t>2</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t>Access</a:t>
                      </a:r>
                      <a:r>
                        <a:rPr b="1" lang="en-GB" sz="1600"/>
                        <a:t> to admin panel</a:t>
                      </a:r>
                      <a:endParaRPr b="1" sz="1600"/>
                    </a:p>
                  </a:txBody>
                  <a:tcPr marT="91425" marB="91425" marR="91425" marL="91425"/>
                </a:tc>
                <a:tc>
                  <a:txBody>
                    <a:bodyPr/>
                    <a:lstStyle/>
                    <a:p>
                      <a:pPr indent="0" lvl="0" marL="0" rtl="0" algn="ctr">
                        <a:spcBef>
                          <a:spcPts val="0"/>
                        </a:spcBef>
                        <a:spcAft>
                          <a:spcPts val="0"/>
                        </a:spcAft>
                        <a:buNone/>
                      </a:pPr>
                      <a:r>
                        <a:rPr b="1" lang="en-GB" sz="1600">
                          <a:solidFill>
                            <a:schemeClr val="dk1"/>
                          </a:solidFill>
                        </a:rPr>
                        <a:t>CRITICAL</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1</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GB" sz="1600">
                          <a:solidFill>
                            <a:schemeClr val="dk1"/>
                          </a:solidFill>
                        </a:rPr>
                        <a:t>3</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t>Arbitrary file upload</a:t>
                      </a:r>
                      <a:endParaRPr b="1" sz="1600"/>
                    </a:p>
                  </a:txBody>
                  <a:tcPr marT="91425" marB="91425" marR="91425" marL="91425"/>
                </a:tc>
                <a:tc>
                  <a:txBody>
                    <a:bodyPr/>
                    <a:lstStyle/>
                    <a:p>
                      <a:pPr indent="0" lvl="0" marL="0" rtl="0" algn="ctr">
                        <a:spcBef>
                          <a:spcPts val="0"/>
                        </a:spcBef>
                        <a:spcAft>
                          <a:spcPts val="0"/>
                        </a:spcAft>
                        <a:buNone/>
                      </a:pPr>
                      <a:r>
                        <a:rPr b="1" lang="en-GB" sz="1600">
                          <a:solidFill>
                            <a:schemeClr val="dk1"/>
                          </a:solidFill>
                        </a:rPr>
                        <a:t>CRITICAL</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2</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GB" sz="1600">
                          <a:solidFill>
                            <a:schemeClr val="dk1"/>
                          </a:solidFill>
                        </a:rPr>
                        <a:t>4</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t>Account takeover by otp bypass</a:t>
                      </a:r>
                      <a:endParaRPr b="1" sz="1600"/>
                    </a:p>
                  </a:txBody>
                  <a:tcPr marT="91425" marB="91425" marR="91425" marL="91425"/>
                </a:tc>
                <a:tc>
                  <a:txBody>
                    <a:bodyPr/>
                    <a:lstStyle/>
                    <a:p>
                      <a:pPr indent="0" lvl="0" marL="0" rtl="0" algn="ctr">
                        <a:spcBef>
                          <a:spcPts val="0"/>
                        </a:spcBef>
                        <a:spcAft>
                          <a:spcPts val="0"/>
                        </a:spcAft>
                        <a:buNone/>
                      </a:pPr>
                      <a:r>
                        <a:rPr b="1" lang="en-GB" sz="1600">
                          <a:solidFill>
                            <a:schemeClr val="dk1"/>
                          </a:solidFill>
                        </a:rPr>
                        <a:t>CRITICAL</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1</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GB" sz="1600">
                          <a:solidFill>
                            <a:schemeClr val="dk1"/>
                          </a:solidFill>
                        </a:rPr>
                        <a:t>5</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t>CSRF</a:t>
                      </a:r>
                      <a:endParaRPr b="1" sz="1600"/>
                    </a:p>
                  </a:txBody>
                  <a:tcPr marT="91425" marB="91425" marR="91425" marL="91425"/>
                </a:tc>
                <a:tc>
                  <a:txBody>
                    <a:bodyPr/>
                    <a:lstStyle/>
                    <a:p>
                      <a:pPr indent="0" lvl="0" marL="0" rtl="0" algn="ctr">
                        <a:spcBef>
                          <a:spcPts val="0"/>
                        </a:spcBef>
                        <a:spcAft>
                          <a:spcPts val="0"/>
                        </a:spcAft>
                        <a:buNone/>
                      </a:pPr>
                      <a:r>
                        <a:rPr b="1" lang="en-GB" sz="1600">
                          <a:solidFill>
                            <a:schemeClr val="dk1"/>
                          </a:solidFill>
                        </a:rPr>
                        <a:t>CRITICAL</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3</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GB" sz="1600">
                          <a:solidFill>
                            <a:schemeClr val="dk1"/>
                          </a:solidFill>
                        </a:rPr>
                        <a:t>6</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Reflected XSS</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SEVERE</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1</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GB" sz="1600">
                          <a:solidFill>
                            <a:schemeClr val="dk1"/>
                          </a:solidFill>
                        </a:rPr>
                        <a:t>7</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Stored XSS</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SEVERE</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1</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GB" sz="1600">
                          <a:solidFill>
                            <a:schemeClr val="dk1"/>
                          </a:solidFill>
                        </a:rPr>
                        <a:t>8</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Common password</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SEVERE</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GB" sz="1600">
                          <a:solidFill>
                            <a:schemeClr val="dk1"/>
                          </a:solidFill>
                        </a:rPr>
                        <a:t>1</a:t>
                      </a:r>
                      <a:endParaRPr b="1" sz="1600">
                        <a:solidFill>
                          <a:schemeClr val="dk1"/>
                        </a:solidFill>
                      </a:endParaRPr>
                    </a:p>
                  </a:txBody>
                  <a:tcPr marT="91425" marB="91425" marR="91425" marL="91425"/>
                </a:tc>
              </a:tr>
            </a:tbl>
          </a:graphicData>
        </a:graphic>
      </p:graphicFrame>
      <p:sp>
        <p:nvSpPr>
          <p:cNvPr id="88" name="Google Shape;88;p16"/>
          <p:cNvSpPr txBox="1"/>
          <p:nvPr>
            <p:ph type="title"/>
          </p:nvPr>
        </p:nvSpPr>
        <p:spPr>
          <a:xfrm>
            <a:off x="159300" y="2074650"/>
            <a:ext cx="2901300" cy="7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2040"/>
              <a:t>VULNERABILITIES:-</a:t>
            </a:r>
            <a:endParaRPr b="1" sz="204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720"/>
              <a:t>POC</a:t>
            </a:r>
            <a:endParaRPr sz="3720"/>
          </a:p>
          <a:p>
            <a:pPr indent="0" lvl="0" marL="0" rtl="0" algn="l">
              <a:spcBef>
                <a:spcPts val="0"/>
              </a:spcBef>
              <a:spcAft>
                <a:spcPts val="0"/>
              </a:spcAft>
              <a:buSzPts val="990"/>
              <a:buNone/>
            </a:pPr>
            <a:r>
              <a:rPr lang="en-GB" sz="1920"/>
              <a:t>Code analysed by me in burpsuite to write HTML code for csrf.</a:t>
            </a:r>
            <a:endParaRPr sz="1920"/>
          </a:p>
        </p:txBody>
      </p:sp>
      <p:pic>
        <p:nvPicPr>
          <p:cNvPr id="322" name="Google Shape;322;p52"/>
          <p:cNvPicPr preferRelativeResize="0"/>
          <p:nvPr/>
        </p:nvPicPr>
        <p:blipFill>
          <a:blip r:embed="rId3">
            <a:alphaModFix/>
          </a:blip>
          <a:stretch>
            <a:fillRect/>
          </a:stretch>
        </p:blipFill>
        <p:spPr>
          <a:xfrm>
            <a:off x="0" y="1079500"/>
            <a:ext cx="8839199" cy="3733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Impact – Very High</a:t>
            </a:r>
            <a:endParaRPr/>
          </a:p>
        </p:txBody>
      </p:sp>
      <p:sp>
        <p:nvSpPr>
          <p:cNvPr id="328" name="Google Shape;32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GB" sz="2200">
                <a:solidFill>
                  <a:schemeClr val="dk1"/>
                </a:solidFill>
              </a:rPr>
              <a:t>Hacker can change the password of any user .</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Hacker can make user to do unwanted things.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It makes very bad impact of the website in the front of user.</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Hacker can remove and confirm orders in the cart of the user.</a:t>
            </a:r>
            <a:endParaRPr sz="22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620"/>
              <a:t>Recommendation</a:t>
            </a:r>
            <a:endParaRPr sz="3620"/>
          </a:p>
        </p:txBody>
      </p:sp>
      <p:sp>
        <p:nvSpPr>
          <p:cNvPr id="334" name="Google Shape;334;p54"/>
          <p:cNvSpPr txBox="1"/>
          <p:nvPr>
            <p:ph idx="1" type="body"/>
          </p:nvPr>
        </p:nvSpPr>
        <p:spPr>
          <a:xfrm>
            <a:off x="0" y="687000"/>
            <a:ext cx="8788500" cy="42279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Clr>
                <a:schemeClr val="dk1"/>
              </a:buClr>
              <a:buSzPts val="1100"/>
              <a:buFont typeface="Arial"/>
              <a:buNone/>
            </a:pPr>
            <a:r>
              <a:rPr lang="en-GB">
                <a:solidFill>
                  <a:schemeClr val="dk1"/>
                </a:solidFill>
              </a:rPr>
              <a:t>Take the following precautions:</a:t>
            </a:r>
            <a:endParaRPr>
              <a:solidFill>
                <a:schemeClr val="dk1"/>
              </a:solidFill>
            </a:endParaRPr>
          </a:p>
          <a:p>
            <a:pPr indent="0" lvl="0" marL="0" rtl="0" algn="l">
              <a:lnSpc>
                <a:spcPct val="75000"/>
              </a:lnSpc>
              <a:spcBef>
                <a:spcPts val="1200"/>
              </a:spcBef>
              <a:spcAft>
                <a:spcPts val="0"/>
              </a:spcAft>
              <a:buClr>
                <a:schemeClr val="dk1"/>
              </a:buClr>
              <a:buSzPts val="1100"/>
              <a:buFont typeface="Arial"/>
              <a:buNone/>
            </a:pPr>
            <a:r>
              <a:rPr lang="en-GB">
                <a:solidFill>
                  <a:schemeClr val="dk1"/>
                </a:solidFill>
              </a:rPr>
              <a:t>•Scan regularly</a:t>
            </a:r>
            <a:endParaRPr sz="2300">
              <a:solidFill>
                <a:schemeClr val="dk1"/>
              </a:solidFill>
            </a:endParaRPr>
          </a:p>
          <a:p>
            <a:pPr indent="0" lvl="0" marL="0" rtl="0" algn="l">
              <a:lnSpc>
                <a:spcPct val="75000"/>
              </a:lnSpc>
              <a:spcBef>
                <a:spcPts val="1200"/>
              </a:spcBef>
              <a:spcAft>
                <a:spcPts val="0"/>
              </a:spcAft>
              <a:buNone/>
            </a:pPr>
            <a:r>
              <a:rPr lang="en-GB">
                <a:solidFill>
                  <a:schemeClr val="dk1"/>
                </a:solidFill>
              </a:rPr>
              <a:t>•Use anti-CSRF tokens</a:t>
            </a:r>
            <a:endParaRPr>
              <a:solidFill>
                <a:schemeClr val="dk1"/>
              </a:solidFill>
            </a:endParaRPr>
          </a:p>
          <a:p>
            <a:pPr indent="0" lvl="0" marL="0" rtl="0" algn="l">
              <a:lnSpc>
                <a:spcPct val="75000"/>
              </a:lnSpc>
              <a:spcBef>
                <a:spcPts val="1200"/>
              </a:spcBef>
              <a:spcAft>
                <a:spcPts val="0"/>
              </a:spcAft>
              <a:buClr>
                <a:schemeClr val="dk1"/>
              </a:buClr>
              <a:buSzPts val="1100"/>
              <a:buFont typeface="Arial"/>
              <a:buNone/>
            </a:pPr>
            <a:r>
              <a:rPr lang="en-GB">
                <a:solidFill>
                  <a:schemeClr val="dk1"/>
                </a:solidFill>
              </a:rPr>
              <a:t>•Use the Same Site Flag in Cookies.</a:t>
            </a:r>
            <a:endParaRPr>
              <a:solidFill>
                <a:schemeClr val="dk1"/>
              </a:solidFill>
            </a:endParaRPr>
          </a:p>
          <a:p>
            <a:pPr indent="0" lvl="0" marL="0" rtl="0" algn="l">
              <a:lnSpc>
                <a:spcPct val="75000"/>
              </a:lnSpc>
              <a:spcBef>
                <a:spcPts val="1200"/>
              </a:spcBef>
              <a:spcAft>
                <a:spcPts val="0"/>
              </a:spcAft>
              <a:buClr>
                <a:schemeClr val="dk1"/>
              </a:buClr>
              <a:buSzPts val="1100"/>
              <a:buFont typeface="Arial"/>
              <a:buNone/>
            </a:pPr>
            <a:r>
              <a:rPr lang="en-GB">
                <a:solidFill>
                  <a:schemeClr val="dk1"/>
                </a:solidFill>
              </a:rPr>
              <a:t>•Check the source of request made.</a:t>
            </a:r>
            <a:endParaRPr>
              <a:solidFill>
                <a:schemeClr val="dk1"/>
              </a:solidFill>
            </a:endParaRPr>
          </a:p>
          <a:p>
            <a:pPr indent="0" lvl="0" marL="0" rtl="0" algn="l">
              <a:lnSpc>
                <a:spcPct val="75000"/>
              </a:lnSpc>
              <a:spcBef>
                <a:spcPts val="1200"/>
              </a:spcBef>
              <a:spcAft>
                <a:spcPts val="0"/>
              </a:spcAft>
              <a:buClr>
                <a:schemeClr val="dk1"/>
              </a:buClr>
              <a:buSzPts val="1100"/>
              <a:buFont typeface="Arial"/>
              <a:buNone/>
            </a:pPr>
            <a:r>
              <a:rPr lang="en-GB">
                <a:solidFill>
                  <a:schemeClr val="dk1"/>
                </a:solidFill>
              </a:rPr>
              <a:t>•Take some extra keys or tokens from the user before processing an important request.</a:t>
            </a:r>
            <a:endParaRPr>
              <a:solidFill>
                <a:schemeClr val="dk1"/>
              </a:solidFill>
            </a:endParaRPr>
          </a:p>
          <a:p>
            <a:pPr indent="0" lvl="0" marL="0" rtl="0" algn="l">
              <a:lnSpc>
                <a:spcPct val="75000"/>
              </a:lnSpc>
              <a:spcBef>
                <a:spcPts val="1200"/>
              </a:spcBef>
              <a:spcAft>
                <a:spcPts val="0"/>
              </a:spcAft>
              <a:buNone/>
            </a:pPr>
            <a:r>
              <a:rPr lang="en-GB">
                <a:solidFill>
                  <a:schemeClr val="dk1"/>
                </a:solidFill>
              </a:rPr>
              <a:t>•Use 2 factor confirmations like otp , etc. for critical requests.</a:t>
            </a:r>
            <a:endParaRPr>
              <a:solidFill>
                <a:schemeClr val="dk1"/>
              </a:solidFill>
            </a:endParaRPr>
          </a:p>
          <a:p>
            <a:pPr indent="0" lvl="0" marL="0" rtl="0" algn="l">
              <a:lnSpc>
                <a:spcPct val="75000"/>
              </a:lnSpc>
              <a:spcBef>
                <a:spcPts val="1200"/>
              </a:spcBef>
              <a:spcAft>
                <a:spcPts val="0"/>
              </a:spcAft>
              <a:buNone/>
            </a:pPr>
            <a:r>
              <a:rPr lang="en-GB" sz="2800">
                <a:solidFill>
                  <a:schemeClr val="dk1"/>
                </a:solidFill>
              </a:rPr>
              <a:t>References:</a:t>
            </a:r>
            <a:endParaRPr sz="2800">
              <a:solidFill>
                <a:schemeClr val="dk1"/>
              </a:solidFill>
            </a:endParaRPr>
          </a:p>
          <a:p>
            <a:pPr indent="-342900" lvl="0" marL="457200" rtl="0" algn="l">
              <a:lnSpc>
                <a:spcPct val="75000"/>
              </a:lnSpc>
              <a:spcBef>
                <a:spcPts val="1200"/>
              </a:spcBef>
              <a:spcAft>
                <a:spcPts val="0"/>
              </a:spcAft>
              <a:buClr>
                <a:schemeClr val="dk1"/>
              </a:buClr>
              <a:buSzPts val="1800"/>
              <a:buChar char="●"/>
            </a:pPr>
            <a:r>
              <a:rPr lang="en-GB" u="sng">
                <a:solidFill>
                  <a:schemeClr val="hlink"/>
                </a:solidFill>
                <a:hlinkClick r:id="rId3"/>
              </a:rPr>
              <a:t>https://www.acunetix.com/websitesecurity/csrf-attacks/</a:t>
            </a:r>
            <a:endParaRPr>
              <a:solidFill>
                <a:schemeClr val="dk1"/>
              </a:solidFill>
            </a:endParaRPr>
          </a:p>
          <a:p>
            <a:pPr indent="-342900" lvl="0" marL="457200" rtl="0" algn="l">
              <a:lnSpc>
                <a:spcPct val="75000"/>
              </a:lnSpc>
              <a:spcBef>
                <a:spcPts val="0"/>
              </a:spcBef>
              <a:spcAft>
                <a:spcPts val="0"/>
              </a:spcAft>
              <a:buClr>
                <a:schemeClr val="dk1"/>
              </a:buClr>
              <a:buSzPts val="1800"/>
              <a:buChar char="●"/>
            </a:pPr>
            <a:r>
              <a:rPr lang="en-GB" u="sng">
                <a:solidFill>
                  <a:schemeClr val="hlink"/>
                </a:solidFill>
                <a:hlinkClick r:id="rId4"/>
              </a:rPr>
              <a:t>https://owasp.org/www-community/attacks/csrf</a:t>
            </a:r>
            <a:endParaRPr>
              <a:solidFill>
                <a:schemeClr val="dk1"/>
              </a:solidFill>
            </a:endParaRPr>
          </a:p>
          <a:p>
            <a:pPr indent="-342900" lvl="0" marL="457200" rtl="0" algn="l">
              <a:lnSpc>
                <a:spcPct val="75000"/>
              </a:lnSpc>
              <a:spcBef>
                <a:spcPts val="0"/>
              </a:spcBef>
              <a:spcAft>
                <a:spcPts val="0"/>
              </a:spcAft>
              <a:buClr>
                <a:schemeClr val="dk1"/>
              </a:buClr>
              <a:buSzPts val="1800"/>
              <a:buChar char="●"/>
            </a:pPr>
            <a:r>
              <a:rPr lang="en-GB" u="sng">
                <a:solidFill>
                  <a:schemeClr val="hlink"/>
                </a:solidFill>
                <a:hlinkClick r:id="rId5"/>
              </a:rPr>
              <a:t>https://www.netsparker.com/blog/web-security/csrf-cross-site-request-forgery/</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320"/>
              <a:t>6.Reflected Cross Site Scripting (XSS)</a:t>
            </a:r>
            <a:endParaRPr sz="3320"/>
          </a:p>
        </p:txBody>
      </p:sp>
      <p:sp>
        <p:nvSpPr>
          <p:cNvPr id="340" name="Google Shape;340;p55"/>
          <p:cNvSpPr txBox="1"/>
          <p:nvPr>
            <p:ph idx="1" type="body"/>
          </p:nvPr>
        </p:nvSpPr>
        <p:spPr>
          <a:xfrm>
            <a:off x="0" y="1152475"/>
            <a:ext cx="1905000" cy="3416400"/>
          </a:xfrm>
          <a:prstGeom prst="rect">
            <a:avLst/>
          </a:prstGeom>
          <a:solidFill>
            <a:schemeClr val="accent4"/>
          </a:solidFill>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GB">
                <a:solidFill>
                  <a:schemeClr val="dk1"/>
                </a:solidFill>
              </a:rPr>
              <a:t>Reflected</a:t>
            </a:r>
            <a:endParaRPr>
              <a:solidFill>
                <a:schemeClr val="dk1"/>
              </a:solidFill>
            </a:endParaRPr>
          </a:p>
          <a:p>
            <a:pPr indent="0" lvl="0" marL="0" rtl="0" algn="ctr">
              <a:lnSpc>
                <a:spcPct val="100000"/>
              </a:lnSpc>
              <a:spcBef>
                <a:spcPts val="1200"/>
              </a:spcBef>
              <a:spcAft>
                <a:spcPts val="0"/>
              </a:spcAft>
              <a:buClr>
                <a:schemeClr val="dk1"/>
              </a:buClr>
              <a:buSzPts val="1100"/>
              <a:buFont typeface="Arial"/>
              <a:buNone/>
            </a:pPr>
            <a:r>
              <a:rPr lang="en-GB">
                <a:solidFill>
                  <a:schemeClr val="dk1"/>
                </a:solidFill>
              </a:rPr>
              <a:t>Cross Site</a:t>
            </a:r>
            <a:endParaRPr>
              <a:solidFill>
                <a:schemeClr val="dk1"/>
              </a:solidFill>
            </a:endParaRPr>
          </a:p>
          <a:p>
            <a:pPr indent="0" lvl="0" marL="0" rtl="0" algn="ctr">
              <a:lnSpc>
                <a:spcPct val="100000"/>
              </a:lnSpc>
              <a:spcBef>
                <a:spcPts val="1200"/>
              </a:spcBef>
              <a:spcAft>
                <a:spcPts val="1200"/>
              </a:spcAft>
              <a:buNone/>
            </a:pPr>
            <a:r>
              <a:rPr lang="en-GB">
                <a:solidFill>
                  <a:schemeClr val="dk1"/>
                </a:solidFill>
              </a:rPr>
              <a:t>Scripting(Severe)</a:t>
            </a:r>
            <a:endParaRPr>
              <a:solidFill>
                <a:schemeClr val="dk1"/>
              </a:solidFill>
            </a:endParaRPr>
          </a:p>
        </p:txBody>
      </p:sp>
      <p:sp>
        <p:nvSpPr>
          <p:cNvPr id="341" name="Google Shape;341;p55"/>
          <p:cNvSpPr txBox="1"/>
          <p:nvPr>
            <p:ph idx="2" type="body"/>
          </p:nvPr>
        </p:nvSpPr>
        <p:spPr>
          <a:xfrm>
            <a:off x="1905000" y="1152475"/>
            <a:ext cx="692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Below mentioned parameters are vulnerable to reflected XSS</a:t>
            </a:r>
            <a:endParaRPr>
              <a:solidFill>
                <a:schemeClr val="dk1"/>
              </a:solidFill>
            </a:endParaRPr>
          </a:p>
          <a:p>
            <a:pPr indent="0" lvl="0" marL="0" rtl="0" algn="l">
              <a:spcBef>
                <a:spcPts val="1200"/>
              </a:spcBef>
              <a:spcAft>
                <a:spcPts val="0"/>
              </a:spcAft>
              <a:buClr>
                <a:schemeClr val="dk1"/>
              </a:buClr>
              <a:buSzPts val="1100"/>
              <a:buFont typeface="Arial"/>
              <a:buNone/>
            </a:pPr>
            <a:r>
              <a:rPr b="1" lang="en-GB" sz="1900">
                <a:solidFill>
                  <a:schemeClr val="dk1"/>
                </a:solidFill>
              </a:rPr>
              <a:t>Affected URL :</a:t>
            </a:r>
            <a:endParaRPr b="1" sz="1900">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 </a:t>
            </a:r>
            <a:r>
              <a:rPr lang="en-GB" u="sng">
                <a:solidFill>
                  <a:schemeClr val="hlink"/>
                </a:solidFill>
                <a:hlinkClick r:id="rId3"/>
              </a:rPr>
              <a:t>http://52.66.55.190/profile/16/edit/</a:t>
            </a:r>
            <a:endParaRPr>
              <a:solidFill>
                <a:schemeClr val="dk1"/>
              </a:solidFill>
            </a:endParaRPr>
          </a:p>
          <a:p>
            <a:pPr indent="0" lvl="0" marL="0" rtl="0" algn="l">
              <a:spcBef>
                <a:spcPts val="1200"/>
              </a:spcBef>
              <a:spcAft>
                <a:spcPts val="0"/>
              </a:spcAft>
              <a:buClr>
                <a:schemeClr val="dk1"/>
              </a:buClr>
              <a:buSzPts val="1100"/>
              <a:buFont typeface="Arial"/>
              <a:buNone/>
            </a:pPr>
            <a:r>
              <a:rPr b="1" lang="en-GB" sz="1900">
                <a:solidFill>
                  <a:schemeClr val="dk1"/>
                </a:solidFill>
              </a:rPr>
              <a:t>Affected Parameters :</a:t>
            </a:r>
            <a:endParaRPr b="1" sz="1900">
              <a:solidFill>
                <a:schemeClr val="dk1"/>
              </a:solidFill>
            </a:endParaRPr>
          </a:p>
          <a:p>
            <a:pPr indent="0" lvl="0" marL="0" rtl="0" algn="l">
              <a:spcBef>
                <a:spcPts val="1200"/>
              </a:spcBef>
              <a:spcAft>
                <a:spcPts val="0"/>
              </a:spcAft>
              <a:buNone/>
            </a:pPr>
            <a:r>
              <a:rPr lang="en-GB">
                <a:solidFill>
                  <a:schemeClr val="dk1"/>
                </a:solidFill>
              </a:rPr>
              <a:t>• address(POST parameters)</a:t>
            </a:r>
            <a:endParaRPr>
              <a:solidFill>
                <a:schemeClr val="dk1"/>
              </a:solidFill>
            </a:endParaRPr>
          </a:p>
          <a:p>
            <a:pPr indent="0" lvl="0" marL="0" rtl="0" algn="l">
              <a:spcBef>
                <a:spcPts val="1200"/>
              </a:spcBef>
              <a:spcAft>
                <a:spcPts val="0"/>
              </a:spcAft>
              <a:buClr>
                <a:schemeClr val="dk1"/>
              </a:buClr>
              <a:buSzPts val="1100"/>
              <a:buFont typeface="Arial"/>
              <a:buNone/>
            </a:pPr>
            <a:r>
              <a:rPr b="1" lang="en-GB" sz="1900">
                <a:solidFill>
                  <a:schemeClr val="dk1"/>
                </a:solidFill>
              </a:rPr>
              <a:t>SCRIPT:</a:t>
            </a:r>
            <a:endParaRPr b="1" sz="1900">
              <a:solidFill>
                <a:schemeClr val="dk1"/>
              </a:solidFill>
            </a:endParaRPr>
          </a:p>
          <a:p>
            <a:pPr indent="0" lvl="0" marL="0" rtl="0" algn="l">
              <a:spcBef>
                <a:spcPts val="1200"/>
              </a:spcBef>
              <a:spcAft>
                <a:spcPts val="1200"/>
              </a:spcAft>
              <a:buNone/>
            </a:pPr>
            <a:r>
              <a:rPr lang="en-GB">
                <a:solidFill>
                  <a:schemeClr val="dk1"/>
                </a:solidFill>
              </a:rPr>
              <a:t>• &lt;script&gt;alert(1234567)&lt;/script&gt;</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0" y="0"/>
            <a:ext cx="8520600" cy="841800"/>
          </a:xfrm>
          <a:prstGeom prst="rect">
            <a:avLst/>
          </a:prstGeom>
          <a:ln>
            <a:noFill/>
          </a:ln>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33904"/>
              <a:buFont typeface="Arial"/>
              <a:buNone/>
            </a:pPr>
            <a:r>
              <a:rPr lang="en-GB" sz="3244"/>
              <a:t>O</a:t>
            </a:r>
            <a:r>
              <a:rPr lang="en-GB" sz="3288">
                <a:solidFill>
                  <a:srgbClr val="000000"/>
                </a:solidFill>
              </a:rPr>
              <a:t>bservation</a:t>
            </a:r>
            <a:endParaRPr sz="3288">
              <a:solidFill>
                <a:srgbClr val="000000"/>
              </a:solidFill>
            </a:endParaRPr>
          </a:p>
          <a:p>
            <a:pPr indent="0" lvl="0" marL="0" rtl="0" algn="l">
              <a:spcBef>
                <a:spcPts val="0"/>
              </a:spcBef>
              <a:spcAft>
                <a:spcPts val="0"/>
              </a:spcAft>
              <a:buNone/>
            </a:pPr>
            <a:r>
              <a:rPr lang="en-GB" sz="2244"/>
              <a:t>Open edit profile url and write down a script in the address bar.</a:t>
            </a:r>
            <a:endParaRPr sz="2244"/>
          </a:p>
        </p:txBody>
      </p:sp>
      <p:pic>
        <p:nvPicPr>
          <p:cNvPr id="347" name="Google Shape;347;p56"/>
          <p:cNvPicPr preferRelativeResize="0"/>
          <p:nvPr/>
        </p:nvPicPr>
        <p:blipFill>
          <a:blip r:embed="rId3">
            <a:alphaModFix/>
          </a:blip>
          <a:stretch>
            <a:fillRect/>
          </a:stretch>
        </p:blipFill>
        <p:spPr>
          <a:xfrm>
            <a:off x="152400" y="841800"/>
            <a:ext cx="8280400" cy="41492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0" y="101600"/>
            <a:ext cx="8520600" cy="1053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4711"/>
              <a:t>POC</a:t>
            </a:r>
            <a:endParaRPr sz="4711"/>
          </a:p>
          <a:p>
            <a:pPr indent="0" lvl="0" marL="0" rtl="0" algn="l">
              <a:spcBef>
                <a:spcPts val="0"/>
              </a:spcBef>
              <a:spcAft>
                <a:spcPts val="0"/>
              </a:spcAft>
              <a:buNone/>
            </a:pPr>
            <a:r>
              <a:rPr lang="en-GB" sz="2044"/>
              <a:t>The script is executed which has been written in the addess bar of the profile edit.</a:t>
            </a:r>
            <a:endParaRPr sz="2044"/>
          </a:p>
        </p:txBody>
      </p:sp>
      <p:pic>
        <p:nvPicPr>
          <p:cNvPr id="353" name="Google Shape;353;p57"/>
          <p:cNvPicPr preferRelativeResize="0"/>
          <p:nvPr/>
        </p:nvPicPr>
        <p:blipFill>
          <a:blip r:embed="rId3">
            <a:alphaModFix/>
          </a:blip>
          <a:stretch>
            <a:fillRect/>
          </a:stretch>
        </p:blipFill>
        <p:spPr>
          <a:xfrm>
            <a:off x="152400" y="1231900"/>
            <a:ext cx="8368200" cy="3759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920"/>
              <a:t>Business impact - High</a:t>
            </a:r>
            <a:endParaRPr sz="3920"/>
          </a:p>
        </p:txBody>
      </p:sp>
      <p:sp>
        <p:nvSpPr>
          <p:cNvPr id="359" name="Google Shape;359;p58"/>
          <p:cNvSpPr txBox="1"/>
          <p:nvPr>
            <p:ph idx="1" type="body"/>
          </p:nvPr>
        </p:nvSpPr>
        <p:spPr>
          <a:xfrm>
            <a:off x="70400" y="787400"/>
            <a:ext cx="8520600" cy="37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chemeClr val="dk1"/>
                </a:solidFill>
              </a:rPr>
              <a:t>As attacker can inject arbitrary HTML CSS and JS via the URL, attacker can put any content on the page like phishing pages, install malware on victim’s device and even host explicit content that could compromise the reputation of the organization.</a:t>
            </a:r>
            <a:endParaRPr>
              <a:solidFill>
                <a:schemeClr val="dk1"/>
              </a:solidFill>
            </a:endParaRPr>
          </a:p>
          <a:p>
            <a:pPr indent="0" lvl="0" marL="0" rtl="0" algn="l">
              <a:spcBef>
                <a:spcPts val="1200"/>
              </a:spcBef>
              <a:spcAft>
                <a:spcPts val="1200"/>
              </a:spcAft>
              <a:buNone/>
            </a:pPr>
            <a:r>
              <a:rPr lang="en-GB">
                <a:solidFill>
                  <a:schemeClr val="dk1"/>
                </a:solidFill>
              </a:rPr>
              <a:t>All attacker needs to do is send the link with the payload to the victim and victim would see hacker controlled content on the website. As the user trusts the website, he/she will trust the content.</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a:t>Recommendation</a:t>
            </a:r>
            <a:endParaRPr sz="3520"/>
          </a:p>
        </p:txBody>
      </p:sp>
      <p:sp>
        <p:nvSpPr>
          <p:cNvPr id="365" name="Google Shape;365;p59"/>
          <p:cNvSpPr txBox="1"/>
          <p:nvPr>
            <p:ph idx="1" type="body"/>
          </p:nvPr>
        </p:nvSpPr>
        <p:spPr>
          <a:xfrm>
            <a:off x="0" y="1042600"/>
            <a:ext cx="8520600" cy="3872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GB">
                <a:solidFill>
                  <a:schemeClr val="dk1"/>
                </a:solidFill>
              </a:rPr>
              <a:t>Take the following precautions:</a:t>
            </a:r>
            <a:endParaRPr>
              <a:solidFill>
                <a:schemeClr val="dk1"/>
              </a:solidFill>
            </a:endParaRPr>
          </a:p>
          <a:p>
            <a:pPr indent="0" lvl="0" marL="0" rtl="0" algn="l">
              <a:spcBef>
                <a:spcPts val="1200"/>
              </a:spcBef>
              <a:spcAft>
                <a:spcPts val="0"/>
              </a:spcAft>
              <a:buClr>
                <a:schemeClr val="dk1"/>
              </a:buClr>
              <a:buSzPct val="61111"/>
              <a:buFont typeface="Arial"/>
              <a:buNone/>
            </a:pPr>
            <a:r>
              <a:rPr lang="en-GB">
                <a:solidFill>
                  <a:schemeClr val="dk1"/>
                </a:solidFill>
              </a:rPr>
              <a:t>• Sanitize all user input and block characters you do not want</a:t>
            </a:r>
            <a:endParaRPr>
              <a:solidFill>
                <a:schemeClr val="dk1"/>
              </a:solidFill>
            </a:endParaRPr>
          </a:p>
          <a:p>
            <a:pPr indent="0" lvl="0" marL="0" rtl="0" algn="l">
              <a:spcBef>
                <a:spcPts val="1200"/>
              </a:spcBef>
              <a:spcAft>
                <a:spcPts val="0"/>
              </a:spcAft>
              <a:buClr>
                <a:schemeClr val="dk1"/>
              </a:buClr>
              <a:buSzPct val="61111"/>
              <a:buFont typeface="Arial"/>
              <a:buNone/>
            </a:pPr>
            <a:r>
              <a:rPr lang="en-GB">
                <a:solidFill>
                  <a:schemeClr val="dk1"/>
                </a:solidFill>
              </a:rPr>
              <a:t>• Convert special HTML characters like ‘ “ &lt; &gt; into HTML entities &amp;quot; %22 &amp;lt; &amp;gt; before</a:t>
            </a:r>
            <a:endParaRPr>
              <a:solidFill>
                <a:schemeClr val="dk1"/>
              </a:solidFill>
            </a:endParaRPr>
          </a:p>
          <a:p>
            <a:pPr indent="0" lvl="0" marL="0" rtl="0" algn="l">
              <a:spcBef>
                <a:spcPts val="1200"/>
              </a:spcBef>
              <a:spcAft>
                <a:spcPts val="0"/>
              </a:spcAft>
              <a:buNone/>
            </a:pPr>
            <a:r>
              <a:rPr lang="en-GB">
                <a:solidFill>
                  <a:schemeClr val="dk1"/>
                </a:solidFill>
              </a:rPr>
              <a:t>printing them on the website</a:t>
            </a:r>
            <a:endParaRPr>
              <a:solidFill>
                <a:schemeClr val="dk1"/>
              </a:solidFill>
            </a:endParaRPr>
          </a:p>
          <a:p>
            <a:pPr indent="0" lvl="0" marL="0" rtl="0" algn="l">
              <a:spcBef>
                <a:spcPts val="1200"/>
              </a:spcBef>
              <a:spcAft>
                <a:spcPts val="0"/>
              </a:spcAft>
              <a:buNone/>
            </a:pPr>
            <a:r>
              <a:rPr lang="en-GB" sz="3300">
                <a:solidFill>
                  <a:schemeClr val="dk1"/>
                </a:solidFill>
              </a:rPr>
              <a:t>References:</a:t>
            </a:r>
            <a:endParaRPr sz="3300">
              <a:solidFill>
                <a:schemeClr val="dk1"/>
              </a:solidFill>
            </a:endParaRPr>
          </a:p>
          <a:p>
            <a:pPr indent="-363696" lvl="0" marL="457200" rtl="0" algn="l">
              <a:spcBef>
                <a:spcPts val="1200"/>
              </a:spcBef>
              <a:spcAft>
                <a:spcPts val="0"/>
              </a:spcAft>
              <a:buSzPct val="100000"/>
              <a:buChar char="●"/>
            </a:pPr>
            <a:r>
              <a:rPr lang="en-GB" sz="2300" u="sng">
                <a:solidFill>
                  <a:schemeClr val="hlink"/>
                </a:solidFill>
                <a:hlinkClick r:id="rId3"/>
              </a:rPr>
              <a:t>https://www.acunetix.com/websitesecurity/cross-site-scripting/</a:t>
            </a:r>
            <a:endParaRPr sz="2300">
              <a:solidFill>
                <a:schemeClr val="dk1"/>
              </a:solidFill>
            </a:endParaRPr>
          </a:p>
          <a:p>
            <a:pPr indent="-363696" lvl="0" marL="457200" rtl="0" algn="l">
              <a:spcBef>
                <a:spcPts val="0"/>
              </a:spcBef>
              <a:spcAft>
                <a:spcPts val="0"/>
              </a:spcAft>
              <a:buSzPct val="100000"/>
              <a:buChar char="●"/>
            </a:pPr>
            <a:r>
              <a:rPr lang="en-GB" sz="2300" u="sng">
                <a:solidFill>
                  <a:schemeClr val="hlink"/>
                </a:solidFill>
                <a:hlinkClick r:id="rId4"/>
              </a:rPr>
              <a:t>https://portswigger.net/web-security/cross-site-scripting</a:t>
            </a:r>
            <a:endParaRPr sz="2300">
              <a:solidFill>
                <a:schemeClr val="dk1"/>
              </a:solidFill>
            </a:endParaRPr>
          </a:p>
          <a:p>
            <a:pPr indent="-363696" lvl="0" marL="457200" rtl="0" algn="l">
              <a:spcBef>
                <a:spcPts val="0"/>
              </a:spcBef>
              <a:spcAft>
                <a:spcPts val="0"/>
              </a:spcAft>
              <a:buClr>
                <a:schemeClr val="dk1"/>
              </a:buClr>
              <a:buSzPct val="100000"/>
              <a:buChar char="●"/>
            </a:pPr>
            <a:r>
              <a:rPr lang="en-GB" sz="2300" u="sng">
                <a:solidFill>
                  <a:schemeClr val="hlink"/>
                </a:solidFill>
                <a:hlinkClick r:id="rId5"/>
              </a:rPr>
              <a:t>https://owasp.org/www-community/attacks/xss/</a:t>
            </a:r>
            <a:endParaRPr sz="23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0"/>
          <p:cNvSpPr txBox="1"/>
          <p:nvPr>
            <p:ph type="title"/>
          </p:nvPr>
        </p:nvSpPr>
        <p:spPr>
          <a:xfrm>
            <a:off x="-566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7.</a:t>
            </a:r>
            <a:r>
              <a:rPr lang="en-GB"/>
              <a:t>Stored Cross Site Scripting (XSS)</a:t>
            </a:r>
            <a:endParaRPr/>
          </a:p>
        </p:txBody>
      </p:sp>
      <p:sp>
        <p:nvSpPr>
          <p:cNvPr id="371" name="Google Shape;371;p60"/>
          <p:cNvSpPr txBox="1"/>
          <p:nvPr>
            <p:ph idx="1" type="body"/>
          </p:nvPr>
        </p:nvSpPr>
        <p:spPr>
          <a:xfrm>
            <a:off x="177800" y="1106100"/>
            <a:ext cx="1943100" cy="34164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a:solidFill>
                  <a:schemeClr val="dk1"/>
                </a:solidFill>
              </a:rPr>
              <a:t>Stored Cross</a:t>
            </a:r>
            <a:endParaRPr>
              <a:solidFill>
                <a:schemeClr val="dk1"/>
              </a:solidFill>
            </a:endParaRPr>
          </a:p>
          <a:p>
            <a:pPr indent="0" lvl="0" marL="0" rtl="0" algn="ctr">
              <a:spcBef>
                <a:spcPts val="1200"/>
              </a:spcBef>
              <a:spcAft>
                <a:spcPts val="0"/>
              </a:spcAft>
              <a:buNone/>
            </a:pPr>
            <a:r>
              <a:rPr lang="en-GB">
                <a:solidFill>
                  <a:schemeClr val="dk1"/>
                </a:solidFill>
              </a:rPr>
              <a:t>Site Scripting</a:t>
            </a:r>
            <a:endParaRPr>
              <a:solidFill>
                <a:schemeClr val="dk1"/>
              </a:solidFill>
            </a:endParaRPr>
          </a:p>
          <a:p>
            <a:pPr indent="0" lvl="0" marL="0" rtl="0" algn="ctr">
              <a:spcBef>
                <a:spcPts val="1200"/>
              </a:spcBef>
              <a:spcAft>
                <a:spcPts val="1200"/>
              </a:spcAft>
              <a:buNone/>
            </a:pPr>
            <a:r>
              <a:rPr lang="en-GB">
                <a:solidFill>
                  <a:schemeClr val="dk1"/>
                </a:solidFill>
              </a:rPr>
              <a:t>(severe)</a:t>
            </a:r>
            <a:endParaRPr>
              <a:solidFill>
                <a:schemeClr val="dk1"/>
              </a:solidFill>
            </a:endParaRPr>
          </a:p>
        </p:txBody>
      </p:sp>
      <p:sp>
        <p:nvSpPr>
          <p:cNvPr id="372" name="Google Shape;372;p60"/>
          <p:cNvSpPr txBox="1"/>
          <p:nvPr>
            <p:ph idx="2" type="body"/>
          </p:nvPr>
        </p:nvSpPr>
        <p:spPr>
          <a:xfrm>
            <a:off x="2235300" y="1029900"/>
            <a:ext cx="6908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Below mentioned parameters are vulnerable to reflected XSS</a:t>
            </a:r>
            <a:endParaRPr>
              <a:solidFill>
                <a:schemeClr val="dk1"/>
              </a:solidFill>
            </a:endParaRPr>
          </a:p>
          <a:p>
            <a:pPr indent="0" lvl="0" marL="0" rtl="0" algn="l">
              <a:spcBef>
                <a:spcPts val="1200"/>
              </a:spcBef>
              <a:spcAft>
                <a:spcPts val="0"/>
              </a:spcAft>
              <a:buClr>
                <a:schemeClr val="dk1"/>
              </a:buClr>
              <a:buSzPts val="1100"/>
              <a:buFont typeface="Arial"/>
              <a:buNone/>
            </a:pPr>
            <a:r>
              <a:rPr b="1" lang="en-GB">
                <a:solidFill>
                  <a:schemeClr val="dk1"/>
                </a:solidFill>
              </a:rPr>
              <a:t>Affected URL :</a:t>
            </a:r>
            <a:endParaRPr b="1">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 </a:t>
            </a:r>
            <a:r>
              <a:rPr lang="en-GB" u="sng">
                <a:solidFill>
                  <a:schemeClr val="hlink"/>
                </a:solidFill>
                <a:hlinkClick r:id="rId3"/>
              </a:rPr>
              <a:t>http://52.66.55.190/products/details.php?p_id=17</a:t>
            </a:r>
            <a:endParaRPr>
              <a:solidFill>
                <a:schemeClr val="dk1"/>
              </a:solidFill>
            </a:endParaRPr>
          </a:p>
          <a:p>
            <a:pPr indent="0" lvl="0" marL="0" rtl="0" algn="l">
              <a:spcBef>
                <a:spcPts val="1200"/>
              </a:spcBef>
              <a:spcAft>
                <a:spcPts val="0"/>
              </a:spcAft>
              <a:buClr>
                <a:schemeClr val="dk1"/>
              </a:buClr>
              <a:buSzPts val="1100"/>
              <a:buFont typeface="Arial"/>
              <a:buNone/>
            </a:pPr>
            <a:r>
              <a:rPr b="1" lang="en-GB">
                <a:solidFill>
                  <a:schemeClr val="dk1"/>
                </a:solidFill>
              </a:rPr>
              <a:t>Affected Parameters :</a:t>
            </a:r>
            <a:endParaRPr b="1">
              <a:solidFill>
                <a:schemeClr val="dk1"/>
              </a:solidFill>
            </a:endParaRPr>
          </a:p>
          <a:p>
            <a:pPr indent="0" lvl="0" marL="0" rtl="0" algn="l">
              <a:spcBef>
                <a:spcPts val="1200"/>
              </a:spcBef>
              <a:spcAft>
                <a:spcPts val="0"/>
              </a:spcAft>
              <a:buNone/>
            </a:pPr>
            <a:r>
              <a:rPr lang="en-GB">
                <a:solidFill>
                  <a:schemeClr val="dk1"/>
                </a:solidFill>
              </a:rPr>
              <a:t>• POST button under Customer Review (POST parameters)</a:t>
            </a:r>
            <a:endParaRPr>
              <a:solidFill>
                <a:schemeClr val="dk1"/>
              </a:solidFill>
            </a:endParaRPr>
          </a:p>
          <a:p>
            <a:pPr indent="0" lvl="0" marL="0" rtl="0" algn="l">
              <a:spcBef>
                <a:spcPts val="1200"/>
              </a:spcBef>
              <a:spcAft>
                <a:spcPts val="0"/>
              </a:spcAft>
              <a:buClr>
                <a:schemeClr val="dk1"/>
              </a:buClr>
              <a:buSzPts val="1100"/>
              <a:buFont typeface="Arial"/>
              <a:buNone/>
            </a:pPr>
            <a:r>
              <a:rPr b="1" lang="en-GB">
                <a:solidFill>
                  <a:schemeClr val="dk1"/>
                </a:solidFill>
              </a:rPr>
              <a:t>Payloads:</a:t>
            </a:r>
            <a:endParaRPr b="1">
              <a:solidFill>
                <a:schemeClr val="dk1"/>
              </a:solidFill>
            </a:endParaRPr>
          </a:p>
          <a:p>
            <a:pPr indent="0" lvl="0" marL="0" rtl="0" algn="l">
              <a:spcBef>
                <a:spcPts val="1200"/>
              </a:spcBef>
              <a:spcAft>
                <a:spcPts val="0"/>
              </a:spcAft>
              <a:buNone/>
            </a:pPr>
            <a:r>
              <a:rPr lang="en-GB">
                <a:solidFill>
                  <a:schemeClr val="dk1"/>
                </a:solidFill>
              </a:rPr>
              <a:t>• &lt;script&gt;alert('this site is Hacked')&lt;/script&gt;</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a:t>
            </a:r>
            <a:r>
              <a:rPr lang="en-GB">
                <a:solidFill>
                  <a:schemeClr val="dk1"/>
                </a:solidFill>
              </a:rPr>
              <a:t>  &lt;script&gt;alert('Hacked')&lt;/script&gt;</a:t>
            </a:r>
            <a:endParaRPr>
              <a:solidFill>
                <a:schemeClr val="dk1"/>
              </a:solidFill>
            </a:endParaRPr>
          </a:p>
          <a:p>
            <a:pPr indent="0" lvl="0" marL="0" rtl="0" algn="l">
              <a:spcBef>
                <a:spcPts val="1200"/>
              </a:spcBef>
              <a:spcAft>
                <a:spcPts val="1200"/>
              </a:spcAft>
              <a:buNone/>
            </a:pPr>
            <a:r>
              <a:rPr lang="en-GB">
                <a:solidFill>
                  <a:schemeClr val="dk1"/>
                </a:solidFill>
              </a:rPr>
              <a:t>• &lt;h1&gt;hello&lt;/h1&gt;</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0" y="0"/>
            <a:ext cx="8520600" cy="105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5916"/>
              <a:buFont typeface="Arial"/>
              <a:buNone/>
            </a:pPr>
            <a:r>
              <a:rPr lang="en-GB" sz="4244"/>
              <a:t>Observation</a:t>
            </a:r>
            <a:endParaRPr sz="4244"/>
          </a:p>
          <a:p>
            <a:pPr indent="0" lvl="0" marL="0" rtl="0" algn="l">
              <a:spcBef>
                <a:spcPts val="0"/>
              </a:spcBef>
              <a:spcAft>
                <a:spcPts val="0"/>
              </a:spcAft>
              <a:buNone/>
            </a:pPr>
            <a:r>
              <a:rPr lang="en-GB" sz="2133"/>
              <a:t>Now try entring the payload in review box</a:t>
            </a:r>
            <a:endParaRPr sz="2133"/>
          </a:p>
        </p:txBody>
      </p:sp>
      <p:pic>
        <p:nvPicPr>
          <p:cNvPr id="378" name="Google Shape;378;p61"/>
          <p:cNvPicPr preferRelativeResize="0"/>
          <p:nvPr/>
        </p:nvPicPr>
        <p:blipFill>
          <a:blip r:embed="rId3">
            <a:alphaModFix/>
          </a:blip>
          <a:stretch>
            <a:fillRect/>
          </a:stretch>
        </p:blipFill>
        <p:spPr>
          <a:xfrm>
            <a:off x="647700" y="1054200"/>
            <a:ext cx="7315199" cy="378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150850"/>
            <a:ext cx="3396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2100"/>
              <a:t>VULNERABILITIES:-</a:t>
            </a:r>
            <a:endParaRPr b="1" sz="2100"/>
          </a:p>
        </p:txBody>
      </p:sp>
      <p:graphicFrame>
        <p:nvGraphicFramePr>
          <p:cNvPr id="94" name="Google Shape;94;p17"/>
          <p:cNvGraphicFramePr/>
          <p:nvPr/>
        </p:nvGraphicFramePr>
        <p:xfrm>
          <a:off x="3448000" y="857250"/>
          <a:ext cx="3000000" cy="3000000"/>
        </p:xfrm>
        <a:graphic>
          <a:graphicData uri="http://schemas.openxmlformats.org/drawingml/2006/table">
            <a:tbl>
              <a:tblPr>
                <a:noFill/>
                <a:tableStyleId>{23ACC423-8567-4A47-8D51-203C85C3895D}</a:tableStyleId>
              </a:tblPr>
              <a:tblGrid>
                <a:gridCol w="809675"/>
                <a:gridCol w="2473300"/>
                <a:gridCol w="1247775"/>
                <a:gridCol w="917575"/>
              </a:tblGrid>
              <a:tr h="381000">
                <a:tc>
                  <a:txBody>
                    <a:bodyPr/>
                    <a:lstStyle/>
                    <a:p>
                      <a:pPr indent="0" lvl="0" marL="0" rtl="0" algn="ctr">
                        <a:spcBef>
                          <a:spcPts val="0"/>
                        </a:spcBef>
                        <a:spcAft>
                          <a:spcPts val="0"/>
                        </a:spcAft>
                        <a:buNone/>
                      </a:pPr>
                      <a:r>
                        <a:rPr b="1" lang="en-GB" sz="1600"/>
                        <a:t>S.NO.</a:t>
                      </a:r>
                      <a:endParaRPr b="1" sz="1600"/>
                    </a:p>
                  </a:txBody>
                  <a:tcPr marT="91425" marB="91425" marR="91425" marL="91425"/>
                </a:tc>
                <a:tc>
                  <a:txBody>
                    <a:bodyPr/>
                    <a:lstStyle/>
                    <a:p>
                      <a:pPr indent="0" lvl="0" marL="0" rtl="0" algn="ctr">
                        <a:spcBef>
                          <a:spcPts val="0"/>
                        </a:spcBef>
                        <a:spcAft>
                          <a:spcPts val="0"/>
                        </a:spcAft>
                        <a:buNone/>
                      </a:pPr>
                      <a:r>
                        <a:rPr b="1" lang="en-GB" sz="1600"/>
                        <a:t>VULNERABILITY</a:t>
                      </a:r>
                      <a:endParaRPr b="1" sz="1600"/>
                    </a:p>
                  </a:txBody>
                  <a:tcPr marT="91425" marB="91425" marR="91425" marL="91425"/>
                </a:tc>
                <a:tc>
                  <a:txBody>
                    <a:bodyPr/>
                    <a:lstStyle/>
                    <a:p>
                      <a:pPr indent="0" lvl="0" marL="0" rtl="0" algn="ctr">
                        <a:spcBef>
                          <a:spcPts val="0"/>
                        </a:spcBef>
                        <a:spcAft>
                          <a:spcPts val="0"/>
                        </a:spcAft>
                        <a:buNone/>
                      </a:pPr>
                      <a:r>
                        <a:rPr b="1" lang="en-GB"/>
                        <a:t>SEVERITY</a:t>
                      </a:r>
                      <a:endParaRPr b="1"/>
                    </a:p>
                  </a:txBody>
                  <a:tcPr marT="91425" marB="91425" marR="91425" marL="91425"/>
                </a:tc>
                <a:tc>
                  <a:txBody>
                    <a:bodyPr/>
                    <a:lstStyle/>
                    <a:p>
                      <a:pPr indent="0" lvl="0" marL="0" rtl="0" algn="ctr">
                        <a:spcBef>
                          <a:spcPts val="0"/>
                        </a:spcBef>
                        <a:spcAft>
                          <a:spcPts val="0"/>
                        </a:spcAft>
                        <a:buNone/>
                      </a:pPr>
                      <a:r>
                        <a:rPr b="1" lang="en-GB"/>
                        <a:t>COUNT</a:t>
                      </a:r>
                      <a:endParaRPr b="1"/>
                    </a:p>
                  </a:txBody>
                  <a:tcPr marT="91425" marB="91425" marR="91425" marL="91425"/>
                </a:tc>
              </a:tr>
              <a:tr h="381000">
                <a:tc>
                  <a:txBody>
                    <a:bodyPr/>
                    <a:lstStyle/>
                    <a:p>
                      <a:pPr indent="0" lvl="0" marL="0" rtl="0" algn="ctr">
                        <a:spcBef>
                          <a:spcPts val="0"/>
                        </a:spcBef>
                        <a:spcAft>
                          <a:spcPts val="0"/>
                        </a:spcAft>
                        <a:buNone/>
                      </a:pPr>
                      <a:r>
                        <a:rPr b="1" lang="en-GB"/>
                        <a:t>9</a:t>
                      </a:r>
                      <a:endParaRPr b="1"/>
                    </a:p>
                  </a:txBody>
                  <a:tcPr marT="91425" marB="91425" marR="91425" marL="91425"/>
                </a:tc>
                <a:tc>
                  <a:txBody>
                    <a:bodyPr/>
                    <a:lstStyle/>
                    <a:p>
                      <a:pPr indent="0" lvl="0" marL="0" rtl="0" algn="ctr">
                        <a:spcBef>
                          <a:spcPts val="0"/>
                        </a:spcBef>
                        <a:spcAft>
                          <a:spcPts val="0"/>
                        </a:spcAft>
                        <a:buNone/>
                      </a:pPr>
                      <a:r>
                        <a:rPr b="1" lang="en-GB"/>
                        <a:t>Component with known vulnerability</a:t>
                      </a:r>
                      <a:endParaRPr b="1"/>
                    </a:p>
                  </a:txBody>
                  <a:tcPr marT="91425" marB="91425" marR="91425" marL="91425"/>
                </a:tc>
                <a:tc>
                  <a:txBody>
                    <a:bodyPr/>
                    <a:lstStyle/>
                    <a:p>
                      <a:pPr indent="0" lvl="0" marL="0" rtl="0" algn="ctr">
                        <a:spcBef>
                          <a:spcPts val="0"/>
                        </a:spcBef>
                        <a:spcAft>
                          <a:spcPts val="0"/>
                        </a:spcAft>
                        <a:buNone/>
                      </a:pPr>
                      <a:r>
                        <a:rPr b="1" lang="en-GB"/>
                        <a:t>SEVERE</a:t>
                      </a:r>
                      <a:endParaRPr b="1"/>
                    </a:p>
                  </a:txBody>
                  <a:tcPr marT="91425" marB="91425" marR="91425" marL="91425"/>
                </a:tc>
                <a:tc>
                  <a:txBody>
                    <a:bodyPr/>
                    <a:lstStyle/>
                    <a:p>
                      <a:pPr indent="0" lvl="0" marL="0" rtl="0" algn="ctr">
                        <a:spcBef>
                          <a:spcPts val="0"/>
                        </a:spcBef>
                        <a:spcAft>
                          <a:spcPts val="0"/>
                        </a:spcAft>
                        <a:buNone/>
                      </a:pPr>
                      <a:r>
                        <a:rPr b="1" lang="en-GB"/>
                        <a:t>3</a:t>
                      </a:r>
                      <a:endParaRPr b="1"/>
                    </a:p>
                  </a:txBody>
                  <a:tcPr marT="91425" marB="91425" marR="91425" marL="91425"/>
                </a:tc>
              </a:tr>
              <a:tr h="381000">
                <a:tc>
                  <a:txBody>
                    <a:bodyPr/>
                    <a:lstStyle/>
                    <a:p>
                      <a:pPr indent="0" lvl="0" marL="0" rtl="0" algn="ctr">
                        <a:spcBef>
                          <a:spcPts val="0"/>
                        </a:spcBef>
                        <a:spcAft>
                          <a:spcPts val="0"/>
                        </a:spcAft>
                        <a:buNone/>
                      </a:pPr>
                      <a:r>
                        <a:rPr b="1" lang="en-GB"/>
                        <a:t>10</a:t>
                      </a:r>
                      <a:endParaRPr b="1"/>
                    </a:p>
                  </a:txBody>
                  <a:tcPr marT="91425" marB="91425" marR="91425" marL="91425"/>
                </a:tc>
                <a:tc>
                  <a:txBody>
                    <a:bodyPr/>
                    <a:lstStyle/>
                    <a:p>
                      <a:pPr indent="0" lvl="0" marL="0" rtl="0" algn="ctr">
                        <a:spcBef>
                          <a:spcPts val="0"/>
                        </a:spcBef>
                        <a:spcAft>
                          <a:spcPts val="0"/>
                        </a:spcAft>
                        <a:buNone/>
                      </a:pPr>
                      <a:r>
                        <a:rPr b="1" lang="en-GB"/>
                        <a:t>Server misconfiguration</a:t>
                      </a:r>
                      <a:endParaRPr b="1"/>
                    </a:p>
                  </a:txBody>
                  <a:tcPr marT="91425" marB="91425" marR="91425" marL="91425"/>
                </a:tc>
                <a:tc>
                  <a:txBody>
                    <a:bodyPr/>
                    <a:lstStyle/>
                    <a:p>
                      <a:pPr indent="0" lvl="0" marL="0" rtl="0" algn="ctr">
                        <a:spcBef>
                          <a:spcPts val="0"/>
                        </a:spcBef>
                        <a:spcAft>
                          <a:spcPts val="0"/>
                        </a:spcAft>
                        <a:buNone/>
                      </a:pPr>
                      <a:r>
                        <a:rPr b="1" lang="en-GB"/>
                        <a:t>MODERATE</a:t>
                      </a:r>
                      <a:endParaRPr b="1"/>
                    </a:p>
                  </a:txBody>
                  <a:tcPr marT="91425" marB="91425" marR="91425" marL="91425"/>
                </a:tc>
                <a:tc>
                  <a:txBody>
                    <a:bodyPr/>
                    <a:lstStyle/>
                    <a:p>
                      <a:pPr indent="0" lvl="0" marL="0" rtl="0" algn="ctr">
                        <a:spcBef>
                          <a:spcPts val="0"/>
                        </a:spcBef>
                        <a:spcAft>
                          <a:spcPts val="0"/>
                        </a:spcAft>
                        <a:buNone/>
                      </a:pPr>
                      <a:r>
                        <a:rPr b="1" lang="en-GB"/>
                        <a:t>1</a:t>
                      </a:r>
                      <a:endParaRPr b="1"/>
                    </a:p>
                  </a:txBody>
                  <a:tcPr marT="91425" marB="91425" marR="91425" marL="91425"/>
                </a:tc>
              </a:tr>
              <a:tr h="381000">
                <a:tc>
                  <a:txBody>
                    <a:bodyPr/>
                    <a:lstStyle/>
                    <a:p>
                      <a:pPr indent="0" lvl="0" marL="0" rtl="0" algn="ctr">
                        <a:spcBef>
                          <a:spcPts val="0"/>
                        </a:spcBef>
                        <a:spcAft>
                          <a:spcPts val="0"/>
                        </a:spcAft>
                        <a:buNone/>
                      </a:pPr>
                      <a:r>
                        <a:rPr b="1" lang="en-GB"/>
                        <a:t>11</a:t>
                      </a:r>
                      <a:endParaRPr b="1"/>
                    </a:p>
                  </a:txBody>
                  <a:tcPr marT="91425" marB="91425" marR="91425" marL="91425"/>
                </a:tc>
                <a:tc>
                  <a:txBody>
                    <a:bodyPr/>
                    <a:lstStyle/>
                    <a:p>
                      <a:pPr indent="0" lvl="0" marL="0" rtl="0" algn="ctr">
                        <a:spcBef>
                          <a:spcPts val="0"/>
                        </a:spcBef>
                        <a:spcAft>
                          <a:spcPts val="0"/>
                        </a:spcAft>
                        <a:buNone/>
                      </a:pPr>
                      <a:r>
                        <a:rPr b="1" lang="en-GB"/>
                        <a:t>IDOR</a:t>
                      </a:r>
                      <a:endParaRPr b="1"/>
                    </a:p>
                  </a:txBody>
                  <a:tcPr marT="91425" marB="91425" marR="91425" marL="91425"/>
                </a:tc>
                <a:tc>
                  <a:txBody>
                    <a:bodyPr/>
                    <a:lstStyle/>
                    <a:p>
                      <a:pPr indent="0" lvl="0" marL="0" rtl="0" algn="ctr">
                        <a:spcBef>
                          <a:spcPts val="0"/>
                        </a:spcBef>
                        <a:spcAft>
                          <a:spcPts val="0"/>
                        </a:spcAft>
                        <a:buNone/>
                      </a:pPr>
                      <a:r>
                        <a:rPr b="1" lang="en-GB"/>
                        <a:t>MODERATE</a:t>
                      </a:r>
                      <a:endParaRPr b="1"/>
                    </a:p>
                  </a:txBody>
                  <a:tcPr marT="91425" marB="91425" marR="91425" marL="91425"/>
                </a:tc>
                <a:tc>
                  <a:txBody>
                    <a:bodyPr/>
                    <a:lstStyle/>
                    <a:p>
                      <a:pPr indent="0" lvl="0" marL="0" rtl="0" algn="ctr">
                        <a:spcBef>
                          <a:spcPts val="0"/>
                        </a:spcBef>
                        <a:spcAft>
                          <a:spcPts val="0"/>
                        </a:spcAft>
                        <a:buNone/>
                      </a:pPr>
                      <a:r>
                        <a:rPr b="1" lang="en-GB"/>
                        <a:t>4</a:t>
                      </a:r>
                      <a:endParaRPr b="1"/>
                    </a:p>
                  </a:txBody>
                  <a:tcPr marT="91425" marB="91425" marR="91425" marL="91425"/>
                </a:tc>
              </a:tr>
              <a:tr h="381000">
                <a:tc>
                  <a:txBody>
                    <a:bodyPr/>
                    <a:lstStyle/>
                    <a:p>
                      <a:pPr indent="0" lvl="0" marL="0" rtl="0" algn="ctr">
                        <a:spcBef>
                          <a:spcPts val="0"/>
                        </a:spcBef>
                        <a:spcAft>
                          <a:spcPts val="0"/>
                        </a:spcAft>
                        <a:buNone/>
                      </a:pPr>
                      <a:r>
                        <a:rPr b="1" lang="en-GB"/>
                        <a:t>12</a:t>
                      </a:r>
                      <a:endParaRPr b="1"/>
                    </a:p>
                  </a:txBody>
                  <a:tcPr marT="91425" marB="91425" marR="91425" marL="91425"/>
                </a:tc>
                <a:tc>
                  <a:txBody>
                    <a:bodyPr/>
                    <a:lstStyle/>
                    <a:p>
                      <a:pPr indent="0" lvl="0" marL="0" rtl="0" algn="ctr">
                        <a:spcBef>
                          <a:spcPts val="0"/>
                        </a:spcBef>
                        <a:spcAft>
                          <a:spcPts val="0"/>
                        </a:spcAft>
                        <a:buNone/>
                      </a:pPr>
                      <a:r>
                        <a:rPr b="1" lang="en-GB"/>
                        <a:t>Directory Listings</a:t>
                      </a:r>
                      <a:endParaRPr b="1"/>
                    </a:p>
                  </a:txBody>
                  <a:tcPr marT="91425" marB="91425" marR="91425" marL="91425"/>
                </a:tc>
                <a:tc>
                  <a:txBody>
                    <a:bodyPr/>
                    <a:lstStyle/>
                    <a:p>
                      <a:pPr indent="0" lvl="0" marL="0" rtl="0" algn="ctr">
                        <a:spcBef>
                          <a:spcPts val="0"/>
                        </a:spcBef>
                        <a:spcAft>
                          <a:spcPts val="0"/>
                        </a:spcAft>
                        <a:buNone/>
                      </a:pPr>
                      <a:r>
                        <a:rPr b="1" lang="en-GB"/>
                        <a:t>MODERATE</a:t>
                      </a:r>
                      <a:endParaRPr b="1"/>
                    </a:p>
                  </a:txBody>
                  <a:tcPr marT="91425" marB="91425" marR="91425" marL="91425"/>
                </a:tc>
                <a:tc>
                  <a:txBody>
                    <a:bodyPr/>
                    <a:lstStyle/>
                    <a:p>
                      <a:pPr indent="0" lvl="0" marL="0" rtl="0" algn="ctr">
                        <a:spcBef>
                          <a:spcPts val="0"/>
                        </a:spcBef>
                        <a:spcAft>
                          <a:spcPts val="0"/>
                        </a:spcAft>
                        <a:buNone/>
                      </a:pPr>
                      <a:r>
                        <a:rPr b="1" lang="en-GB"/>
                        <a:t>5</a:t>
                      </a:r>
                      <a:endParaRPr b="1"/>
                    </a:p>
                  </a:txBody>
                  <a:tcPr marT="91425" marB="91425" marR="91425" marL="91425"/>
                </a:tc>
              </a:tr>
              <a:tr h="381000">
                <a:tc>
                  <a:txBody>
                    <a:bodyPr/>
                    <a:lstStyle/>
                    <a:p>
                      <a:pPr indent="0" lvl="0" marL="0" rtl="0" algn="ctr">
                        <a:spcBef>
                          <a:spcPts val="0"/>
                        </a:spcBef>
                        <a:spcAft>
                          <a:spcPts val="0"/>
                        </a:spcAft>
                        <a:buNone/>
                      </a:pPr>
                      <a:r>
                        <a:rPr b="1" lang="en-GB"/>
                        <a:t>13</a:t>
                      </a:r>
                      <a:endParaRPr b="1"/>
                    </a:p>
                  </a:txBody>
                  <a:tcPr marT="91425" marB="91425" marR="91425" marL="91425"/>
                </a:tc>
                <a:tc>
                  <a:txBody>
                    <a:bodyPr/>
                    <a:lstStyle/>
                    <a:p>
                      <a:pPr indent="0" lvl="0" marL="0" rtl="0" algn="ctr">
                        <a:spcBef>
                          <a:spcPts val="0"/>
                        </a:spcBef>
                        <a:spcAft>
                          <a:spcPts val="0"/>
                        </a:spcAft>
                        <a:buNone/>
                      </a:pPr>
                      <a:r>
                        <a:rPr b="1" lang="en-GB"/>
                        <a:t>Personal Information leakage</a:t>
                      </a:r>
                      <a:endParaRPr b="1"/>
                    </a:p>
                  </a:txBody>
                  <a:tcPr marT="91425" marB="91425" marR="91425" marL="91425"/>
                </a:tc>
                <a:tc>
                  <a:txBody>
                    <a:bodyPr/>
                    <a:lstStyle/>
                    <a:p>
                      <a:pPr indent="0" lvl="0" marL="0" rtl="0" algn="ctr">
                        <a:spcBef>
                          <a:spcPts val="0"/>
                        </a:spcBef>
                        <a:spcAft>
                          <a:spcPts val="0"/>
                        </a:spcAft>
                        <a:buNone/>
                      </a:pPr>
                      <a:r>
                        <a:rPr b="1" lang="en-GB"/>
                        <a:t>LOW</a:t>
                      </a:r>
                      <a:endParaRPr b="1"/>
                    </a:p>
                  </a:txBody>
                  <a:tcPr marT="91425" marB="91425" marR="91425" marL="91425"/>
                </a:tc>
                <a:tc>
                  <a:txBody>
                    <a:bodyPr/>
                    <a:lstStyle/>
                    <a:p>
                      <a:pPr indent="0" lvl="0" marL="0" rtl="0" algn="ctr">
                        <a:spcBef>
                          <a:spcPts val="0"/>
                        </a:spcBef>
                        <a:spcAft>
                          <a:spcPts val="0"/>
                        </a:spcAft>
                        <a:buNone/>
                      </a:pPr>
                      <a:r>
                        <a:rPr b="1" lang="en-GB"/>
                        <a:t>2</a:t>
                      </a:r>
                      <a:endParaRPr b="1"/>
                    </a:p>
                  </a:txBody>
                  <a:tcPr marT="91425" marB="91425" marR="91425" marL="91425"/>
                </a:tc>
              </a:tr>
              <a:tr h="381000">
                <a:tc>
                  <a:txBody>
                    <a:bodyPr/>
                    <a:lstStyle/>
                    <a:p>
                      <a:pPr indent="0" lvl="0" marL="0" rtl="0" algn="ctr">
                        <a:spcBef>
                          <a:spcPts val="0"/>
                        </a:spcBef>
                        <a:spcAft>
                          <a:spcPts val="0"/>
                        </a:spcAft>
                        <a:buNone/>
                      </a:pPr>
                      <a:r>
                        <a:rPr b="1" lang="en-GB"/>
                        <a:t>14</a:t>
                      </a:r>
                      <a:endParaRPr b="1"/>
                    </a:p>
                  </a:txBody>
                  <a:tcPr marT="91425" marB="91425" marR="91425" marL="91425"/>
                </a:tc>
                <a:tc>
                  <a:txBody>
                    <a:bodyPr/>
                    <a:lstStyle/>
                    <a:p>
                      <a:pPr indent="0" lvl="0" marL="0" rtl="0" algn="ctr">
                        <a:spcBef>
                          <a:spcPts val="0"/>
                        </a:spcBef>
                        <a:spcAft>
                          <a:spcPts val="0"/>
                        </a:spcAft>
                        <a:buNone/>
                      </a:pPr>
                      <a:r>
                        <a:rPr b="1" lang="en-GB"/>
                        <a:t>Client side and server side validation bypass</a:t>
                      </a:r>
                      <a:endParaRPr b="1"/>
                    </a:p>
                  </a:txBody>
                  <a:tcPr marT="91425" marB="91425" marR="91425" marL="91425"/>
                </a:tc>
                <a:tc>
                  <a:txBody>
                    <a:bodyPr/>
                    <a:lstStyle/>
                    <a:p>
                      <a:pPr indent="0" lvl="0" marL="0" rtl="0" algn="ctr">
                        <a:spcBef>
                          <a:spcPts val="0"/>
                        </a:spcBef>
                        <a:spcAft>
                          <a:spcPts val="0"/>
                        </a:spcAft>
                        <a:buNone/>
                      </a:pPr>
                      <a:r>
                        <a:rPr b="1" lang="en-GB"/>
                        <a:t>LOW</a:t>
                      </a:r>
                      <a:endParaRPr b="1"/>
                    </a:p>
                  </a:txBody>
                  <a:tcPr marT="91425" marB="91425" marR="91425" marL="91425"/>
                </a:tc>
                <a:tc>
                  <a:txBody>
                    <a:bodyPr/>
                    <a:lstStyle/>
                    <a:p>
                      <a:pPr indent="0" lvl="0" marL="0" rtl="0" algn="ctr">
                        <a:spcBef>
                          <a:spcPts val="0"/>
                        </a:spcBef>
                        <a:spcAft>
                          <a:spcPts val="0"/>
                        </a:spcAft>
                        <a:buNone/>
                      </a:pPr>
                      <a:r>
                        <a:rPr b="1" lang="en-GB"/>
                        <a:t>1</a:t>
                      </a:r>
                      <a:endParaRPr b="1"/>
                    </a:p>
                  </a:txBody>
                  <a:tcPr marT="91425" marB="91425" marR="91425" marL="91425"/>
                </a:tc>
              </a:tr>
              <a:tr h="381000">
                <a:tc>
                  <a:txBody>
                    <a:bodyPr/>
                    <a:lstStyle/>
                    <a:p>
                      <a:pPr indent="0" lvl="0" marL="0" rtl="0" algn="ctr">
                        <a:spcBef>
                          <a:spcPts val="0"/>
                        </a:spcBef>
                        <a:spcAft>
                          <a:spcPts val="0"/>
                        </a:spcAft>
                        <a:buNone/>
                      </a:pPr>
                      <a:r>
                        <a:rPr b="1" lang="en-GB"/>
                        <a:t>15</a:t>
                      </a:r>
                      <a:endParaRPr b="1"/>
                    </a:p>
                  </a:txBody>
                  <a:tcPr marT="91425" marB="91425" marR="91425" marL="91425"/>
                </a:tc>
                <a:tc>
                  <a:txBody>
                    <a:bodyPr/>
                    <a:lstStyle/>
                    <a:p>
                      <a:pPr indent="0" lvl="0" marL="0" rtl="0" algn="ctr">
                        <a:spcBef>
                          <a:spcPts val="0"/>
                        </a:spcBef>
                        <a:spcAft>
                          <a:spcPts val="0"/>
                        </a:spcAft>
                        <a:buNone/>
                      </a:pPr>
                      <a:r>
                        <a:rPr b="1" lang="en-GB"/>
                        <a:t>Default error display</a:t>
                      </a:r>
                      <a:endParaRPr b="1"/>
                    </a:p>
                  </a:txBody>
                  <a:tcPr marT="91425" marB="91425" marR="91425" marL="91425"/>
                </a:tc>
                <a:tc>
                  <a:txBody>
                    <a:bodyPr/>
                    <a:lstStyle/>
                    <a:p>
                      <a:pPr indent="0" lvl="0" marL="0" rtl="0" algn="ctr">
                        <a:spcBef>
                          <a:spcPts val="0"/>
                        </a:spcBef>
                        <a:spcAft>
                          <a:spcPts val="0"/>
                        </a:spcAft>
                        <a:buNone/>
                      </a:pPr>
                      <a:r>
                        <a:rPr b="1" lang="en-GB"/>
                        <a:t>LOW</a:t>
                      </a:r>
                      <a:endParaRPr b="1"/>
                    </a:p>
                  </a:txBody>
                  <a:tcPr marT="91425" marB="91425" marR="91425" marL="91425"/>
                </a:tc>
                <a:tc>
                  <a:txBody>
                    <a:bodyPr/>
                    <a:lstStyle/>
                    <a:p>
                      <a:pPr indent="0" lvl="0" marL="0" rtl="0" algn="ctr">
                        <a:spcBef>
                          <a:spcPts val="0"/>
                        </a:spcBef>
                        <a:spcAft>
                          <a:spcPts val="0"/>
                        </a:spcAft>
                        <a:buNone/>
                      </a:pPr>
                      <a:r>
                        <a:rPr b="1" lang="en-GB"/>
                        <a:t>1</a:t>
                      </a:r>
                      <a:endParaRPr b="1"/>
                    </a:p>
                  </a:txBody>
                  <a:tcPr marT="91425" marB="91425" marR="91425" marL="91425"/>
                </a:tc>
              </a:tr>
              <a:tr h="381000">
                <a:tc>
                  <a:txBody>
                    <a:bodyPr/>
                    <a:lstStyle/>
                    <a:p>
                      <a:pPr indent="0" lvl="0" marL="0" rtl="0" algn="ctr">
                        <a:spcBef>
                          <a:spcPts val="0"/>
                        </a:spcBef>
                        <a:spcAft>
                          <a:spcPts val="0"/>
                        </a:spcAft>
                        <a:buNone/>
                      </a:pPr>
                      <a:r>
                        <a:rPr b="1" lang="en-GB"/>
                        <a:t>16</a:t>
                      </a:r>
                      <a:endParaRPr b="1"/>
                    </a:p>
                  </a:txBody>
                  <a:tcPr marT="91425" marB="91425" marR="91425" marL="91425"/>
                </a:tc>
                <a:tc>
                  <a:txBody>
                    <a:bodyPr/>
                    <a:lstStyle/>
                    <a:p>
                      <a:pPr indent="0" lvl="0" marL="0" rtl="0" algn="ctr">
                        <a:spcBef>
                          <a:spcPts val="0"/>
                        </a:spcBef>
                        <a:spcAft>
                          <a:spcPts val="0"/>
                        </a:spcAft>
                        <a:buNone/>
                      </a:pPr>
                      <a:r>
                        <a:rPr b="1" lang="en-GB"/>
                        <a:t>Open redirection</a:t>
                      </a:r>
                      <a:endParaRPr b="1"/>
                    </a:p>
                  </a:txBody>
                  <a:tcPr marT="91425" marB="91425" marR="91425" marL="91425"/>
                </a:tc>
                <a:tc>
                  <a:txBody>
                    <a:bodyPr/>
                    <a:lstStyle/>
                    <a:p>
                      <a:pPr indent="0" lvl="0" marL="0" rtl="0" algn="ctr">
                        <a:spcBef>
                          <a:spcPts val="0"/>
                        </a:spcBef>
                        <a:spcAft>
                          <a:spcPts val="0"/>
                        </a:spcAft>
                        <a:buNone/>
                      </a:pPr>
                      <a:r>
                        <a:rPr b="1" lang="en-GB"/>
                        <a:t>LOW</a:t>
                      </a:r>
                      <a:endParaRPr b="1"/>
                    </a:p>
                  </a:txBody>
                  <a:tcPr marT="91425" marB="91425" marR="91425" marL="91425"/>
                </a:tc>
                <a:tc>
                  <a:txBody>
                    <a:bodyPr/>
                    <a:lstStyle/>
                    <a:p>
                      <a:pPr indent="0" lvl="0" marL="0" rtl="0" algn="ctr">
                        <a:spcBef>
                          <a:spcPts val="0"/>
                        </a:spcBef>
                        <a:spcAft>
                          <a:spcPts val="0"/>
                        </a:spcAft>
                        <a:buNone/>
                      </a:pPr>
                      <a:r>
                        <a:rPr b="1" lang="en-GB"/>
                        <a:t>2</a:t>
                      </a:r>
                      <a:endParaRPr b="1"/>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120"/>
              <a:t>POC</a:t>
            </a:r>
            <a:endParaRPr sz="4120"/>
          </a:p>
        </p:txBody>
      </p:sp>
      <p:pic>
        <p:nvPicPr>
          <p:cNvPr id="384" name="Google Shape;384;p62"/>
          <p:cNvPicPr preferRelativeResize="0"/>
          <p:nvPr/>
        </p:nvPicPr>
        <p:blipFill>
          <a:blip r:embed="rId3">
            <a:alphaModFix/>
          </a:blip>
          <a:stretch>
            <a:fillRect/>
          </a:stretch>
        </p:blipFill>
        <p:spPr>
          <a:xfrm>
            <a:off x="152400" y="725100"/>
            <a:ext cx="5003801" cy="3846899"/>
          </a:xfrm>
          <a:prstGeom prst="rect">
            <a:avLst/>
          </a:prstGeom>
          <a:noFill/>
          <a:ln>
            <a:noFill/>
          </a:ln>
        </p:spPr>
      </p:pic>
      <p:pic>
        <p:nvPicPr>
          <p:cNvPr id="385" name="Google Shape;385;p62"/>
          <p:cNvPicPr preferRelativeResize="0"/>
          <p:nvPr/>
        </p:nvPicPr>
        <p:blipFill>
          <a:blip r:embed="rId4">
            <a:alphaModFix/>
          </a:blip>
          <a:stretch>
            <a:fillRect/>
          </a:stretch>
        </p:blipFill>
        <p:spPr>
          <a:xfrm>
            <a:off x="3886201" y="345850"/>
            <a:ext cx="3682999" cy="2467209"/>
          </a:xfrm>
          <a:prstGeom prst="rect">
            <a:avLst/>
          </a:prstGeom>
          <a:noFill/>
          <a:ln>
            <a:noFill/>
          </a:ln>
        </p:spPr>
      </p:pic>
      <p:pic>
        <p:nvPicPr>
          <p:cNvPr id="386" name="Google Shape;386;p62"/>
          <p:cNvPicPr preferRelativeResize="0"/>
          <p:nvPr/>
        </p:nvPicPr>
        <p:blipFill>
          <a:blip r:embed="rId5">
            <a:alphaModFix/>
          </a:blip>
          <a:stretch>
            <a:fillRect/>
          </a:stretch>
        </p:blipFill>
        <p:spPr>
          <a:xfrm>
            <a:off x="5219700" y="2203450"/>
            <a:ext cx="3837875" cy="2863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ph type="title"/>
          </p:nvPr>
        </p:nvSpPr>
        <p:spPr>
          <a:xfrm>
            <a:off x="0" y="0"/>
            <a:ext cx="85206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520"/>
              <a:t>Business impact - High</a:t>
            </a:r>
            <a:endParaRPr sz="4520"/>
          </a:p>
        </p:txBody>
      </p:sp>
      <p:sp>
        <p:nvSpPr>
          <p:cNvPr id="392" name="Google Shape;39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solidFill>
                  <a:schemeClr val="dk1"/>
                </a:solidFill>
              </a:rPr>
              <a:t>As attacker can inject arbitrary HTML CSS and JS via the URL, attacker can put any content on the</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page like phishing pages, install malware on victim’s device and even host explicit content that</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could compromise the reputation of the organization</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All attacker needs to do is send the link with the payload to the victim and victim would see hacker</a:t>
            </a:r>
            <a:endParaRPr>
              <a:solidFill>
                <a:schemeClr val="dk1"/>
              </a:solidFill>
            </a:endParaRPr>
          </a:p>
          <a:p>
            <a:pPr indent="0" lvl="0" marL="0" rtl="0" algn="l">
              <a:spcBef>
                <a:spcPts val="1200"/>
              </a:spcBef>
              <a:spcAft>
                <a:spcPts val="1200"/>
              </a:spcAft>
              <a:buNone/>
            </a:pPr>
            <a:r>
              <a:rPr lang="en-GB">
                <a:solidFill>
                  <a:schemeClr val="dk1"/>
                </a:solidFill>
              </a:rPr>
              <a:t>controlled content on the website. As the user trusts the website, he/she will trust the content.</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0" y="0"/>
            <a:ext cx="8520600" cy="8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t>Recommendation</a:t>
            </a:r>
            <a:endParaRPr sz="3400"/>
          </a:p>
        </p:txBody>
      </p:sp>
      <p:sp>
        <p:nvSpPr>
          <p:cNvPr id="398" name="Google Shape;398;p64"/>
          <p:cNvSpPr txBox="1"/>
          <p:nvPr>
            <p:ph idx="1" type="body"/>
          </p:nvPr>
        </p:nvSpPr>
        <p:spPr>
          <a:xfrm>
            <a:off x="0" y="723900"/>
            <a:ext cx="9029700" cy="416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700">
                <a:solidFill>
                  <a:schemeClr val="dk1"/>
                </a:solidFill>
              </a:rPr>
              <a:t>Take the following precautions:</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 Sanitize all user input and block characters you do not want</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 Convert special HTML characters like ‘ “ &lt; &gt; into HTML entities &amp;quot; %22 &amp;lt; &amp;gt; before</a:t>
            </a:r>
            <a:endParaRPr sz="1700">
              <a:solidFill>
                <a:schemeClr val="dk1"/>
              </a:solidFill>
            </a:endParaRPr>
          </a:p>
          <a:p>
            <a:pPr indent="0" lvl="0" marL="0" rtl="0" algn="l">
              <a:spcBef>
                <a:spcPts val="1200"/>
              </a:spcBef>
              <a:spcAft>
                <a:spcPts val="0"/>
              </a:spcAft>
              <a:buNone/>
            </a:pPr>
            <a:r>
              <a:rPr lang="en-GB" sz="1700">
                <a:solidFill>
                  <a:schemeClr val="dk1"/>
                </a:solidFill>
              </a:rPr>
              <a:t>printing them on the website</a:t>
            </a:r>
            <a:endParaRPr sz="1700">
              <a:solidFill>
                <a:schemeClr val="dk1"/>
              </a:solidFill>
            </a:endParaRPr>
          </a:p>
          <a:p>
            <a:pPr indent="0" lvl="0" marL="0" rtl="0" algn="l">
              <a:spcBef>
                <a:spcPts val="1200"/>
              </a:spcBef>
              <a:spcAft>
                <a:spcPts val="0"/>
              </a:spcAft>
              <a:buNone/>
            </a:pPr>
            <a:r>
              <a:rPr lang="en-GB" sz="3400">
                <a:solidFill>
                  <a:schemeClr val="dk1"/>
                </a:solidFill>
              </a:rPr>
              <a:t>References:</a:t>
            </a:r>
            <a:endParaRPr sz="3400">
              <a:solidFill>
                <a:schemeClr val="dk1"/>
              </a:solidFill>
            </a:endParaRPr>
          </a:p>
          <a:p>
            <a:pPr indent="-342900" lvl="0" marL="457200" rtl="0" algn="l">
              <a:spcBef>
                <a:spcPts val="1200"/>
              </a:spcBef>
              <a:spcAft>
                <a:spcPts val="0"/>
              </a:spcAft>
              <a:buSzPts val="1800"/>
              <a:buChar char="●"/>
            </a:pPr>
            <a:r>
              <a:rPr lang="en-GB" u="sng">
                <a:solidFill>
                  <a:schemeClr val="hlink"/>
                </a:solidFill>
                <a:hlinkClick r:id="rId3"/>
              </a:rPr>
              <a:t>https://portswigger.net/web-security/cross-site-scripting</a:t>
            </a:r>
            <a:endParaRPr>
              <a:solidFill>
                <a:schemeClr val="dk1"/>
              </a:solidFill>
            </a:endParaRPr>
          </a:p>
          <a:p>
            <a:pPr indent="-342900" lvl="0" marL="457200" rtl="0" algn="l">
              <a:spcBef>
                <a:spcPts val="0"/>
              </a:spcBef>
              <a:spcAft>
                <a:spcPts val="0"/>
              </a:spcAft>
              <a:buSzPts val="1800"/>
              <a:buChar char="●"/>
            </a:pPr>
            <a:r>
              <a:rPr lang="en-GB" u="sng">
                <a:solidFill>
                  <a:schemeClr val="hlink"/>
                </a:solidFill>
                <a:hlinkClick r:id="rId4"/>
              </a:rPr>
              <a:t>https://www.owasp.org/index.php/Cross-site_Scripting_(XSS)</a:t>
            </a:r>
            <a:endParaRPr>
              <a:solidFill>
                <a:schemeClr val="dk1"/>
              </a:solidFill>
            </a:endParaRPr>
          </a:p>
          <a:p>
            <a:pPr indent="-342900" lvl="0" marL="457200" rtl="0" algn="l">
              <a:spcBef>
                <a:spcPts val="0"/>
              </a:spcBef>
              <a:spcAft>
                <a:spcPts val="0"/>
              </a:spcAft>
              <a:buSzPts val="1800"/>
              <a:buChar char="●"/>
            </a:pPr>
            <a:r>
              <a:rPr lang="en-GB" u="sng">
                <a:solidFill>
                  <a:schemeClr val="hlink"/>
                </a:solidFill>
                <a:hlinkClick r:id="rId5"/>
              </a:rPr>
              <a:t>https://www.acunetix.com/websitesecurity/cross-site-scripting/</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8.COMMON PASSWORD</a:t>
            </a:r>
            <a:endParaRPr sz="4600"/>
          </a:p>
        </p:txBody>
      </p:sp>
      <p:sp>
        <p:nvSpPr>
          <p:cNvPr id="404" name="Google Shape;404;p65"/>
          <p:cNvSpPr txBox="1"/>
          <p:nvPr>
            <p:ph idx="1" type="body"/>
          </p:nvPr>
        </p:nvSpPr>
        <p:spPr>
          <a:xfrm>
            <a:off x="83100" y="809575"/>
            <a:ext cx="1986900" cy="34164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a:solidFill>
                  <a:schemeClr val="dk1"/>
                </a:solidFill>
              </a:rPr>
              <a:t>Common</a:t>
            </a:r>
            <a:endParaRPr>
              <a:solidFill>
                <a:schemeClr val="dk1"/>
              </a:solidFill>
            </a:endParaRPr>
          </a:p>
          <a:p>
            <a:pPr indent="0" lvl="0" marL="0" rtl="0" algn="ctr">
              <a:spcBef>
                <a:spcPts val="1200"/>
              </a:spcBef>
              <a:spcAft>
                <a:spcPts val="0"/>
              </a:spcAft>
              <a:buNone/>
            </a:pPr>
            <a:r>
              <a:rPr lang="en-GB">
                <a:solidFill>
                  <a:schemeClr val="dk1"/>
                </a:solidFill>
              </a:rPr>
              <a:t>Password</a:t>
            </a:r>
            <a:endParaRPr>
              <a:solidFill>
                <a:schemeClr val="dk1"/>
              </a:solidFill>
            </a:endParaRPr>
          </a:p>
          <a:p>
            <a:pPr indent="0" lvl="0" marL="0" rtl="0" algn="ctr">
              <a:spcBef>
                <a:spcPts val="1200"/>
              </a:spcBef>
              <a:spcAft>
                <a:spcPts val="1200"/>
              </a:spcAft>
              <a:buNone/>
            </a:pPr>
            <a:r>
              <a:rPr lang="en-GB">
                <a:solidFill>
                  <a:schemeClr val="dk1"/>
                </a:solidFill>
              </a:rPr>
              <a:t>(severe)</a:t>
            </a:r>
            <a:endParaRPr>
              <a:solidFill>
                <a:schemeClr val="dk1"/>
              </a:solidFill>
            </a:endParaRPr>
          </a:p>
        </p:txBody>
      </p:sp>
      <p:sp>
        <p:nvSpPr>
          <p:cNvPr id="405" name="Google Shape;405;p65"/>
          <p:cNvSpPr txBox="1"/>
          <p:nvPr>
            <p:ph idx="2" type="body"/>
          </p:nvPr>
        </p:nvSpPr>
        <p:spPr>
          <a:xfrm>
            <a:off x="2070000" y="809575"/>
            <a:ext cx="669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solidFill>
                  <a:schemeClr val="dk1"/>
                </a:solidFill>
              </a:rPr>
              <a:t>Below mentioned url has weak and very common password.</a:t>
            </a:r>
            <a:endParaRPr sz="1800">
              <a:solidFill>
                <a:schemeClr val="dk1"/>
              </a:solidFill>
            </a:endParaRPr>
          </a:p>
          <a:p>
            <a:pPr indent="0" lvl="0" marL="0" rtl="0" algn="l">
              <a:spcBef>
                <a:spcPts val="1200"/>
              </a:spcBef>
              <a:spcAft>
                <a:spcPts val="0"/>
              </a:spcAft>
              <a:buNone/>
            </a:pPr>
            <a:r>
              <a:t/>
            </a:r>
            <a:endParaRPr sz="1800">
              <a:solidFill>
                <a:schemeClr val="dk1"/>
              </a:solidFill>
            </a:endParaRPr>
          </a:p>
          <a:p>
            <a:pPr indent="0" lvl="0" marL="0" rtl="0" algn="l">
              <a:spcBef>
                <a:spcPts val="1200"/>
              </a:spcBef>
              <a:spcAft>
                <a:spcPts val="0"/>
              </a:spcAft>
              <a:buNone/>
            </a:pPr>
            <a:r>
              <a:t/>
            </a:r>
            <a:endParaRPr sz="1800">
              <a:solidFill>
                <a:schemeClr val="dk1"/>
              </a:solidFill>
            </a:endParaRPr>
          </a:p>
          <a:p>
            <a:pPr indent="0" lvl="0" marL="0" rtl="0" algn="l">
              <a:spcBef>
                <a:spcPts val="1200"/>
              </a:spcBef>
              <a:spcAft>
                <a:spcPts val="0"/>
              </a:spcAft>
              <a:buClr>
                <a:schemeClr val="dk1"/>
              </a:buClr>
              <a:buSzPts val="1100"/>
              <a:buFont typeface="Arial"/>
              <a:buNone/>
            </a:pPr>
            <a:r>
              <a:rPr b="1" lang="en-GB" sz="1800">
                <a:solidFill>
                  <a:schemeClr val="dk1"/>
                </a:solidFill>
              </a:rPr>
              <a:t>Affected URL :</a:t>
            </a:r>
            <a:endParaRPr b="1" sz="1800">
              <a:solidFill>
                <a:schemeClr val="dk1"/>
              </a:solidFill>
            </a:endParaRPr>
          </a:p>
          <a:p>
            <a:pPr indent="0" lvl="0" marL="0" rtl="0" algn="l">
              <a:spcBef>
                <a:spcPts val="1200"/>
              </a:spcBef>
              <a:spcAft>
                <a:spcPts val="1200"/>
              </a:spcAft>
              <a:buNone/>
            </a:pPr>
            <a:r>
              <a:rPr lang="en-GB" sz="1800">
                <a:solidFill>
                  <a:schemeClr val="dk1"/>
                </a:solidFill>
              </a:rPr>
              <a:t>• </a:t>
            </a:r>
            <a:r>
              <a:rPr lang="en-GB" sz="1800" u="sng">
                <a:solidFill>
                  <a:schemeClr val="hlink"/>
                </a:solidFill>
                <a:hlinkClick r:id="rId3"/>
              </a:rPr>
              <a:t>http://52.66.55.190/wondercms/loginURL</a:t>
            </a:r>
            <a:endParaRPr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5255"/>
              <a:buFont typeface="Arial"/>
              <a:buNone/>
            </a:pPr>
            <a:r>
              <a:rPr lang="en-GB" sz="4355"/>
              <a:t>Observation</a:t>
            </a:r>
            <a:endParaRPr sz="4355"/>
          </a:p>
          <a:p>
            <a:pPr indent="0" lvl="0" marL="0" rtl="0" algn="l">
              <a:spcBef>
                <a:spcPts val="0"/>
              </a:spcBef>
              <a:spcAft>
                <a:spcPts val="0"/>
              </a:spcAft>
              <a:buNone/>
            </a:pPr>
            <a:r>
              <a:rPr lang="en-GB"/>
              <a:t>• </a:t>
            </a:r>
            <a:r>
              <a:rPr lang="en-GB" sz="1911"/>
              <a:t>Password is shown below .</a:t>
            </a:r>
            <a:endParaRPr sz="1911"/>
          </a:p>
        </p:txBody>
      </p:sp>
      <p:pic>
        <p:nvPicPr>
          <p:cNvPr id="411" name="Google Shape;411;p66"/>
          <p:cNvPicPr preferRelativeResize="0"/>
          <p:nvPr/>
        </p:nvPicPr>
        <p:blipFill>
          <a:blip r:embed="rId3">
            <a:alphaModFix/>
          </a:blip>
          <a:stretch>
            <a:fillRect/>
          </a:stretch>
        </p:blipFill>
        <p:spPr>
          <a:xfrm>
            <a:off x="165100" y="2006600"/>
            <a:ext cx="4572001" cy="2794000"/>
          </a:xfrm>
          <a:prstGeom prst="rect">
            <a:avLst/>
          </a:prstGeom>
          <a:noFill/>
          <a:ln>
            <a:noFill/>
          </a:ln>
        </p:spPr>
      </p:pic>
      <p:pic>
        <p:nvPicPr>
          <p:cNvPr id="412" name="Google Shape;412;p66"/>
          <p:cNvPicPr preferRelativeResize="0"/>
          <p:nvPr/>
        </p:nvPicPr>
        <p:blipFill>
          <a:blip r:embed="rId4">
            <a:alphaModFix/>
          </a:blip>
          <a:stretch>
            <a:fillRect/>
          </a:stretch>
        </p:blipFill>
        <p:spPr>
          <a:xfrm>
            <a:off x="3886200" y="572700"/>
            <a:ext cx="4927601" cy="3161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0" y="0"/>
            <a:ext cx="8520600" cy="7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620"/>
              <a:t>Business Impact – high</a:t>
            </a:r>
            <a:endParaRPr sz="3620"/>
          </a:p>
        </p:txBody>
      </p:sp>
      <p:sp>
        <p:nvSpPr>
          <p:cNvPr id="418" name="Google Shape;418;p67"/>
          <p:cNvSpPr txBox="1"/>
          <p:nvPr>
            <p:ph idx="1" type="body"/>
          </p:nvPr>
        </p:nvSpPr>
        <p:spPr>
          <a:xfrm>
            <a:off x="0" y="762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solidFill>
                  <a:schemeClr val="dk1"/>
                </a:solidFill>
              </a:rPr>
              <a:t>Easy, default and common passwords make it easy for attackers to gain access to their accounts illegal use of them and can harm the website to any extent after getting logged into privileged accounts.</a:t>
            </a:r>
            <a:endParaRPr sz="20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t>Recommendation</a:t>
            </a:r>
            <a:endParaRPr sz="3220"/>
          </a:p>
        </p:txBody>
      </p:sp>
      <p:sp>
        <p:nvSpPr>
          <p:cNvPr id="424" name="Google Shape;424;p68"/>
          <p:cNvSpPr txBox="1"/>
          <p:nvPr>
            <p:ph idx="1" type="body"/>
          </p:nvPr>
        </p:nvSpPr>
        <p:spPr>
          <a:xfrm>
            <a:off x="0" y="863550"/>
            <a:ext cx="8520600" cy="4165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59410"/>
              <a:buFont typeface="Arial"/>
              <a:buNone/>
            </a:pPr>
            <a:r>
              <a:rPr lang="en-GB" sz="1851">
                <a:solidFill>
                  <a:schemeClr val="dk1"/>
                </a:solidFill>
              </a:rPr>
              <a:t>•There should be password strength check at every creation of an account.</a:t>
            </a:r>
            <a:endParaRPr sz="1851">
              <a:solidFill>
                <a:schemeClr val="dk1"/>
              </a:solidFill>
            </a:endParaRPr>
          </a:p>
          <a:p>
            <a:pPr indent="0" lvl="0" marL="0" rtl="0" algn="l">
              <a:spcBef>
                <a:spcPts val="1200"/>
              </a:spcBef>
              <a:spcAft>
                <a:spcPts val="0"/>
              </a:spcAft>
              <a:buClr>
                <a:schemeClr val="dk1"/>
              </a:buClr>
              <a:buSzPct val="59410"/>
              <a:buFont typeface="Arial"/>
              <a:buNone/>
            </a:pPr>
            <a:r>
              <a:rPr lang="en-GB" sz="1851">
                <a:solidFill>
                  <a:schemeClr val="dk1"/>
                </a:solidFill>
              </a:rPr>
              <a:t>•There must be a minimum of 8 characters long password with a mixture of numbers</a:t>
            </a:r>
            <a:endParaRPr sz="1851">
              <a:solidFill>
                <a:schemeClr val="dk1"/>
              </a:solidFill>
            </a:endParaRPr>
          </a:p>
          <a:p>
            <a:pPr indent="0" lvl="0" marL="0" rtl="0" algn="l">
              <a:spcBef>
                <a:spcPts val="1200"/>
              </a:spcBef>
              <a:spcAft>
                <a:spcPts val="0"/>
              </a:spcAft>
              <a:buClr>
                <a:schemeClr val="dk1"/>
              </a:buClr>
              <a:buSzPct val="59410"/>
              <a:buFont typeface="Arial"/>
              <a:buNone/>
            </a:pPr>
            <a:r>
              <a:rPr lang="en-GB" sz="1851">
                <a:solidFill>
                  <a:schemeClr val="dk1"/>
                </a:solidFill>
              </a:rPr>
              <a:t>, alphanumerics ,special characters ,etc.</a:t>
            </a:r>
            <a:endParaRPr sz="1851">
              <a:solidFill>
                <a:schemeClr val="dk1"/>
              </a:solidFill>
            </a:endParaRPr>
          </a:p>
          <a:p>
            <a:pPr indent="0" lvl="0" marL="0" rtl="0" algn="l">
              <a:spcBef>
                <a:spcPts val="1200"/>
              </a:spcBef>
              <a:spcAft>
                <a:spcPts val="0"/>
              </a:spcAft>
              <a:buClr>
                <a:schemeClr val="dk1"/>
              </a:buClr>
              <a:buSzPct val="59410"/>
              <a:buFont typeface="Arial"/>
              <a:buNone/>
            </a:pPr>
            <a:r>
              <a:rPr lang="en-GB" sz="1851">
                <a:solidFill>
                  <a:schemeClr val="dk1"/>
                </a:solidFill>
              </a:rPr>
              <a:t>•There should be no repetition of password ,neither on change nor reset.</a:t>
            </a:r>
            <a:endParaRPr sz="1851">
              <a:solidFill>
                <a:schemeClr val="dk1"/>
              </a:solidFill>
            </a:endParaRPr>
          </a:p>
          <a:p>
            <a:pPr indent="0" lvl="0" marL="0" rtl="0" algn="l">
              <a:spcBef>
                <a:spcPts val="1200"/>
              </a:spcBef>
              <a:spcAft>
                <a:spcPts val="0"/>
              </a:spcAft>
              <a:buNone/>
            </a:pPr>
            <a:r>
              <a:rPr lang="en-GB" sz="1851">
                <a:solidFill>
                  <a:schemeClr val="dk1"/>
                </a:solidFill>
              </a:rPr>
              <a:t>•The password should not be stored on the web, rather should be hashed and stored.</a:t>
            </a:r>
            <a:endParaRPr sz="1851">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GB" sz="3200">
                <a:solidFill>
                  <a:schemeClr val="dk1"/>
                </a:solidFill>
              </a:rPr>
              <a:t>References:</a:t>
            </a:r>
            <a:endParaRPr sz="3200">
              <a:solidFill>
                <a:schemeClr val="dk1"/>
              </a:solidFill>
            </a:endParaRPr>
          </a:p>
          <a:p>
            <a:pPr indent="0" lvl="0" marL="0" rtl="0" algn="l">
              <a:spcBef>
                <a:spcPts val="1200"/>
              </a:spcBef>
              <a:spcAft>
                <a:spcPts val="0"/>
              </a:spcAft>
              <a:buNone/>
            </a:pPr>
            <a:r>
              <a:rPr lang="en-GB" u="sng">
                <a:solidFill>
                  <a:schemeClr val="hlink"/>
                </a:solidFill>
                <a:hlinkClick r:id="rId3"/>
              </a:rPr>
              <a:t>https://cheatsheetseries.owasp.org/cheatsheets/Authentication_Cheat_Sheet.html</a:t>
            </a:r>
            <a:endParaRPr>
              <a:solidFill>
                <a:schemeClr val="dk1"/>
              </a:solidFill>
            </a:endParaRPr>
          </a:p>
          <a:p>
            <a:pPr indent="0" lvl="0" marL="0" rtl="0" algn="l">
              <a:spcBef>
                <a:spcPts val="1200"/>
              </a:spcBef>
              <a:spcAft>
                <a:spcPts val="0"/>
              </a:spcAft>
              <a:buNone/>
            </a:pPr>
            <a:r>
              <a:rPr lang="en-GB" u="sng">
                <a:solidFill>
                  <a:schemeClr val="hlink"/>
                </a:solidFill>
                <a:hlinkClick r:id="rId4"/>
              </a:rPr>
              <a:t>https://www.acunetix.com/blog/articles/weak-password-vulnerability-common-think/</a:t>
            </a:r>
            <a:endParaRPr>
              <a:solidFill>
                <a:schemeClr val="dk1"/>
              </a:solidFill>
            </a:endParaRPr>
          </a:p>
          <a:p>
            <a:pPr indent="0" lvl="0" marL="0" rtl="0" algn="l">
              <a:spcBef>
                <a:spcPts val="1200"/>
              </a:spcBef>
              <a:spcAft>
                <a:spcPts val="1200"/>
              </a:spcAft>
              <a:buNone/>
            </a:pPr>
            <a:r>
              <a:rPr lang="en-GB" u="sng">
                <a:solidFill>
                  <a:schemeClr val="hlink"/>
                </a:solidFill>
                <a:hlinkClick r:id="rId5"/>
              </a:rPr>
              <a:t>https://www.owasp.org/index.php/Testing_for_Weak_password_policy_(OTG-AUTHN-007)</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9.</a:t>
            </a:r>
            <a:r>
              <a:rPr lang="en-GB"/>
              <a:t>Component with known vulnerability</a:t>
            </a:r>
            <a:endParaRPr/>
          </a:p>
        </p:txBody>
      </p:sp>
      <p:sp>
        <p:nvSpPr>
          <p:cNvPr id="430" name="Google Shape;430;p69"/>
          <p:cNvSpPr txBox="1"/>
          <p:nvPr>
            <p:ph idx="1" type="body"/>
          </p:nvPr>
        </p:nvSpPr>
        <p:spPr>
          <a:xfrm>
            <a:off x="0" y="974675"/>
            <a:ext cx="2019300" cy="34164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a:solidFill>
                  <a:schemeClr val="dk1"/>
                </a:solidFill>
              </a:rPr>
              <a:t>Component</a:t>
            </a:r>
            <a:endParaRPr>
              <a:solidFill>
                <a:schemeClr val="dk1"/>
              </a:solidFill>
            </a:endParaRPr>
          </a:p>
          <a:p>
            <a:pPr indent="0" lvl="0" marL="0" rtl="0" algn="ctr">
              <a:spcBef>
                <a:spcPts val="1200"/>
              </a:spcBef>
              <a:spcAft>
                <a:spcPts val="0"/>
              </a:spcAft>
              <a:buClr>
                <a:schemeClr val="dk1"/>
              </a:buClr>
              <a:buSzPts val="1100"/>
              <a:buFont typeface="Arial"/>
              <a:buNone/>
            </a:pPr>
            <a:r>
              <a:rPr lang="en-GB">
                <a:solidFill>
                  <a:schemeClr val="dk1"/>
                </a:solidFill>
              </a:rPr>
              <a:t>with known</a:t>
            </a:r>
            <a:endParaRPr>
              <a:solidFill>
                <a:schemeClr val="dk1"/>
              </a:solidFill>
            </a:endParaRPr>
          </a:p>
          <a:p>
            <a:pPr indent="0" lvl="0" marL="0" rtl="0" algn="ctr">
              <a:spcBef>
                <a:spcPts val="1200"/>
              </a:spcBef>
              <a:spcAft>
                <a:spcPts val="0"/>
              </a:spcAft>
              <a:buNone/>
            </a:pPr>
            <a:r>
              <a:rPr lang="en-GB">
                <a:solidFill>
                  <a:schemeClr val="dk1"/>
                </a:solidFill>
              </a:rPr>
              <a:t>Vulnerability</a:t>
            </a:r>
            <a:endParaRPr>
              <a:solidFill>
                <a:schemeClr val="dk1"/>
              </a:solidFill>
            </a:endParaRPr>
          </a:p>
          <a:p>
            <a:pPr indent="0" lvl="0" marL="0" rtl="0" algn="ctr">
              <a:spcBef>
                <a:spcPts val="1200"/>
              </a:spcBef>
              <a:spcAft>
                <a:spcPts val="1200"/>
              </a:spcAft>
              <a:buNone/>
            </a:pPr>
            <a:r>
              <a:rPr lang="en-GB">
                <a:solidFill>
                  <a:schemeClr val="dk1"/>
                </a:solidFill>
              </a:rPr>
              <a:t>(severe)</a:t>
            </a:r>
            <a:endParaRPr>
              <a:solidFill>
                <a:schemeClr val="dk1"/>
              </a:solidFill>
            </a:endParaRPr>
          </a:p>
        </p:txBody>
      </p:sp>
      <p:sp>
        <p:nvSpPr>
          <p:cNvPr id="431" name="Google Shape;431;p69"/>
          <p:cNvSpPr txBox="1"/>
          <p:nvPr>
            <p:ph idx="2" type="body"/>
          </p:nvPr>
        </p:nvSpPr>
        <p:spPr>
          <a:xfrm>
            <a:off x="2019300" y="974675"/>
            <a:ext cx="650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000000"/>
                </a:solidFill>
              </a:rPr>
              <a:t>•Server used is nginx/1.14.0 appears to be outdated (current is at least 1.17.3 ) i.e it is known to have exploitable vulnerabilities.</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0"/>
              </a:spcAft>
              <a:buNone/>
            </a:pPr>
            <a:r>
              <a:rPr lang="en-GB" sz="1600">
                <a:solidFill>
                  <a:srgbClr val="000000"/>
                </a:solidFill>
              </a:rPr>
              <a:t>•WonderCMS</a:t>
            </a:r>
            <a:endParaRPr sz="1600">
              <a:solidFill>
                <a:srgbClr val="000000"/>
              </a:solidFill>
            </a:endParaRPr>
          </a:p>
          <a:p>
            <a:pPr indent="0" lvl="0" marL="0" rtl="0" algn="l">
              <a:spcBef>
                <a:spcPts val="1200"/>
              </a:spcBef>
              <a:spcAft>
                <a:spcPts val="1200"/>
              </a:spcAft>
              <a:buNone/>
            </a:pPr>
            <a:r>
              <a:rPr lang="en-GB" sz="1600">
                <a:solidFill>
                  <a:srgbClr val="000000"/>
                </a:solidFill>
              </a:rPr>
              <a:t>•Codoforum (Powered by codologic)</a:t>
            </a:r>
            <a:endParaRPr sz="16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0"/>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8947"/>
              <a:buFont typeface="Arial"/>
              <a:buNone/>
            </a:pPr>
            <a:r>
              <a:rPr lang="en-GB" sz="3800"/>
              <a:t>Observation</a:t>
            </a:r>
            <a:endParaRPr sz="3800"/>
          </a:p>
          <a:p>
            <a:pPr indent="0" lvl="0" marL="0" rtl="0" algn="l">
              <a:spcBef>
                <a:spcPts val="0"/>
              </a:spcBef>
              <a:spcAft>
                <a:spcPts val="0"/>
              </a:spcAft>
              <a:buNone/>
            </a:pPr>
            <a:r>
              <a:rPr lang="en-GB" sz="2022"/>
              <a:t>Codologic Vulnerability:- Now you can see that they have blind sql injection vulnerability</a:t>
            </a:r>
            <a:endParaRPr sz="2022"/>
          </a:p>
        </p:txBody>
      </p:sp>
      <p:pic>
        <p:nvPicPr>
          <p:cNvPr id="437" name="Google Shape;437;p70"/>
          <p:cNvPicPr preferRelativeResize="0"/>
          <p:nvPr/>
        </p:nvPicPr>
        <p:blipFill>
          <a:blip r:embed="rId3">
            <a:alphaModFix/>
          </a:blip>
          <a:stretch>
            <a:fillRect/>
          </a:stretch>
        </p:blipFill>
        <p:spPr>
          <a:xfrm>
            <a:off x="165100" y="941000"/>
            <a:ext cx="8750300" cy="413899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rPr lang="en-GB" sz="5355"/>
              <a:t>POC</a:t>
            </a:r>
            <a:endParaRPr sz="5355"/>
          </a:p>
          <a:p>
            <a:pPr indent="0" lvl="0" marL="0" rtl="0" algn="l">
              <a:spcBef>
                <a:spcPts val="0"/>
              </a:spcBef>
              <a:spcAft>
                <a:spcPts val="0"/>
              </a:spcAft>
              <a:buNone/>
            </a:pPr>
            <a:r>
              <a:rPr lang="en-GB" sz="1911"/>
              <a:t>Codologic Vulnerability,</a:t>
            </a:r>
            <a:endParaRPr sz="1911"/>
          </a:p>
          <a:p>
            <a:pPr indent="0" lvl="0" marL="0" rtl="0" algn="l">
              <a:spcBef>
                <a:spcPts val="0"/>
              </a:spcBef>
              <a:spcAft>
                <a:spcPts val="0"/>
              </a:spcAft>
              <a:buClr>
                <a:schemeClr val="dk1"/>
              </a:buClr>
              <a:buSzPct val="57558"/>
              <a:buFont typeface="Arial"/>
              <a:buNone/>
            </a:pPr>
            <a:r>
              <a:rPr lang="en-GB" sz="1911"/>
              <a:t>It has multiple sql injection vulnerability,</a:t>
            </a:r>
            <a:endParaRPr sz="1911"/>
          </a:p>
          <a:p>
            <a:pPr indent="0" lvl="0" marL="0" rtl="0" algn="l">
              <a:spcBef>
                <a:spcPts val="0"/>
              </a:spcBef>
              <a:spcAft>
                <a:spcPts val="0"/>
              </a:spcAft>
              <a:buNone/>
            </a:pPr>
            <a:r>
              <a:rPr lang="en-GB" sz="1911"/>
              <a:t>given the link of exploit-db in reference.</a:t>
            </a:r>
            <a:endParaRPr sz="1911"/>
          </a:p>
          <a:p>
            <a:pPr indent="0" lvl="0" marL="0" rtl="0" algn="l">
              <a:spcBef>
                <a:spcPts val="0"/>
              </a:spcBef>
              <a:spcAft>
                <a:spcPts val="0"/>
              </a:spcAft>
              <a:buNone/>
            </a:pPr>
            <a:r>
              <a:rPr lang="en-GB" sz="1911"/>
              <a:t>And also given the </a:t>
            </a:r>
            <a:r>
              <a:rPr lang="en-GB" sz="1911"/>
              <a:t>manually</a:t>
            </a:r>
            <a:r>
              <a:rPr lang="en-GB" sz="1911"/>
              <a:t> approach </a:t>
            </a:r>
            <a:endParaRPr sz="1911"/>
          </a:p>
          <a:p>
            <a:pPr indent="0" lvl="0" marL="0" rtl="0" algn="l">
              <a:spcBef>
                <a:spcPts val="0"/>
              </a:spcBef>
              <a:spcAft>
                <a:spcPts val="0"/>
              </a:spcAft>
              <a:buNone/>
            </a:pPr>
            <a:r>
              <a:rPr lang="en-GB" sz="1911"/>
              <a:t>of blind SQL injection.</a:t>
            </a:r>
            <a:endParaRPr sz="1911"/>
          </a:p>
        </p:txBody>
      </p:sp>
      <p:pic>
        <p:nvPicPr>
          <p:cNvPr id="443" name="Google Shape;443;p71"/>
          <p:cNvPicPr preferRelativeResize="0"/>
          <p:nvPr/>
        </p:nvPicPr>
        <p:blipFill>
          <a:blip r:embed="rId3">
            <a:alphaModFix/>
          </a:blip>
          <a:stretch>
            <a:fillRect/>
          </a:stretch>
        </p:blipFill>
        <p:spPr>
          <a:xfrm>
            <a:off x="3898900" y="179525"/>
            <a:ext cx="5169150" cy="4697274"/>
          </a:xfrm>
          <a:prstGeom prst="rect">
            <a:avLst/>
          </a:prstGeom>
          <a:noFill/>
          <a:ln>
            <a:noFill/>
          </a:ln>
        </p:spPr>
      </p:pic>
      <p:pic>
        <p:nvPicPr>
          <p:cNvPr id="444" name="Google Shape;444;p71"/>
          <p:cNvPicPr preferRelativeResize="0"/>
          <p:nvPr/>
        </p:nvPicPr>
        <p:blipFill>
          <a:blip r:embed="rId4">
            <a:alphaModFix/>
          </a:blip>
          <a:stretch>
            <a:fillRect/>
          </a:stretch>
        </p:blipFill>
        <p:spPr>
          <a:xfrm>
            <a:off x="228600" y="3073400"/>
            <a:ext cx="5864275" cy="180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0"/>
            <a:ext cx="8520600" cy="66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700" u="sng"/>
              <a:t>1. SQL Injection</a:t>
            </a:r>
            <a:endParaRPr u="sng"/>
          </a:p>
        </p:txBody>
      </p:sp>
      <p:sp>
        <p:nvSpPr>
          <p:cNvPr id="100" name="Google Shape;100;p18"/>
          <p:cNvSpPr txBox="1"/>
          <p:nvPr>
            <p:ph idx="1" type="body"/>
          </p:nvPr>
        </p:nvSpPr>
        <p:spPr>
          <a:xfrm>
            <a:off x="311700" y="660175"/>
            <a:ext cx="1745700" cy="3908700"/>
          </a:xfrm>
          <a:prstGeom prst="rect">
            <a:avLst/>
          </a:prstGeom>
          <a:solidFill>
            <a:srgbClr val="FF0000"/>
          </a:solidFill>
        </p:spPr>
        <p:txBody>
          <a:bodyPr anchorCtr="0" anchor="ctr" bIns="91425" lIns="91425" spcFirstLastPara="1" rIns="91425" wrap="square" tIns="91425">
            <a:normAutofit/>
          </a:bodyPr>
          <a:lstStyle/>
          <a:p>
            <a:pPr indent="0" lvl="0" marL="0" rtl="0" algn="ctr">
              <a:spcBef>
                <a:spcPts val="0"/>
              </a:spcBef>
              <a:spcAft>
                <a:spcPts val="1200"/>
              </a:spcAft>
              <a:buNone/>
            </a:pPr>
            <a:r>
              <a:rPr lang="en-GB">
                <a:solidFill>
                  <a:schemeClr val="dk1"/>
                </a:solidFill>
              </a:rPr>
              <a:t>SQL Injection(Critical)</a:t>
            </a:r>
            <a:endParaRPr>
              <a:solidFill>
                <a:schemeClr val="dk1"/>
              </a:solidFill>
            </a:endParaRPr>
          </a:p>
        </p:txBody>
      </p:sp>
      <p:sp>
        <p:nvSpPr>
          <p:cNvPr id="101" name="Google Shape;101;p18"/>
          <p:cNvSpPr txBox="1"/>
          <p:nvPr>
            <p:ph idx="2" type="body"/>
          </p:nvPr>
        </p:nvSpPr>
        <p:spPr>
          <a:xfrm>
            <a:off x="2057400" y="660175"/>
            <a:ext cx="6774900" cy="43308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935"/>
              <a:buNone/>
            </a:pPr>
            <a:r>
              <a:rPr lang="en-GB" sz="1290">
                <a:solidFill>
                  <a:schemeClr val="dk1"/>
                </a:solidFill>
              </a:rPr>
              <a:t>Below mentioned URL in the T-shirt/socks/shoes module is vulnerable to SQL injection attack</a:t>
            </a:r>
            <a:endParaRPr sz="1290">
              <a:solidFill>
                <a:schemeClr val="dk1"/>
              </a:solidFill>
            </a:endParaRPr>
          </a:p>
          <a:p>
            <a:pPr indent="0" lvl="0" marL="0" rtl="0" algn="l">
              <a:lnSpc>
                <a:spcPct val="75000"/>
              </a:lnSpc>
              <a:spcBef>
                <a:spcPts val="1200"/>
              </a:spcBef>
              <a:spcAft>
                <a:spcPts val="0"/>
              </a:spcAft>
              <a:buSzPts val="935"/>
              <a:buNone/>
            </a:pPr>
            <a:r>
              <a:rPr b="1" lang="en-GB" sz="1290">
                <a:solidFill>
                  <a:schemeClr val="dk1"/>
                </a:solidFill>
              </a:rPr>
              <a:t>Affected URL :</a:t>
            </a:r>
            <a:endParaRPr b="1" sz="1290">
              <a:solidFill>
                <a:schemeClr val="dk1"/>
              </a:solidFill>
            </a:endParaRPr>
          </a:p>
          <a:p>
            <a:pPr indent="0" lvl="0" marL="0" rtl="0" algn="l">
              <a:lnSpc>
                <a:spcPct val="75000"/>
              </a:lnSpc>
              <a:spcBef>
                <a:spcPts val="1200"/>
              </a:spcBef>
              <a:spcAft>
                <a:spcPts val="0"/>
              </a:spcAft>
              <a:buSzPts val="935"/>
              <a:buNone/>
            </a:pPr>
            <a:r>
              <a:rPr lang="en-GB" sz="1290">
                <a:solidFill>
                  <a:schemeClr val="dk1"/>
                </a:solidFill>
              </a:rPr>
              <a:t>•</a:t>
            </a:r>
            <a:r>
              <a:rPr lang="en-GB" sz="1290" u="sng">
                <a:solidFill>
                  <a:schemeClr val="hlink"/>
                </a:solidFill>
                <a:hlinkClick r:id="rId3"/>
              </a:rPr>
              <a:t>http://52.66.55.190/products.php?cat=1</a:t>
            </a:r>
            <a:endParaRPr sz="1290">
              <a:solidFill>
                <a:schemeClr val="dk1"/>
              </a:solidFill>
            </a:endParaRPr>
          </a:p>
          <a:p>
            <a:pPr indent="0" lvl="0" marL="0" rtl="0" algn="l">
              <a:lnSpc>
                <a:spcPct val="75000"/>
              </a:lnSpc>
              <a:spcBef>
                <a:spcPts val="1200"/>
              </a:spcBef>
              <a:spcAft>
                <a:spcPts val="0"/>
              </a:spcAft>
              <a:buSzPts val="935"/>
              <a:buNone/>
            </a:pPr>
            <a:r>
              <a:rPr b="1" lang="en-GB" sz="1290">
                <a:solidFill>
                  <a:schemeClr val="dk1"/>
                </a:solidFill>
              </a:rPr>
              <a:t>Affected Parameters :</a:t>
            </a:r>
            <a:endParaRPr b="1" sz="1290">
              <a:solidFill>
                <a:schemeClr val="dk1"/>
              </a:solidFill>
            </a:endParaRPr>
          </a:p>
          <a:p>
            <a:pPr indent="0" lvl="0" marL="0" rtl="0" algn="l">
              <a:lnSpc>
                <a:spcPct val="75000"/>
              </a:lnSpc>
              <a:spcBef>
                <a:spcPts val="1200"/>
              </a:spcBef>
              <a:spcAft>
                <a:spcPts val="0"/>
              </a:spcAft>
              <a:buSzPts val="935"/>
              <a:buNone/>
            </a:pPr>
            <a:r>
              <a:rPr lang="en-GB" sz="1290">
                <a:solidFill>
                  <a:schemeClr val="dk1"/>
                </a:solidFill>
              </a:rPr>
              <a:t>•cat (GET parameter)</a:t>
            </a:r>
            <a:endParaRPr sz="1290">
              <a:solidFill>
                <a:schemeClr val="dk1"/>
              </a:solidFill>
            </a:endParaRPr>
          </a:p>
          <a:p>
            <a:pPr indent="0" lvl="0" marL="0" rtl="0" algn="l">
              <a:lnSpc>
                <a:spcPct val="75000"/>
              </a:lnSpc>
              <a:spcBef>
                <a:spcPts val="1200"/>
              </a:spcBef>
              <a:spcAft>
                <a:spcPts val="0"/>
              </a:spcAft>
              <a:buSzPts val="935"/>
              <a:buNone/>
            </a:pPr>
            <a:r>
              <a:rPr b="1" lang="en-GB" sz="1290">
                <a:solidFill>
                  <a:schemeClr val="dk1"/>
                </a:solidFill>
              </a:rPr>
              <a:t>Payload:</a:t>
            </a:r>
            <a:endParaRPr b="1" sz="1290">
              <a:solidFill>
                <a:schemeClr val="dk1"/>
              </a:solidFill>
            </a:endParaRPr>
          </a:p>
          <a:p>
            <a:pPr indent="0" lvl="0" marL="0" rtl="0" algn="l">
              <a:lnSpc>
                <a:spcPct val="75000"/>
              </a:lnSpc>
              <a:spcBef>
                <a:spcPts val="1200"/>
              </a:spcBef>
              <a:spcAft>
                <a:spcPts val="0"/>
              </a:spcAft>
              <a:buSzPts val="935"/>
              <a:buNone/>
            </a:pPr>
            <a:r>
              <a:rPr lang="en-GB" sz="1290">
                <a:solidFill>
                  <a:schemeClr val="dk1"/>
                </a:solidFill>
              </a:rPr>
              <a:t>•cat =1’</a:t>
            </a:r>
            <a:endParaRPr sz="1290">
              <a:solidFill>
                <a:schemeClr val="dk1"/>
              </a:solidFill>
            </a:endParaRPr>
          </a:p>
          <a:p>
            <a:pPr indent="0" lvl="0" marL="0" rtl="0" algn="l">
              <a:lnSpc>
                <a:spcPct val="75000"/>
              </a:lnSpc>
              <a:spcBef>
                <a:spcPts val="1200"/>
              </a:spcBef>
              <a:spcAft>
                <a:spcPts val="0"/>
              </a:spcAft>
              <a:buSzPts val="935"/>
              <a:buNone/>
            </a:pPr>
            <a:r>
              <a:rPr b="1" lang="en-GB" sz="1290">
                <a:solidFill>
                  <a:schemeClr val="dk1"/>
                </a:solidFill>
              </a:rPr>
              <a:t>Affected URL :</a:t>
            </a:r>
            <a:endParaRPr b="1" sz="1290">
              <a:solidFill>
                <a:schemeClr val="dk1"/>
              </a:solidFill>
            </a:endParaRPr>
          </a:p>
          <a:p>
            <a:pPr indent="0" lvl="0" marL="0" rtl="0" algn="l">
              <a:lnSpc>
                <a:spcPct val="75000"/>
              </a:lnSpc>
              <a:spcBef>
                <a:spcPts val="1200"/>
              </a:spcBef>
              <a:spcAft>
                <a:spcPts val="0"/>
              </a:spcAft>
              <a:buSzPts val="935"/>
              <a:buNone/>
            </a:pPr>
            <a:r>
              <a:rPr lang="en-GB" sz="1290">
                <a:solidFill>
                  <a:schemeClr val="dk1"/>
                </a:solidFill>
              </a:rPr>
              <a:t>•</a:t>
            </a:r>
            <a:r>
              <a:rPr lang="en-GB" sz="1290" u="sng">
                <a:solidFill>
                  <a:schemeClr val="hlink"/>
                </a:solidFill>
                <a:hlinkClick r:id="rId4"/>
              </a:rPr>
              <a:t>http://52.66.55.190/products.php?s=shocks</a:t>
            </a:r>
            <a:endParaRPr sz="1290">
              <a:solidFill>
                <a:schemeClr val="dk1"/>
              </a:solidFill>
            </a:endParaRPr>
          </a:p>
          <a:p>
            <a:pPr indent="0" lvl="0" marL="0" rtl="0" algn="l">
              <a:lnSpc>
                <a:spcPct val="75000"/>
              </a:lnSpc>
              <a:spcBef>
                <a:spcPts val="1200"/>
              </a:spcBef>
              <a:spcAft>
                <a:spcPts val="0"/>
              </a:spcAft>
              <a:buSzPts val="935"/>
              <a:buNone/>
            </a:pPr>
            <a:r>
              <a:rPr b="1" lang="en-GB" sz="1290">
                <a:solidFill>
                  <a:schemeClr val="dk1"/>
                </a:solidFill>
              </a:rPr>
              <a:t>Affected Parameters :</a:t>
            </a:r>
            <a:endParaRPr b="1" sz="1290">
              <a:solidFill>
                <a:schemeClr val="dk1"/>
              </a:solidFill>
            </a:endParaRPr>
          </a:p>
          <a:p>
            <a:pPr indent="0" lvl="0" marL="0" rtl="0" algn="l">
              <a:lnSpc>
                <a:spcPct val="75000"/>
              </a:lnSpc>
              <a:spcBef>
                <a:spcPts val="1200"/>
              </a:spcBef>
              <a:spcAft>
                <a:spcPts val="0"/>
              </a:spcAft>
              <a:buSzPts val="935"/>
              <a:buNone/>
            </a:pPr>
            <a:r>
              <a:rPr lang="en-GB" sz="1290">
                <a:solidFill>
                  <a:schemeClr val="dk1"/>
                </a:solidFill>
              </a:rPr>
              <a:t>•s (GET parameter)</a:t>
            </a:r>
            <a:endParaRPr sz="1290">
              <a:solidFill>
                <a:schemeClr val="dk1"/>
              </a:solidFill>
            </a:endParaRPr>
          </a:p>
          <a:p>
            <a:pPr indent="0" lvl="0" marL="0" rtl="0" algn="l">
              <a:lnSpc>
                <a:spcPct val="75000"/>
              </a:lnSpc>
              <a:spcBef>
                <a:spcPts val="1200"/>
              </a:spcBef>
              <a:spcAft>
                <a:spcPts val="0"/>
              </a:spcAft>
              <a:buSzPts val="935"/>
              <a:buNone/>
            </a:pPr>
            <a:r>
              <a:rPr b="1" lang="en-GB" sz="1290">
                <a:solidFill>
                  <a:schemeClr val="dk1"/>
                </a:solidFill>
              </a:rPr>
              <a:t>Payload:</a:t>
            </a:r>
            <a:endParaRPr b="1" sz="1290">
              <a:solidFill>
                <a:schemeClr val="dk1"/>
              </a:solidFill>
            </a:endParaRPr>
          </a:p>
          <a:p>
            <a:pPr indent="0" lvl="0" marL="0" rtl="0" algn="l">
              <a:lnSpc>
                <a:spcPct val="75000"/>
              </a:lnSpc>
              <a:spcBef>
                <a:spcPts val="1200"/>
              </a:spcBef>
              <a:spcAft>
                <a:spcPts val="1200"/>
              </a:spcAft>
              <a:buSzPts val="935"/>
              <a:buNone/>
            </a:pPr>
            <a:r>
              <a:rPr lang="en-GB" sz="1290">
                <a:solidFill>
                  <a:schemeClr val="dk1"/>
                </a:solidFill>
              </a:rPr>
              <a:t>•s=socks'</a:t>
            </a:r>
            <a:endParaRPr sz="129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Business Impact – high</a:t>
            </a:r>
            <a:endParaRPr sz="4020"/>
          </a:p>
        </p:txBody>
      </p:sp>
      <p:sp>
        <p:nvSpPr>
          <p:cNvPr id="450" name="Google Shape;450;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Exploits of every vulnerability detected is regularly made public and hence outdated software can very easily be taken advantage of.If the attacker comes to know about this vulnerability ,he may directly use the exploit to take down the entire system, which is a big risk.</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820"/>
              <a:t>Recommendation</a:t>
            </a:r>
            <a:endParaRPr sz="3820"/>
          </a:p>
        </p:txBody>
      </p:sp>
      <p:sp>
        <p:nvSpPr>
          <p:cNvPr id="456" name="Google Shape;456;p73"/>
          <p:cNvSpPr txBox="1"/>
          <p:nvPr>
            <p:ph idx="1" type="body"/>
          </p:nvPr>
        </p:nvSpPr>
        <p:spPr>
          <a:xfrm>
            <a:off x="0" y="10762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solidFill>
                  <a:srgbClr val="000000"/>
                </a:solidFill>
              </a:rPr>
              <a:t>•Upgrade to the latest version of Affected Software/theme/plugin/OS which means latest version.</a:t>
            </a:r>
            <a:endParaRPr>
              <a:solidFill>
                <a:srgbClr val="000000"/>
              </a:solidFill>
            </a:endParaRPr>
          </a:p>
          <a:p>
            <a:pPr indent="0" lvl="0" marL="0" rtl="0" algn="l">
              <a:spcBef>
                <a:spcPts val="1200"/>
              </a:spcBef>
              <a:spcAft>
                <a:spcPts val="0"/>
              </a:spcAft>
              <a:buNone/>
            </a:pPr>
            <a:r>
              <a:rPr lang="en-GB">
                <a:solidFill>
                  <a:srgbClr val="000000"/>
                </a:solidFill>
              </a:rPr>
              <a:t>•If upgrade is not possible for the time being, isolate the server from any other critical data and servers.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GB" sz="3400">
                <a:solidFill>
                  <a:srgbClr val="000000"/>
                </a:solidFill>
              </a:rPr>
              <a:t>References:</a:t>
            </a:r>
            <a:endParaRPr sz="3400">
              <a:solidFill>
                <a:srgbClr val="000000"/>
              </a:solidFill>
            </a:endParaRPr>
          </a:p>
          <a:p>
            <a:pPr indent="-342900" lvl="0" marL="457200" rtl="0" algn="l">
              <a:spcBef>
                <a:spcPts val="1200"/>
              </a:spcBef>
              <a:spcAft>
                <a:spcPts val="0"/>
              </a:spcAft>
              <a:buClr>
                <a:srgbClr val="000000"/>
              </a:buClr>
              <a:buSzPts val="1800"/>
              <a:buChar char="●"/>
            </a:pPr>
            <a:r>
              <a:rPr lang="en-GB" u="sng">
                <a:solidFill>
                  <a:schemeClr val="hlink"/>
                </a:solidFill>
                <a:hlinkClick r:id="rId3"/>
              </a:rPr>
              <a:t>https://usn.ubuntu.com/4099-1/</a:t>
            </a:r>
            <a:endParaRPr>
              <a:solidFill>
                <a:srgbClr val="000000"/>
              </a:solidFill>
            </a:endParaRPr>
          </a:p>
          <a:p>
            <a:pPr indent="-342900" lvl="0" marL="457200" rtl="0" algn="l">
              <a:spcBef>
                <a:spcPts val="0"/>
              </a:spcBef>
              <a:spcAft>
                <a:spcPts val="0"/>
              </a:spcAft>
              <a:buClr>
                <a:srgbClr val="000000"/>
              </a:buClr>
              <a:buSzPts val="1800"/>
              <a:buChar char="●"/>
            </a:pPr>
            <a:r>
              <a:rPr lang="en-GB" u="sng">
                <a:solidFill>
                  <a:schemeClr val="hlink"/>
                </a:solidFill>
                <a:hlinkClick r:id="rId4"/>
              </a:rPr>
              <a:t>https://www.exploit-db.com/exploits/37820</a:t>
            </a:r>
            <a:endParaRPr>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4"/>
          <p:cNvSpPr txBox="1"/>
          <p:nvPr>
            <p:ph type="title"/>
          </p:nvPr>
        </p:nvSpPr>
        <p:spPr>
          <a:xfrm>
            <a:off x="177800" y="33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10.</a:t>
            </a:r>
            <a:r>
              <a:rPr lang="en-GB"/>
              <a:t>Server misconfiguration</a:t>
            </a:r>
            <a:endParaRPr/>
          </a:p>
        </p:txBody>
      </p:sp>
      <p:sp>
        <p:nvSpPr>
          <p:cNvPr id="462" name="Google Shape;462;p74"/>
          <p:cNvSpPr txBox="1"/>
          <p:nvPr>
            <p:ph idx="1" type="body"/>
          </p:nvPr>
        </p:nvSpPr>
        <p:spPr>
          <a:xfrm>
            <a:off x="311700" y="1152475"/>
            <a:ext cx="1796400" cy="3416400"/>
          </a:xfrm>
          <a:prstGeom prst="rect">
            <a:avLst/>
          </a:prstGeom>
          <a:solidFill>
            <a:schemeClr val="accent6"/>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chemeClr val="dk1"/>
                </a:solidFill>
              </a:rPr>
              <a:t>Server misconfiguration</a:t>
            </a:r>
            <a:endParaRPr>
              <a:solidFill>
                <a:schemeClr val="dk1"/>
              </a:solidFill>
            </a:endParaRPr>
          </a:p>
          <a:p>
            <a:pPr indent="0" lvl="0" marL="0" rtl="0" algn="ctr">
              <a:spcBef>
                <a:spcPts val="1200"/>
              </a:spcBef>
              <a:spcAft>
                <a:spcPts val="1200"/>
              </a:spcAft>
              <a:buNone/>
            </a:pPr>
            <a:r>
              <a:rPr lang="en-GB">
                <a:solidFill>
                  <a:schemeClr val="dk1"/>
                </a:solidFill>
              </a:rPr>
              <a:t>(Moderate)</a:t>
            </a:r>
            <a:endParaRPr>
              <a:solidFill>
                <a:schemeClr val="dk1"/>
              </a:solidFill>
            </a:endParaRPr>
          </a:p>
        </p:txBody>
      </p:sp>
      <p:sp>
        <p:nvSpPr>
          <p:cNvPr id="463" name="Google Shape;463;p74"/>
          <p:cNvSpPr txBox="1"/>
          <p:nvPr>
            <p:ph idx="2" type="body"/>
          </p:nvPr>
        </p:nvSpPr>
        <p:spPr>
          <a:xfrm>
            <a:off x="2108100" y="1152475"/>
            <a:ext cx="672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solidFill>
                  <a:schemeClr val="dk1"/>
                </a:solidFill>
              </a:rPr>
              <a:t>Below mentioned url will show you the server related info.</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Clr>
                <a:schemeClr val="dk1"/>
              </a:buClr>
              <a:buSzPts val="1100"/>
              <a:buFont typeface="Arial"/>
              <a:buNone/>
            </a:pPr>
            <a:r>
              <a:rPr b="1" lang="en-GB" sz="1900">
                <a:solidFill>
                  <a:schemeClr val="dk1"/>
                </a:solidFill>
              </a:rPr>
              <a:t>   URL</a:t>
            </a:r>
            <a:endParaRPr b="1" sz="1900">
              <a:solidFill>
                <a:schemeClr val="dk1"/>
              </a:solidFill>
            </a:endParaRPr>
          </a:p>
          <a:p>
            <a:pPr indent="-349250" lvl="0" marL="457200" rtl="0" algn="l">
              <a:spcBef>
                <a:spcPts val="1200"/>
              </a:spcBef>
              <a:spcAft>
                <a:spcPts val="0"/>
              </a:spcAft>
              <a:buSzPts val="1900"/>
              <a:buChar char="●"/>
            </a:pPr>
            <a:r>
              <a:rPr lang="en-GB" sz="1900" u="sng">
                <a:solidFill>
                  <a:schemeClr val="hlink"/>
                </a:solidFill>
                <a:hlinkClick r:id="rId3"/>
              </a:rPr>
              <a:t>http://52.66.55.190/server-status/</a:t>
            </a:r>
            <a:endParaRPr sz="1900">
              <a:solidFill>
                <a:schemeClr val="dk1"/>
              </a:solidFill>
            </a:endParaRPr>
          </a:p>
          <a:p>
            <a:pPr indent="-349250" lvl="0" marL="457200" rtl="0" algn="l">
              <a:spcBef>
                <a:spcPts val="0"/>
              </a:spcBef>
              <a:spcAft>
                <a:spcPts val="0"/>
              </a:spcAft>
              <a:buSzPts val="1900"/>
              <a:buChar char="●"/>
            </a:pPr>
            <a:r>
              <a:rPr lang="en-GB" sz="1900" u="sng">
                <a:solidFill>
                  <a:schemeClr val="hlink"/>
                </a:solidFill>
                <a:hlinkClick r:id="rId4"/>
              </a:rPr>
              <a:t>http://52.66.55.190/server-info/</a:t>
            </a:r>
            <a:endParaRPr sz="1900">
              <a:solidFill>
                <a:schemeClr val="dk1"/>
              </a:solidFill>
            </a:endParaRPr>
          </a:p>
          <a:p>
            <a:pPr indent="0" lvl="0" marL="0" rtl="0" algn="l">
              <a:spcBef>
                <a:spcPts val="1200"/>
              </a:spcBef>
              <a:spcAft>
                <a:spcPts val="1200"/>
              </a:spcAft>
              <a:buNone/>
            </a:pPr>
            <a:r>
              <a:t/>
            </a:r>
            <a:endParaRPr sz="19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20"/>
              <a:t>Observation and POC</a:t>
            </a:r>
            <a:endParaRPr sz="3420"/>
          </a:p>
        </p:txBody>
      </p:sp>
      <p:pic>
        <p:nvPicPr>
          <p:cNvPr id="469" name="Google Shape;469;p75"/>
          <p:cNvPicPr preferRelativeResize="0"/>
          <p:nvPr/>
        </p:nvPicPr>
        <p:blipFill>
          <a:blip r:embed="rId3">
            <a:alphaModFix/>
          </a:blip>
          <a:stretch>
            <a:fillRect/>
          </a:stretch>
        </p:blipFill>
        <p:spPr>
          <a:xfrm>
            <a:off x="152400" y="660400"/>
            <a:ext cx="7092025" cy="4330700"/>
          </a:xfrm>
          <a:prstGeom prst="rect">
            <a:avLst/>
          </a:prstGeom>
          <a:noFill/>
          <a:ln>
            <a:noFill/>
          </a:ln>
        </p:spPr>
      </p:pic>
      <p:pic>
        <p:nvPicPr>
          <p:cNvPr id="470" name="Google Shape;470;p75"/>
          <p:cNvPicPr preferRelativeResize="0"/>
          <p:nvPr/>
        </p:nvPicPr>
        <p:blipFill>
          <a:blip r:embed="rId4">
            <a:alphaModFix/>
          </a:blip>
          <a:stretch>
            <a:fillRect/>
          </a:stretch>
        </p:blipFill>
        <p:spPr>
          <a:xfrm>
            <a:off x="3435350" y="2247875"/>
            <a:ext cx="5429251" cy="11684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6"/>
          <p:cNvSpPr txBox="1"/>
          <p:nvPr>
            <p:ph type="title"/>
          </p:nvPr>
        </p:nvSpPr>
        <p:spPr>
          <a:xfrm>
            <a:off x="311700" y="140225"/>
            <a:ext cx="8520600" cy="48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4200"/>
              <a:t>Recommendation</a:t>
            </a:r>
            <a:endParaRPr sz="4200"/>
          </a:p>
          <a:p>
            <a:pPr indent="-365478" lvl="0" marL="457200" rtl="0" algn="l">
              <a:spcBef>
                <a:spcPts val="0"/>
              </a:spcBef>
              <a:spcAft>
                <a:spcPts val="0"/>
              </a:spcAft>
              <a:buSzPts val="2156"/>
              <a:buChar char="●"/>
            </a:pPr>
            <a:r>
              <a:rPr lang="en-GB" sz="2155"/>
              <a:t>Keep the software up to date</a:t>
            </a:r>
            <a:endParaRPr sz="2155"/>
          </a:p>
          <a:p>
            <a:pPr indent="-365478" lvl="0" marL="457200" rtl="0" algn="l">
              <a:spcBef>
                <a:spcPts val="0"/>
              </a:spcBef>
              <a:spcAft>
                <a:spcPts val="0"/>
              </a:spcAft>
              <a:buSzPts val="2156"/>
              <a:buChar char="●"/>
            </a:pPr>
            <a:r>
              <a:rPr lang="en-GB" sz="2155"/>
              <a:t>Disable all the default accounts and change passwords regularly</a:t>
            </a:r>
            <a:endParaRPr sz="2155"/>
          </a:p>
          <a:p>
            <a:pPr indent="-365478" lvl="0" marL="457200" rtl="0" algn="l">
              <a:spcBef>
                <a:spcPts val="0"/>
              </a:spcBef>
              <a:spcAft>
                <a:spcPts val="0"/>
              </a:spcAft>
              <a:buSzPts val="2156"/>
              <a:buChar char="●"/>
            </a:pPr>
            <a:r>
              <a:rPr lang="en-GB" sz="2155"/>
              <a:t>Develop strong app architecture and encrypt data which has</a:t>
            </a:r>
            <a:endParaRPr sz="2155"/>
          </a:p>
          <a:p>
            <a:pPr indent="-365478" lvl="0" marL="457200" rtl="0" algn="l">
              <a:spcBef>
                <a:spcPts val="0"/>
              </a:spcBef>
              <a:spcAft>
                <a:spcPts val="0"/>
              </a:spcAft>
              <a:buSzPts val="2156"/>
              <a:buChar char="●"/>
            </a:pPr>
            <a:r>
              <a:rPr lang="en-GB" sz="2155"/>
              <a:t>sensitive information.</a:t>
            </a:r>
            <a:endParaRPr sz="2155"/>
          </a:p>
          <a:p>
            <a:pPr indent="-365478" lvl="0" marL="457200" rtl="0" algn="l">
              <a:spcBef>
                <a:spcPts val="0"/>
              </a:spcBef>
              <a:spcAft>
                <a:spcPts val="0"/>
              </a:spcAft>
              <a:buSzPts val="2156"/>
              <a:buChar char="●"/>
            </a:pPr>
            <a:r>
              <a:rPr lang="en-GB" sz="2155"/>
              <a:t>Make sure that the security settings in the framework and libraries are set to secured values.</a:t>
            </a:r>
            <a:endParaRPr sz="2155"/>
          </a:p>
          <a:p>
            <a:pPr indent="-365478" lvl="0" marL="457200" rtl="0" algn="l">
              <a:spcBef>
                <a:spcPts val="0"/>
              </a:spcBef>
              <a:spcAft>
                <a:spcPts val="0"/>
              </a:spcAft>
              <a:buSzPts val="2156"/>
              <a:buChar char="●"/>
            </a:pPr>
            <a:r>
              <a:rPr lang="en-GB" sz="2155"/>
              <a:t>Perform regular audits and run tools to identify the holes in the system</a:t>
            </a:r>
            <a:endParaRPr sz="2155"/>
          </a:p>
          <a:p>
            <a:pPr indent="0" lvl="0" marL="0" rtl="0" algn="l">
              <a:spcBef>
                <a:spcPts val="0"/>
              </a:spcBef>
              <a:spcAft>
                <a:spcPts val="0"/>
              </a:spcAft>
              <a:buNone/>
            </a:pPr>
            <a:r>
              <a:rPr lang="en-GB" sz="3355"/>
              <a:t>References:</a:t>
            </a:r>
            <a:endParaRPr sz="3355"/>
          </a:p>
          <a:p>
            <a:pPr indent="-352778" lvl="0" marL="457200" rtl="0" algn="l">
              <a:spcBef>
                <a:spcPts val="0"/>
              </a:spcBef>
              <a:spcAft>
                <a:spcPts val="0"/>
              </a:spcAft>
              <a:buSzPts val="1956"/>
              <a:buChar char="●"/>
            </a:pPr>
            <a:r>
              <a:rPr lang="en-GB" sz="1955" u="sng">
                <a:solidFill>
                  <a:schemeClr val="hlink"/>
                </a:solidFill>
                <a:hlinkClick r:id="rId3"/>
              </a:rPr>
              <a:t>https://www.whitehatsec.com/glossary/content/server-misconfiguration</a:t>
            </a:r>
            <a:endParaRPr sz="1955"/>
          </a:p>
          <a:p>
            <a:pPr indent="-352778" lvl="0" marL="457200" rtl="0" algn="l">
              <a:spcBef>
                <a:spcPts val="0"/>
              </a:spcBef>
              <a:spcAft>
                <a:spcPts val="0"/>
              </a:spcAft>
              <a:buSzPts val="1956"/>
              <a:buChar char="●"/>
            </a:pPr>
            <a:r>
              <a:rPr lang="en-GB" sz="1955" u="sng">
                <a:solidFill>
                  <a:schemeClr val="hlink"/>
                </a:solidFill>
                <a:hlinkClick r:id="rId4"/>
              </a:rPr>
              <a:t>https://hdivsecurity.com/owasp-security-misconfiguration</a:t>
            </a:r>
            <a:endParaRPr sz="1955"/>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7"/>
          <p:cNvSpPr txBox="1"/>
          <p:nvPr>
            <p:ph type="title"/>
          </p:nvPr>
        </p:nvSpPr>
        <p:spPr>
          <a:xfrm>
            <a:off x="762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11.</a:t>
            </a:r>
            <a:r>
              <a:rPr lang="en-GB"/>
              <a:t>Unauthorized access to user details(IDOR)</a:t>
            </a:r>
            <a:endParaRPr/>
          </a:p>
        </p:txBody>
      </p:sp>
      <p:sp>
        <p:nvSpPr>
          <p:cNvPr id="481" name="Google Shape;481;p77"/>
          <p:cNvSpPr txBox="1"/>
          <p:nvPr>
            <p:ph idx="1" type="body"/>
          </p:nvPr>
        </p:nvSpPr>
        <p:spPr>
          <a:xfrm>
            <a:off x="286300" y="1152475"/>
            <a:ext cx="1733100" cy="3416400"/>
          </a:xfrm>
          <a:prstGeom prst="rect">
            <a:avLst/>
          </a:prstGeom>
          <a:solidFill>
            <a:srgbClr val="FFFF00"/>
          </a:solidFill>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GB" sz="1800">
                <a:solidFill>
                  <a:schemeClr val="dk1"/>
                </a:solidFill>
              </a:rPr>
              <a:t>Unauthorized access to user details</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800">
                <a:solidFill>
                  <a:schemeClr val="dk1"/>
                </a:solidFill>
              </a:rPr>
              <a:t>(Moderate)</a:t>
            </a:r>
            <a:endParaRPr sz="1800">
              <a:solidFill>
                <a:schemeClr val="dk1"/>
              </a:solidFill>
            </a:endParaRPr>
          </a:p>
          <a:p>
            <a:pPr indent="0" lvl="0" marL="0" rtl="0" algn="ctr">
              <a:spcBef>
                <a:spcPts val="0"/>
              </a:spcBef>
              <a:spcAft>
                <a:spcPts val="1200"/>
              </a:spcAft>
              <a:buNone/>
            </a:pPr>
            <a:r>
              <a:t/>
            </a:r>
            <a:endParaRPr/>
          </a:p>
        </p:txBody>
      </p:sp>
      <p:sp>
        <p:nvSpPr>
          <p:cNvPr id="482" name="Google Shape;482;p77"/>
          <p:cNvSpPr txBox="1"/>
          <p:nvPr>
            <p:ph idx="2" type="body"/>
          </p:nvPr>
        </p:nvSpPr>
        <p:spPr>
          <a:xfrm>
            <a:off x="2019400" y="1152475"/>
            <a:ext cx="68130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47934"/>
              <a:buFont typeface="Arial"/>
              <a:buNone/>
            </a:pPr>
            <a:r>
              <a:rPr lang="en-GB" sz="2294">
                <a:solidFill>
                  <a:schemeClr val="dk1"/>
                </a:solidFill>
              </a:rPr>
              <a:t>Below mentioned url will have vulnerabilty through which anyone can see the details of another user</a:t>
            </a:r>
            <a:endParaRPr sz="2294">
              <a:solidFill>
                <a:schemeClr val="dk1"/>
              </a:solidFill>
            </a:endParaRPr>
          </a:p>
          <a:p>
            <a:pPr indent="0" lvl="0" marL="0" rtl="0" algn="l">
              <a:spcBef>
                <a:spcPts val="1200"/>
              </a:spcBef>
              <a:spcAft>
                <a:spcPts val="0"/>
              </a:spcAft>
              <a:buClr>
                <a:schemeClr val="dk1"/>
              </a:buClr>
              <a:buSzPct val="47934"/>
              <a:buFont typeface="Arial"/>
              <a:buNone/>
            </a:pPr>
            <a:r>
              <a:rPr b="1" lang="en-GB" sz="2294">
                <a:solidFill>
                  <a:schemeClr val="dk1"/>
                </a:solidFill>
              </a:rPr>
              <a:t>URL</a:t>
            </a:r>
            <a:endParaRPr b="1" sz="2294">
              <a:solidFill>
                <a:schemeClr val="dk1"/>
              </a:solidFill>
            </a:endParaRPr>
          </a:p>
          <a:p>
            <a:pPr indent="0" lvl="0" marL="0" rtl="0" algn="l">
              <a:spcBef>
                <a:spcPts val="1200"/>
              </a:spcBef>
              <a:spcAft>
                <a:spcPts val="0"/>
              </a:spcAft>
              <a:buNone/>
            </a:pPr>
            <a:r>
              <a:rPr lang="en-GB" sz="2294" u="sng">
                <a:solidFill>
                  <a:schemeClr val="hlink"/>
                </a:solidFill>
                <a:hlinkClick r:id="rId3"/>
              </a:rPr>
              <a:t>http://52.66.55.190/orders/orders.php?customer=16</a:t>
            </a:r>
            <a:endParaRPr sz="2294">
              <a:solidFill>
                <a:schemeClr val="dk1"/>
              </a:solidFill>
            </a:endParaRPr>
          </a:p>
          <a:p>
            <a:pPr indent="0" lvl="0" marL="0" rtl="0" algn="l">
              <a:spcBef>
                <a:spcPts val="1200"/>
              </a:spcBef>
              <a:spcAft>
                <a:spcPts val="0"/>
              </a:spcAft>
              <a:buNone/>
            </a:pPr>
            <a:r>
              <a:t/>
            </a:r>
            <a:endParaRPr sz="2294">
              <a:solidFill>
                <a:schemeClr val="dk1"/>
              </a:solidFill>
            </a:endParaRPr>
          </a:p>
          <a:p>
            <a:pPr indent="0" lvl="0" marL="0" rtl="0" algn="l">
              <a:spcBef>
                <a:spcPts val="1200"/>
              </a:spcBef>
              <a:spcAft>
                <a:spcPts val="0"/>
              </a:spcAft>
              <a:buClr>
                <a:schemeClr val="dk1"/>
              </a:buClr>
              <a:buSzPct val="47934"/>
              <a:buFont typeface="Arial"/>
              <a:buNone/>
            </a:pPr>
            <a:r>
              <a:rPr b="1" lang="en-GB" sz="2294">
                <a:solidFill>
                  <a:schemeClr val="dk1"/>
                </a:solidFill>
              </a:rPr>
              <a:t>Affected parameter</a:t>
            </a:r>
            <a:endParaRPr b="1" sz="2294">
              <a:solidFill>
                <a:schemeClr val="dk1"/>
              </a:solidFill>
            </a:endParaRPr>
          </a:p>
          <a:p>
            <a:pPr indent="0" lvl="0" marL="0" rtl="0" algn="l">
              <a:spcBef>
                <a:spcPts val="1200"/>
              </a:spcBef>
              <a:spcAft>
                <a:spcPts val="0"/>
              </a:spcAft>
              <a:buNone/>
            </a:pPr>
            <a:r>
              <a:rPr lang="en-GB" sz="2294">
                <a:solidFill>
                  <a:schemeClr val="dk1"/>
                </a:solidFill>
              </a:rPr>
              <a:t>customer=13</a:t>
            </a:r>
            <a:endParaRPr sz="2294">
              <a:solidFill>
                <a:schemeClr val="dk1"/>
              </a:solidFill>
            </a:endParaRPr>
          </a:p>
          <a:p>
            <a:pPr indent="0" lvl="0" marL="0" rtl="0" algn="l">
              <a:spcBef>
                <a:spcPts val="1200"/>
              </a:spcBef>
              <a:spcAft>
                <a:spcPts val="0"/>
              </a:spcAft>
              <a:buNone/>
            </a:pPr>
            <a:r>
              <a:rPr lang="en-GB" sz="2294" u="sng">
                <a:solidFill>
                  <a:schemeClr val="hlink"/>
                </a:solidFill>
                <a:hlinkClick r:id="rId4"/>
              </a:rPr>
              <a:t>http://52.66.55.190/orders/orders.php?customer=13</a:t>
            </a:r>
            <a:endParaRPr sz="2294">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745"/>
              <a:buFont typeface="Arial"/>
              <a:buNone/>
            </a:pPr>
            <a:r>
              <a:rPr lang="en-GB" sz="3577"/>
              <a:t>Observation</a:t>
            </a:r>
            <a:endParaRPr sz="3577"/>
          </a:p>
          <a:p>
            <a:pPr indent="0" lvl="0" marL="0" rtl="0" algn="l">
              <a:spcBef>
                <a:spcPts val="0"/>
              </a:spcBef>
              <a:spcAft>
                <a:spcPts val="0"/>
              </a:spcAft>
              <a:buNone/>
            </a:pPr>
            <a:r>
              <a:rPr lang="en-GB"/>
              <a:t>•</a:t>
            </a:r>
            <a:r>
              <a:rPr lang="en-GB" sz="2133"/>
              <a:t>When we change the payload we can see the reciepts of other users or customers.</a:t>
            </a:r>
            <a:endParaRPr sz="2133"/>
          </a:p>
        </p:txBody>
      </p:sp>
      <p:pic>
        <p:nvPicPr>
          <p:cNvPr id="488" name="Google Shape;488;p78"/>
          <p:cNvPicPr preferRelativeResize="0"/>
          <p:nvPr/>
        </p:nvPicPr>
        <p:blipFill>
          <a:blip r:embed="rId3">
            <a:alphaModFix/>
          </a:blip>
          <a:stretch>
            <a:fillRect/>
          </a:stretch>
        </p:blipFill>
        <p:spPr>
          <a:xfrm>
            <a:off x="1485900" y="1029900"/>
            <a:ext cx="6565899" cy="387230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745"/>
              <a:buFont typeface="Arial"/>
              <a:buNone/>
            </a:pPr>
            <a:r>
              <a:rPr lang="en-GB" sz="3577"/>
              <a:t>POC</a:t>
            </a:r>
            <a:endParaRPr sz="3577"/>
          </a:p>
          <a:p>
            <a:pPr indent="0" lvl="0" marL="0" rtl="0" algn="l">
              <a:spcBef>
                <a:spcPts val="0"/>
              </a:spcBef>
              <a:spcAft>
                <a:spcPts val="0"/>
              </a:spcAft>
              <a:buNone/>
            </a:pPr>
            <a:r>
              <a:rPr lang="en-GB"/>
              <a:t>•Here you can clearly see the receipt of another user</a:t>
            </a:r>
            <a:endParaRPr/>
          </a:p>
        </p:txBody>
      </p:sp>
      <p:pic>
        <p:nvPicPr>
          <p:cNvPr id="494" name="Google Shape;494;p79"/>
          <p:cNvPicPr preferRelativeResize="0"/>
          <p:nvPr/>
        </p:nvPicPr>
        <p:blipFill>
          <a:blip r:embed="rId3">
            <a:alphaModFix/>
          </a:blip>
          <a:stretch>
            <a:fillRect/>
          </a:stretch>
        </p:blipFill>
        <p:spPr>
          <a:xfrm>
            <a:off x="508000" y="1029900"/>
            <a:ext cx="7797799" cy="38850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t>Business Impact – Extremely High</a:t>
            </a:r>
            <a:endParaRPr sz="3220"/>
          </a:p>
        </p:txBody>
      </p:sp>
      <p:sp>
        <p:nvSpPr>
          <p:cNvPr id="500" name="Google Shape;500;p80"/>
          <p:cNvSpPr txBox="1"/>
          <p:nvPr>
            <p:ph idx="1" type="body"/>
          </p:nvPr>
        </p:nvSpPr>
        <p:spPr>
          <a:xfrm>
            <a:off x="57700" y="572700"/>
            <a:ext cx="9086400" cy="444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n-GB" sz="1420">
                <a:solidFill>
                  <a:schemeClr val="dk1"/>
                </a:solidFill>
              </a:rPr>
              <a:t>A malicious hacker can read bill information and account details of any user just by knowing the</a:t>
            </a:r>
            <a:endParaRPr sz="14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GB" sz="1420">
                <a:solidFill>
                  <a:schemeClr val="dk1"/>
                </a:solidFill>
              </a:rPr>
              <a:t>customer id and User ID. This discloses critical billing information of users including:</a:t>
            </a:r>
            <a:endParaRPr sz="14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GB" sz="1420">
                <a:solidFill>
                  <a:schemeClr val="dk1"/>
                </a:solidFill>
              </a:rPr>
              <a:t>•Mobile Number</a:t>
            </a:r>
            <a:endParaRPr sz="14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GB" sz="1420">
                <a:solidFill>
                  <a:schemeClr val="dk1"/>
                </a:solidFill>
              </a:rPr>
              <a:t>•Bill Number</a:t>
            </a:r>
            <a:endParaRPr sz="14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GB" sz="1420">
                <a:solidFill>
                  <a:schemeClr val="dk1"/>
                </a:solidFill>
              </a:rPr>
              <a:t>•Billing Period</a:t>
            </a:r>
            <a:endParaRPr sz="14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GB" sz="1420">
                <a:solidFill>
                  <a:schemeClr val="dk1"/>
                </a:solidFill>
              </a:rPr>
              <a:t>•Total number of orders ordered by customer</a:t>
            </a:r>
            <a:endParaRPr sz="14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GB" sz="1420">
                <a:solidFill>
                  <a:schemeClr val="dk1"/>
                </a:solidFill>
              </a:rPr>
              <a:t>•Bill Amount and Breakdown</a:t>
            </a:r>
            <a:endParaRPr sz="14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GB" sz="1420">
                <a:solidFill>
                  <a:schemeClr val="dk1"/>
                </a:solidFill>
              </a:rPr>
              <a:t>•Phone no. and email address</a:t>
            </a:r>
            <a:endParaRPr sz="14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GB" sz="1420">
                <a:solidFill>
                  <a:schemeClr val="dk1"/>
                </a:solidFill>
              </a:rPr>
              <a:t>•Address</a:t>
            </a:r>
            <a:endParaRPr sz="1420">
              <a:solidFill>
                <a:schemeClr val="dk1"/>
              </a:solidFill>
            </a:endParaRPr>
          </a:p>
          <a:p>
            <a:pPr indent="0" lvl="0" marL="0" rtl="0" algn="l">
              <a:lnSpc>
                <a:spcPct val="95000"/>
              </a:lnSpc>
              <a:spcBef>
                <a:spcPts val="1200"/>
              </a:spcBef>
              <a:spcAft>
                <a:spcPts val="1200"/>
              </a:spcAft>
              <a:buSzPts val="440"/>
              <a:buNone/>
            </a:pPr>
            <a:r>
              <a:rPr lang="en-GB" sz="1420">
                <a:solidFill>
                  <a:schemeClr val="dk1"/>
                </a:solidFill>
              </a:rPr>
              <a:t>This can be used by malicious hackers to carry out targeted phishing attacks on the users and the information can also be sold to competitors/blackmarket. More over, as there is no ratelimiting checks, attacker can bruteforce the user_id for all possible values and get bill information of each and every user of the organization resulting is a massive information leakage.</a:t>
            </a:r>
            <a:endParaRPr sz="142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1"/>
          <p:cNvSpPr txBox="1"/>
          <p:nvPr>
            <p:ph idx="1" type="body"/>
          </p:nvPr>
        </p:nvSpPr>
        <p:spPr>
          <a:xfrm>
            <a:off x="311700" y="139700"/>
            <a:ext cx="8520600" cy="477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sz="3000">
                <a:solidFill>
                  <a:schemeClr val="dk1"/>
                </a:solidFill>
              </a:rPr>
              <a:t>Recommendation</a:t>
            </a:r>
            <a:endParaRPr sz="3000">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Take the following precautions:</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•Implement proper authentication and authorisation checks to make sure that the user has permission to the data he/she is requesting</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•Use proper rate limiting checks on the number of request comes from a single user in a small amount of time</a:t>
            </a:r>
            <a:endParaRPr>
              <a:solidFill>
                <a:schemeClr val="dk1"/>
              </a:solidFill>
            </a:endParaRPr>
          </a:p>
          <a:p>
            <a:pPr indent="0" lvl="0" marL="0" rtl="0" algn="l">
              <a:spcBef>
                <a:spcPts val="1200"/>
              </a:spcBef>
              <a:spcAft>
                <a:spcPts val="0"/>
              </a:spcAft>
              <a:buNone/>
            </a:pPr>
            <a:r>
              <a:rPr lang="en-GB">
                <a:solidFill>
                  <a:schemeClr val="dk1"/>
                </a:solidFill>
              </a:rPr>
              <a:t>•Make sure each user can only see his/her data only.</a:t>
            </a:r>
            <a:endParaRPr>
              <a:solidFill>
                <a:schemeClr val="dk1"/>
              </a:solidFill>
            </a:endParaRPr>
          </a:p>
          <a:p>
            <a:pPr indent="0" lvl="0" marL="0" rtl="0" algn="l">
              <a:spcBef>
                <a:spcPts val="1200"/>
              </a:spcBef>
              <a:spcAft>
                <a:spcPts val="0"/>
              </a:spcAft>
              <a:buClr>
                <a:schemeClr val="dk1"/>
              </a:buClr>
              <a:buSzPts val="1100"/>
              <a:buFont typeface="Arial"/>
              <a:buNone/>
            </a:pPr>
            <a:r>
              <a:rPr lang="en-GB" sz="3000">
                <a:solidFill>
                  <a:schemeClr val="dk1"/>
                </a:solidFill>
              </a:rPr>
              <a:t>References</a:t>
            </a:r>
            <a:endParaRPr sz="3000">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 </a:t>
            </a:r>
            <a:r>
              <a:rPr lang="en-GB" u="sng">
                <a:solidFill>
                  <a:schemeClr val="hlink"/>
                </a:solidFill>
                <a:hlinkClick r:id="rId3"/>
              </a:rPr>
              <a:t>https://www.owasp.org/index.php/Insecure_Configuration_Management</a:t>
            </a:r>
            <a:endParaRPr>
              <a:solidFill>
                <a:schemeClr val="dk1"/>
              </a:solidFill>
            </a:endParaRPr>
          </a:p>
          <a:p>
            <a:pPr indent="0" lvl="0" marL="0" rtl="0" algn="l">
              <a:spcBef>
                <a:spcPts val="1200"/>
              </a:spcBef>
              <a:spcAft>
                <a:spcPts val="1200"/>
              </a:spcAft>
              <a:buNone/>
            </a:pPr>
            <a:r>
              <a:rPr lang="en-GB">
                <a:solidFill>
                  <a:schemeClr val="dk1"/>
                </a:solidFill>
              </a:rPr>
              <a:t>•</a:t>
            </a:r>
            <a:r>
              <a:rPr lang="en-GB" u="sng">
                <a:solidFill>
                  <a:schemeClr val="hlink"/>
                </a:solidFill>
                <a:hlinkClick r:id="rId4"/>
              </a:rPr>
              <a:t>https://www.owasp.org/index.php/Top_10_2013-A4-Insecure_Direct_Object_References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700" u="sng"/>
              <a:t>1. SQL Injection</a:t>
            </a:r>
            <a:endParaRPr u="sng"/>
          </a:p>
        </p:txBody>
      </p:sp>
      <p:sp>
        <p:nvSpPr>
          <p:cNvPr id="107" name="Google Shape;107;p19"/>
          <p:cNvSpPr txBox="1"/>
          <p:nvPr>
            <p:ph idx="1" type="body"/>
          </p:nvPr>
        </p:nvSpPr>
        <p:spPr>
          <a:xfrm>
            <a:off x="311700" y="1152475"/>
            <a:ext cx="1783800" cy="3416400"/>
          </a:xfrm>
          <a:prstGeom prst="rect">
            <a:avLst/>
          </a:prstGeom>
          <a:solidFill>
            <a:srgbClr val="FF0000"/>
          </a:solidFill>
        </p:spPr>
        <p:txBody>
          <a:bodyPr anchorCtr="0" anchor="ctr" bIns="91425" lIns="91425" spcFirstLastPara="1" rIns="91425" wrap="square" tIns="91425">
            <a:normAutofit/>
          </a:bodyPr>
          <a:lstStyle/>
          <a:p>
            <a:pPr indent="0" lvl="0" marL="0" rtl="0" algn="ctr">
              <a:spcBef>
                <a:spcPts val="0"/>
              </a:spcBef>
              <a:spcAft>
                <a:spcPts val="1200"/>
              </a:spcAft>
              <a:buNone/>
            </a:pPr>
            <a:r>
              <a:rPr b="1" lang="en-GB" sz="1550">
                <a:solidFill>
                  <a:schemeClr val="dk1"/>
                </a:solidFill>
              </a:rPr>
              <a:t>SQL Injection</a:t>
            </a:r>
            <a:r>
              <a:rPr b="1" lang="en-GB" sz="1300">
                <a:solidFill>
                  <a:schemeClr val="dk1"/>
                </a:solidFill>
              </a:rPr>
              <a:t>(Critical)</a:t>
            </a:r>
            <a:endParaRPr b="1" sz="1600"/>
          </a:p>
        </p:txBody>
      </p:sp>
      <p:sp>
        <p:nvSpPr>
          <p:cNvPr id="108" name="Google Shape;108;p19"/>
          <p:cNvSpPr txBox="1"/>
          <p:nvPr>
            <p:ph idx="2" type="body"/>
          </p:nvPr>
        </p:nvSpPr>
        <p:spPr>
          <a:xfrm>
            <a:off x="2159000" y="1152475"/>
            <a:ext cx="667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rPr>
              <a:t>Here are other similar SQLi in the application</a:t>
            </a:r>
            <a:endParaRPr b="1">
              <a:solidFill>
                <a:schemeClr val="dk1"/>
              </a:solidFill>
            </a:endParaRPr>
          </a:p>
          <a:p>
            <a:pPr indent="0" lvl="0" marL="0" rtl="0" algn="l">
              <a:lnSpc>
                <a:spcPct val="75000"/>
              </a:lnSpc>
              <a:spcBef>
                <a:spcPts val="1200"/>
              </a:spcBef>
              <a:spcAft>
                <a:spcPts val="0"/>
              </a:spcAft>
              <a:buNone/>
            </a:pPr>
            <a:r>
              <a:rPr b="1" lang="en-GB" sz="1500">
                <a:solidFill>
                  <a:schemeClr val="dk1"/>
                </a:solidFill>
              </a:rPr>
              <a:t>Affected URL :</a:t>
            </a:r>
            <a:endParaRPr b="1" sz="1500">
              <a:solidFill>
                <a:schemeClr val="dk1"/>
              </a:solidFill>
            </a:endParaRPr>
          </a:p>
          <a:p>
            <a:pPr indent="0" lvl="0" marL="0" rtl="0" algn="l">
              <a:lnSpc>
                <a:spcPct val="75000"/>
              </a:lnSpc>
              <a:spcBef>
                <a:spcPts val="1200"/>
              </a:spcBef>
              <a:spcAft>
                <a:spcPts val="0"/>
              </a:spcAft>
              <a:buNone/>
            </a:pPr>
            <a:r>
              <a:rPr b="1" lang="en-GB">
                <a:solidFill>
                  <a:schemeClr val="dk1"/>
                </a:solidFill>
              </a:rPr>
              <a:t>•</a:t>
            </a:r>
            <a:r>
              <a:rPr b="1" lang="en-GB" u="sng">
                <a:solidFill>
                  <a:schemeClr val="hlink"/>
                </a:solidFill>
                <a:hlinkClick r:id="rId3"/>
              </a:rPr>
              <a:t>http://52.66.55.190/products.php?cat=2</a:t>
            </a:r>
            <a:endParaRPr b="1">
              <a:solidFill>
                <a:schemeClr val="dk1"/>
              </a:solidFill>
            </a:endParaRPr>
          </a:p>
          <a:p>
            <a:pPr indent="0" lvl="0" marL="0" rtl="0" algn="l">
              <a:lnSpc>
                <a:spcPct val="75000"/>
              </a:lnSpc>
              <a:spcBef>
                <a:spcPts val="1200"/>
              </a:spcBef>
              <a:spcAft>
                <a:spcPts val="0"/>
              </a:spcAft>
              <a:buNone/>
            </a:pPr>
            <a:r>
              <a:rPr b="1" lang="en-GB">
                <a:solidFill>
                  <a:schemeClr val="dk1"/>
                </a:solidFill>
              </a:rPr>
              <a:t>•</a:t>
            </a:r>
            <a:r>
              <a:rPr b="1" lang="en-GB" u="sng">
                <a:solidFill>
                  <a:schemeClr val="hlink"/>
                </a:solidFill>
                <a:hlinkClick r:id="rId4"/>
              </a:rPr>
              <a:t>http://52.66.55.190/products.php?cat=3</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Clr>
                <a:schemeClr val="dk1"/>
              </a:buClr>
              <a:buSzPts val="1100"/>
              <a:buFont typeface="Arial"/>
              <a:buNone/>
            </a:pPr>
            <a:r>
              <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12.</a:t>
            </a:r>
            <a:r>
              <a:rPr lang="en-GB"/>
              <a:t>Directory Listings</a:t>
            </a:r>
            <a:endParaRPr/>
          </a:p>
        </p:txBody>
      </p:sp>
      <p:sp>
        <p:nvSpPr>
          <p:cNvPr id="511" name="Google Shape;511;p82"/>
          <p:cNvSpPr txBox="1"/>
          <p:nvPr>
            <p:ph idx="1" type="body"/>
          </p:nvPr>
        </p:nvSpPr>
        <p:spPr>
          <a:xfrm>
            <a:off x="133900" y="809575"/>
            <a:ext cx="1809300" cy="3609900"/>
          </a:xfrm>
          <a:prstGeom prst="rect">
            <a:avLst/>
          </a:prstGeom>
          <a:solidFill>
            <a:schemeClr val="accent6"/>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rgbClr val="000000"/>
                </a:solidFill>
              </a:rPr>
              <a:t>Directory Listings</a:t>
            </a:r>
            <a:endParaRPr>
              <a:solidFill>
                <a:srgbClr val="000000"/>
              </a:solidFill>
            </a:endParaRPr>
          </a:p>
          <a:p>
            <a:pPr indent="0" lvl="0" marL="0" rtl="0" algn="ctr">
              <a:spcBef>
                <a:spcPts val="1200"/>
              </a:spcBef>
              <a:spcAft>
                <a:spcPts val="1200"/>
              </a:spcAft>
              <a:buNone/>
            </a:pPr>
            <a:r>
              <a:rPr lang="en-GB">
                <a:solidFill>
                  <a:srgbClr val="000000"/>
                </a:solidFill>
              </a:rPr>
              <a:t>(Moderate)</a:t>
            </a:r>
            <a:endParaRPr>
              <a:solidFill>
                <a:srgbClr val="000000"/>
              </a:solidFill>
            </a:endParaRPr>
          </a:p>
        </p:txBody>
      </p:sp>
      <p:sp>
        <p:nvSpPr>
          <p:cNvPr id="512" name="Google Shape;512;p82"/>
          <p:cNvSpPr txBox="1"/>
          <p:nvPr>
            <p:ph idx="2" type="body"/>
          </p:nvPr>
        </p:nvSpPr>
        <p:spPr>
          <a:xfrm>
            <a:off x="1943200" y="809575"/>
            <a:ext cx="6705600" cy="36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chemeClr val="dk1"/>
                </a:solidFill>
              </a:rPr>
              <a:t>Below mentioned some urls disclose server information. </a:t>
            </a:r>
            <a:endParaRPr sz="2100">
              <a:solidFill>
                <a:schemeClr val="dk1"/>
              </a:solidFill>
            </a:endParaRPr>
          </a:p>
          <a:p>
            <a:pPr indent="0" lvl="0" marL="0" rtl="0" algn="l">
              <a:spcBef>
                <a:spcPts val="1200"/>
              </a:spcBef>
              <a:spcAft>
                <a:spcPts val="0"/>
              </a:spcAft>
              <a:buNone/>
            </a:pPr>
            <a:r>
              <a:rPr b="1" lang="en-GB" sz="2100">
                <a:solidFill>
                  <a:schemeClr val="dk1"/>
                </a:solidFill>
              </a:rPr>
              <a:t>Affected URL :</a:t>
            </a:r>
            <a:endParaRPr b="1" sz="2100">
              <a:solidFill>
                <a:schemeClr val="dk1"/>
              </a:solidFill>
            </a:endParaRPr>
          </a:p>
          <a:p>
            <a:pPr indent="-361950" lvl="0" marL="457200" rtl="0" algn="l">
              <a:spcBef>
                <a:spcPts val="1200"/>
              </a:spcBef>
              <a:spcAft>
                <a:spcPts val="0"/>
              </a:spcAft>
              <a:buClr>
                <a:schemeClr val="dk1"/>
              </a:buClr>
              <a:buSzPts val="2100"/>
              <a:buChar char="●"/>
            </a:pPr>
            <a:r>
              <a:rPr lang="en-GB" sz="2100" u="sng">
                <a:solidFill>
                  <a:schemeClr val="hlink"/>
                </a:solidFill>
                <a:hlinkClick r:id="rId3"/>
              </a:rPr>
              <a:t>http://52.66.55.190/phpinfo.php</a:t>
            </a:r>
            <a:endParaRPr sz="2100">
              <a:solidFill>
                <a:schemeClr val="dk1"/>
              </a:solidFill>
            </a:endParaRPr>
          </a:p>
          <a:p>
            <a:pPr indent="-361950" lvl="0" marL="457200" rtl="0" algn="l">
              <a:spcBef>
                <a:spcPts val="0"/>
              </a:spcBef>
              <a:spcAft>
                <a:spcPts val="0"/>
              </a:spcAft>
              <a:buClr>
                <a:schemeClr val="dk1"/>
              </a:buClr>
              <a:buSzPts val="2100"/>
              <a:buChar char="●"/>
            </a:pPr>
            <a:r>
              <a:rPr lang="en-GB" sz="2100" u="sng">
                <a:solidFill>
                  <a:schemeClr val="hlink"/>
                </a:solidFill>
                <a:hlinkClick r:id="rId4"/>
              </a:rPr>
              <a:t>http://52.66.55.190/robots.txt</a:t>
            </a:r>
            <a:endParaRPr sz="2100">
              <a:solidFill>
                <a:schemeClr val="dk1"/>
              </a:solidFill>
            </a:endParaRPr>
          </a:p>
          <a:p>
            <a:pPr indent="-361950" lvl="0" marL="457200" rtl="0" algn="l">
              <a:spcBef>
                <a:spcPts val="0"/>
              </a:spcBef>
              <a:spcAft>
                <a:spcPts val="0"/>
              </a:spcAft>
              <a:buClr>
                <a:schemeClr val="dk1"/>
              </a:buClr>
              <a:buSzPts val="2100"/>
              <a:buChar char="●"/>
            </a:pPr>
            <a:r>
              <a:rPr lang="en-GB" sz="2100" u="sng">
                <a:solidFill>
                  <a:schemeClr val="hlink"/>
                </a:solidFill>
                <a:hlinkClick r:id="rId5"/>
              </a:rPr>
              <a:t>http://52.66.55.190/userlist.txt</a:t>
            </a:r>
            <a:endParaRPr sz="2100">
              <a:solidFill>
                <a:schemeClr val="dk1"/>
              </a:solidFill>
            </a:endParaRPr>
          </a:p>
          <a:p>
            <a:pPr indent="-361950" lvl="0" marL="457200" rtl="0" algn="l">
              <a:spcBef>
                <a:spcPts val="0"/>
              </a:spcBef>
              <a:spcAft>
                <a:spcPts val="0"/>
              </a:spcAft>
              <a:buClr>
                <a:schemeClr val="dk1"/>
              </a:buClr>
              <a:buSzPts val="2100"/>
              <a:buChar char="●"/>
            </a:pPr>
            <a:r>
              <a:rPr lang="en-GB" sz="2100" u="sng">
                <a:solidFill>
                  <a:schemeClr val="hlink"/>
                </a:solidFill>
                <a:hlinkClick r:id="rId6"/>
              </a:rPr>
              <a:t>http://52.66.55.190/composer.lock</a:t>
            </a:r>
            <a:endParaRPr sz="21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120"/>
              <a:t>Observation</a:t>
            </a:r>
            <a:endParaRPr sz="3120"/>
          </a:p>
        </p:txBody>
      </p:sp>
      <p:pic>
        <p:nvPicPr>
          <p:cNvPr id="518" name="Google Shape;518;p83"/>
          <p:cNvPicPr preferRelativeResize="0"/>
          <p:nvPr/>
        </p:nvPicPr>
        <p:blipFill>
          <a:blip r:embed="rId3">
            <a:alphaModFix/>
          </a:blip>
          <a:stretch>
            <a:fillRect/>
          </a:stretch>
        </p:blipFill>
        <p:spPr>
          <a:xfrm>
            <a:off x="152400" y="725100"/>
            <a:ext cx="5543550" cy="3800475"/>
          </a:xfrm>
          <a:prstGeom prst="rect">
            <a:avLst/>
          </a:prstGeom>
          <a:noFill/>
          <a:ln>
            <a:noFill/>
          </a:ln>
        </p:spPr>
      </p:pic>
      <p:pic>
        <p:nvPicPr>
          <p:cNvPr id="519" name="Google Shape;519;p83"/>
          <p:cNvPicPr preferRelativeResize="0"/>
          <p:nvPr/>
        </p:nvPicPr>
        <p:blipFill>
          <a:blip r:embed="rId4">
            <a:alphaModFix/>
          </a:blip>
          <a:stretch>
            <a:fillRect/>
          </a:stretch>
        </p:blipFill>
        <p:spPr>
          <a:xfrm>
            <a:off x="2686050" y="0"/>
            <a:ext cx="4631926" cy="2932500"/>
          </a:xfrm>
          <a:prstGeom prst="rect">
            <a:avLst/>
          </a:prstGeom>
          <a:noFill/>
          <a:ln>
            <a:noFill/>
          </a:ln>
        </p:spPr>
      </p:pic>
      <p:pic>
        <p:nvPicPr>
          <p:cNvPr id="520" name="Google Shape;520;p83"/>
          <p:cNvPicPr preferRelativeResize="0"/>
          <p:nvPr/>
        </p:nvPicPr>
        <p:blipFill>
          <a:blip r:embed="rId5">
            <a:alphaModFix/>
          </a:blip>
          <a:stretch>
            <a:fillRect/>
          </a:stretch>
        </p:blipFill>
        <p:spPr>
          <a:xfrm>
            <a:off x="4343400" y="1524000"/>
            <a:ext cx="4731025" cy="35052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4"/>
          <p:cNvSpPr txBox="1"/>
          <p:nvPr>
            <p:ph type="title"/>
          </p:nvPr>
        </p:nvSpPr>
        <p:spPr>
          <a:xfrm>
            <a:off x="0" y="-1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720"/>
              <a:t>POC</a:t>
            </a:r>
            <a:endParaRPr sz="3720"/>
          </a:p>
        </p:txBody>
      </p:sp>
      <p:pic>
        <p:nvPicPr>
          <p:cNvPr id="526" name="Google Shape;526;p84"/>
          <p:cNvPicPr preferRelativeResize="0"/>
          <p:nvPr/>
        </p:nvPicPr>
        <p:blipFill>
          <a:blip r:embed="rId3">
            <a:alphaModFix/>
          </a:blip>
          <a:stretch>
            <a:fillRect/>
          </a:stretch>
        </p:blipFill>
        <p:spPr>
          <a:xfrm>
            <a:off x="63500" y="557350"/>
            <a:ext cx="7073900" cy="1200150"/>
          </a:xfrm>
          <a:prstGeom prst="rect">
            <a:avLst/>
          </a:prstGeom>
          <a:noFill/>
          <a:ln>
            <a:noFill/>
          </a:ln>
        </p:spPr>
      </p:pic>
      <p:pic>
        <p:nvPicPr>
          <p:cNvPr id="527" name="Google Shape;527;p84"/>
          <p:cNvPicPr preferRelativeResize="0"/>
          <p:nvPr/>
        </p:nvPicPr>
        <p:blipFill>
          <a:blip r:embed="rId4">
            <a:alphaModFix/>
          </a:blip>
          <a:stretch>
            <a:fillRect/>
          </a:stretch>
        </p:blipFill>
        <p:spPr>
          <a:xfrm>
            <a:off x="3563938" y="1006475"/>
            <a:ext cx="4886325" cy="1200150"/>
          </a:xfrm>
          <a:prstGeom prst="rect">
            <a:avLst/>
          </a:prstGeom>
          <a:noFill/>
          <a:ln>
            <a:noFill/>
          </a:ln>
        </p:spPr>
      </p:pic>
      <p:pic>
        <p:nvPicPr>
          <p:cNvPr id="528" name="Google Shape;528;p84"/>
          <p:cNvPicPr preferRelativeResize="0"/>
          <p:nvPr/>
        </p:nvPicPr>
        <p:blipFill>
          <a:blip r:embed="rId5">
            <a:alphaModFix/>
          </a:blip>
          <a:stretch>
            <a:fillRect/>
          </a:stretch>
        </p:blipFill>
        <p:spPr>
          <a:xfrm>
            <a:off x="152400" y="1905000"/>
            <a:ext cx="7315200" cy="30861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5"/>
          <p:cNvSpPr txBox="1"/>
          <p:nvPr>
            <p:ph type="title"/>
          </p:nvPr>
        </p:nvSpPr>
        <p:spPr>
          <a:xfrm>
            <a:off x="311700" y="445025"/>
            <a:ext cx="8520600" cy="44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900"/>
              <a:t>POC</a:t>
            </a:r>
            <a:endParaRPr sz="3900"/>
          </a:p>
          <a:p>
            <a:pPr indent="-406400" lvl="0" marL="457200" rtl="0" algn="l">
              <a:spcBef>
                <a:spcPts val="0"/>
              </a:spcBef>
              <a:spcAft>
                <a:spcPts val="0"/>
              </a:spcAft>
              <a:buSzPts val="2800"/>
              <a:buChar char="●"/>
            </a:pPr>
            <a:r>
              <a:rPr lang="en-GB"/>
              <a:t>In above observation you can see that a hacker can go through these directory easily and gather as much as information he/she want.</a:t>
            </a:r>
            <a:endParaRPr/>
          </a:p>
          <a:p>
            <a:pPr indent="-406400" lvl="0" marL="457200" rtl="0" algn="l">
              <a:spcBef>
                <a:spcPts val="0"/>
              </a:spcBef>
              <a:spcAft>
                <a:spcPts val="0"/>
              </a:spcAft>
              <a:buSzPts val="2800"/>
              <a:buChar char="●"/>
            </a:pPr>
            <a:r>
              <a:rPr lang="en-GB"/>
              <a:t>Infact it also shows some accounts of seller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6"/>
          <p:cNvSpPr txBox="1"/>
          <p:nvPr>
            <p:ph type="title"/>
          </p:nvPr>
        </p:nvSpPr>
        <p:spPr>
          <a:xfrm>
            <a:off x="95800" y="597000"/>
            <a:ext cx="8520600" cy="39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•Although this vulnerability does not have a direct impact to users or the server, though it can aid the attacker with information about the server and the users. Information Disclosure due to default pages are not exploitable in most cases, but are considered as web application security issues because they allows malicious hackers to gather relevant information which can be used later in the attack lifecycle, in order to achieve more than they could if they didn’t get access to such information.</a:t>
            </a:r>
            <a:endParaRPr sz="2100"/>
          </a:p>
        </p:txBody>
      </p:sp>
      <p:sp>
        <p:nvSpPr>
          <p:cNvPr id="539" name="Google Shape;539;p86"/>
          <p:cNvSpPr txBox="1"/>
          <p:nvPr/>
        </p:nvSpPr>
        <p:spPr>
          <a:xfrm>
            <a:off x="0" y="0"/>
            <a:ext cx="64389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3500">
                <a:solidFill>
                  <a:schemeClr val="dk1"/>
                </a:solidFill>
              </a:rPr>
              <a:t>Business Impact – Moderate</a:t>
            </a:r>
            <a:endParaRPr sz="3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7"/>
          <p:cNvSpPr txBox="1"/>
          <p:nvPr>
            <p:ph type="title"/>
          </p:nvPr>
        </p:nvSpPr>
        <p:spPr>
          <a:xfrm>
            <a:off x="311700" y="127000"/>
            <a:ext cx="8520600" cy="4635600"/>
          </a:xfrm>
          <a:prstGeom prst="rect">
            <a:avLst/>
          </a:prstGeom>
        </p:spPr>
        <p:txBody>
          <a:bodyPr anchorCtr="0" anchor="t" bIns="91425" lIns="91425" spcFirstLastPara="1" rIns="91425" wrap="square" tIns="91425">
            <a:normAutofit/>
          </a:bodyPr>
          <a:lstStyle/>
          <a:p>
            <a:pPr indent="0" lvl="0" marL="0" rtl="0" algn="l">
              <a:lnSpc>
                <a:spcPct val="50000"/>
              </a:lnSpc>
              <a:spcBef>
                <a:spcPts val="0"/>
              </a:spcBef>
              <a:spcAft>
                <a:spcPts val="0"/>
              </a:spcAft>
              <a:buNone/>
            </a:pPr>
            <a:r>
              <a:rPr lang="en-GB" sz="3600"/>
              <a:t>Recommendation</a:t>
            </a:r>
            <a:endParaRPr sz="3600"/>
          </a:p>
          <a:p>
            <a:pPr indent="0" lvl="0" marL="0" rtl="0" algn="l">
              <a:lnSpc>
                <a:spcPct val="50000"/>
              </a:lnSpc>
              <a:spcBef>
                <a:spcPts val="0"/>
              </a:spcBef>
              <a:spcAft>
                <a:spcPts val="0"/>
              </a:spcAft>
              <a:buClr>
                <a:schemeClr val="dk1"/>
              </a:buClr>
              <a:buSzPts val="1100"/>
              <a:buFont typeface="Arial"/>
              <a:buNone/>
            </a:pPr>
            <a:r>
              <a:t/>
            </a:r>
            <a:endParaRPr sz="3600"/>
          </a:p>
          <a:p>
            <a:pPr indent="-349250" lvl="0" marL="457200" rtl="0" algn="l">
              <a:spcBef>
                <a:spcPts val="0"/>
              </a:spcBef>
              <a:spcAft>
                <a:spcPts val="0"/>
              </a:spcAft>
              <a:buSzPts val="1900"/>
              <a:buChar char="●"/>
            </a:pPr>
            <a:r>
              <a:rPr lang="en-GB" sz="1900"/>
              <a:t>Disable all default pages</a:t>
            </a:r>
            <a:endParaRPr sz="1900"/>
          </a:p>
          <a:p>
            <a:pPr indent="-349250" lvl="0" marL="457200" rtl="0" algn="l">
              <a:spcBef>
                <a:spcPts val="0"/>
              </a:spcBef>
              <a:spcAft>
                <a:spcPts val="0"/>
              </a:spcAft>
              <a:buSzPts val="1900"/>
              <a:buChar char="●"/>
            </a:pPr>
            <a:r>
              <a:rPr lang="en-GB" sz="1900"/>
              <a:t>Enable multiple security checks</a:t>
            </a:r>
            <a:endParaRPr sz="1900"/>
          </a:p>
          <a:p>
            <a:pPr indent="0" lvl="0" marL="0" rtl="0" algn="l">
              <a:spcBef>
                <a:spcPts val="0"/>
              </a:spcBef>
              <a:spcAft>
                <a:spcPts val="0"/>
              </a:spcAft>
              <a:buNone/>
            </a:pPr>
            <a:r>
              <a:t/>
            </a:r>
            <a:endParaRPr sz="3600"/>
          </a:p>
          <a:p>
            <a:pPr indent="0" lvl="0" marL="0" rtl="0" algn="l">
              <a:spcBef>
                <a:spcPts val="0"/>
              </a:spcBef>
              <a:spcAft>
                <a:spcPts val="0"/>
              </a:spcAft>
              <a:buClr>
                <a:schemeClr val="dk1"/>
              </a:buClr>
              <a:buSzPts val="1100"/>
              <a:buFont typeface="Arial"/>
              <a:buNone/>
            </a:pPr>
            <a:r>
              <a:rPr lang="en-GB" sz="3600"/>
              <a:t>References</a:t>
            </a:r>
            <a:endParaRPr sz="3600"/>
          </a:p>
          <a:p>
            <a:pPr indent="-342900" lvl="0" marL="457200" rtl="0" algn="l">
              <a:spcBef>
                <a:spcPts val="0"/>
              </a:spcBef>
              <a:spcAft>
                <a:spcPts val="0"/>
              </a:spcAft>
              <a:buSzPts val="1800"/>
              <a:buChar char="●"/>
            </a:pPr>
            <a:r>
              <a:rPr lang="en-GB" sz="1800" u="sng">
                <a:solidFill>
                  <a:schemeClr val="hlink"/>
                </a:solidFill>
                <a:hlinkClick r:id="rId3"/>
              </a:rPr>
              <a:t>https://www.netsparker.com/blog/web-security/information-disclosure-issues-attacks/</a:t>
            </a:r>
            <a:endParaRPr sz="1800"/>
          </a:p>
          <a:p>
            <a:pPr indent="-342900" lvl="0" marL="457200" rtl="0" algn="l">
              <a:spcBef>
                <a:spcPts val="0"/>
              </a:spcBef>
              <a:spcAft>
                <a:spcPts val="0"/>
              </a:spcAft>
              <a:buSzPts val="1800"/>
              <a:buChar char="●"/>
            </a:pPr>
            <a:r>
              <a:rPr lang="en-GB" sz="1800" u="sng">
                <a:solidFill>
                  <a:schemeClr val="hlink"/>
                </a:solidFill>
                <a:hlinkClick r:id="rId4"/>
              </a:rPr>
              <a:t>https://www.netsparker.com/web-vulnerability-scanner/vulnerabilities/information-disclosure-phpinfo/</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8"/>
          <p:cNvSpPr txBox="1"/>
          <p:nvPr>
            <p:ph type="title"/>
          </p:nvPr>
        </p:nvSpPr>
        <p:spPr>
          <a:xfrm>
            <a:off x="83100" y="64025"/>
            <a:ext cx="8520600" cy="8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20"/>
              <a:t>13.Personal Information Leakage</a:t>
            </a:r>
            <a:endParaRPr sz="3420"/>
          </a:p>
        </p:txBody>
      </p:sp>
      <p:sp>
        <p:nvSpPr>
          <p:cNvPr id="550" name="Google Shape;550;p88"/>
          <p:cNvSpPr txBox="1"/>
          <p:nvPr>
            <p:ph idx="1" type="body"/>
          </p:nvPr>
        </p:nvSpPr>
        <p:spPr>
          <a:xfrm>
            <a:off x="311700" y="1152475"/>
            <a:ext cx="1872600" cy="3416400"/>
          </a:xfrm>
          <a:prstGeom prst="rect">
            <a:avLst/>
          </a:prstGeom>
          <a:solidFill>
            <a:srgbClr val="B6D7A8"/>
          </a:solidFill>
        </p:spPr>
        <p:txBody>
          <a:bodyPr anchorCtr="0" anchor="ctr" bIns="91425" lIns="91425" spcFirstLastPara="1" rIns="91425" wrap="square" tIns="91425">
            <a:normAutofit/>
          </a:bodyPr>
          <a:lstStyle/>
          <a:p>
            <a:pPr indent="0" lvl="0" marL="0" rtl="0" algn="ctr">
              <a:spcBef>
                <a:spcPts val="0"/>
              </a:spcBef>
              <a:spcAft>
                <a:spcPts val="1200"/>
              </a:spcAft>
              <a:buNone/>
            </a:pPr>
            <a:r>
              <a:rPr lang="en-GB">
                <a:solidFill>
                  <a:schemeClr val="dk1"/>
                </a:solidFill>
              </a:rPr>
              <a:t>Personal Information Leakage(Low)</a:t>
            </a:r>
            <a:endParaRPr>
              <a:solidFill>
                <a:schemeClr val="dk1"/>
              </a:solidFill>
            </a:endParaRPr>
          </a:p>
        </p:txBody>
      </p:sp>
      <p:sp>
        <p:nvSpPr>
          <p:cNvPr id="551" name="Google Shape;551;p88"/>
          <p:cNvSpPr txBox="1"/>
          <p:nvPr>
            <p:ph idx="2" type="body"/>
          </p:nvPr>
        </p:nvSpPr>
        <p:spPr>
          <a:xfrm>
            <a:off x="2184300" y="1152475"/>
            <a:ext cx="664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solidFill>
                  <a:schemeClr val="dk1"/>
                </a:solidFill>
              </a:rPr>
              <a:t>Below mentioned urls disclose personal inforamtion</a:t>
            </a:r>
            <a:endParaRPr sz="18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GB" sz="1800">
                <a:solidFill>
                  <a:schemeClr val="dk1"/>
                </a:solidFill>
              </a:rPr>
              <a:t>Affected URL :</a:t>
            </a:r>
            <a:endParaRPr b="1" sz="1800">
              <a:solidFill>
                <a:schemeClr val="dk1"/>
              </a:solidFill>
            </a:endParaRPr>
          </a:p>
          <a:p>
            <a:pPr indent="-342900" lvl="0" marL="457200" rtl="0" algn="l">
              <a:spcBef>
                <a:spcPts val="1200"/>
              </a:spcBef>
              <a:spcAft>
                <a:spcPts val="0"/>
              </a:spcAft>
              <a:buClr>
                <a:schemeClr val="dk1"/>
              </a:buClr>
              <a:buSzPts val="1800"/>
              <a:buChar char="●"/>
            </a:pPr>
            <a:r>
              <a:rPr b="1" lang="en-GB" sz="1800" u="sng">
                <a:solidFill>
                  <a:schemeClr val="hlink"/>
                </a:solidFill>
                <a:hlinkClick r:id="rId3"/>
              </a:rPr>
              <a:t>http://52.66.55.190/static/images/customers/default.png</a:t>
            </a:r>
            <a:endParaRPr sz="1800">
              <a:solidFill>
                <a:schemeClr val="dk1"/>
              </a:solidFill>
            </a:endParaRPr>
          </a:p>
          <a:p>
            <a:pPr indent="-342900" lvl="0" marL="457200" rtl="0" algn="l">
              <a:spcBef>
                <a:spcPts val="0"/>
              </a:spcBef>
              <a:spcAft>
                <a:spcPts val="0"/>
              </a:spcAft>
              <a:buClr>
                <a:schemeClr val="dk1"/>
              </a:buClr>
              <a:buSzPts val="1800"/>
              <a:buChar char="●"/>
            </a:pPr>
            <a:r>
              <a:rPr b="1" lang="en-GB" sz="1800" u="sng">
                <a:solidFill>
                  <a:schemeClr val="accent5"/>
                </a:solidFill>
                <a:hlinkClick r:id="rId4">
                  <a:extLst>
                    <a:ext uri="{A12FA001-AC4F-418D-AE19-62706E023703}">
                      <ahyp:hlinkClr val="tx"/>
                    </a:ext>
                  </a:extLst>
                </a:hlinkClick>
              </a:rPr>
              <a:t>http://52.66.55.190/static/images/customers/</a:t>
            </a:r>
            <a:endParaRPr sz="1800">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Observation</a:t>
            </a:r>
            <a:endParaRPr sz="4020"/>
          </a:p>
          <a:p>
            <a:pPr indent="0" lvl="0" marL="0" rtl="0" algn="l">
              <a:spcBef>
                <a:spcPts val="0"/>
              </a:spcBef>
              <a:spcAft>
                <a:spcPts val="0"/>
              </a:spcAft>
              <a:buClr>
                <a:schemeClr val="dk1"/>
              </a:buClr>
              <a:buSzPts val="1100"/>
              <a:buFont typeface="Arial"/>
              <a:buNone/>
            </a:pPr>
            <a:r>
              <a:rPr lang="en-GB" sz="1820"/>
              <a:t>• Navigate to mentioned URL</a:t>
            </a:r>
            <a:endParaRPr sz="1820"/>
          </a:p>
          <a:p>
            <a:pPr indent="0" lvl="0" marL="0" rtl="0" algn="l">
              <a:spcBef>
                <a:spcPts val="0"/>
              </a:spcBef>
              <a:spcAft>
                <a:spcPts val="0"/>
              </a:spcAft>
              <a:buSzPts val="990"/>
              <a:buNone/>
            </a:pPr>
            <a:r>
              <a:rPr lang="en-GB" sz="1820"/>
              <a:t>• And you can see the whole path where everyones photo is stored</a:t>
            </a:r>
            <a:endParaRPr sz="1820"/>
          </a:p>
        </p:txBody>
      </p:sp>
      <p:pic>
        <p:nvPicPr>
          <p:cNvPr id="557" name="Google Shape;557;p89"/>
          <p:cNvPicPr preferRelativeResize="0"/>
          <p:nvPr/>
        </p:nvPicPr>
        <p:blipFill>
          <a:blip r:embed="rId3">
            <a:alphaModFix/>
          </a:blip>
          <a:stretch>
            <a:fillRect/>
          </a:stretch>
        </p:blipFill>
        <p:spPr>
          <a:xfrm>
            <a:off x="152400" y="1397000"/>
            <a:ext cx="7023100" cy="35941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920"/>
              <a:t>POC</a:t>
            </a:r>
            <a:endParaRPr sz="3920"/>
          </a:p>
        </p:txBody>
      </p:sp>
      <p:pic>
        <p:nvPicPr>
          <p:cNvPr id="563" name="Google Shape;563;p90"/>
          <p:cNvPicPr preferRelativeResize="0"/>
          <p:nvPr/>
        </p:nvPicPr>
        <p:blipFill>
          <a:blip r:embed="rId3">
            <a:alphaModFix/>
          </a:blip>
          <a:stretch>
            <a:fillRect/>
          </a:stretch>
        </p:blipFill>
        <p:spPr>
          <a:xfrm>
            <a:off x="152400" y="725100"/>
            <a:ext cx="5486400" cy="3095625"/>
          </a:xfrm>
          <a:prstGeom prst="rect">
            <a:avLst/>
          </a:prstGeom>
          <a:noFill/>
          <a:ln>
            <a:noFill/>
          </a:ln>
        </p:spPr>
      </p:pic>
      <p:pic>
        <p:nvPicPr>
          <p:cNvPr id="564" name="Google Shape;564;p90"/>
          <p:cNvPicPr preferRelativeResize="0"/>
          <p:nvPr/>
        </p:nvPicPr>
        <p:blipFill>
          <a:blip r:embed="rId4">
            <a:alphaModFix/>
          </a:blip>
          <a:stretch>
            <a:fillRect/>
          </a:stretch>
        </p:blipFill>
        <p:spPr>
          <a:xfrm>
            <a:off x="1855788" y="2747963"/>
            <a:ext cx="6753225" cy="2314575"/>
          </a:xfrm>
          <a:prstGeom prst="rect">
            <a:avLst/>
          </a:prstGeom>
          <a:noFill/>
          <a:ln>
            <a:noFill/>
          </a:ln>
        </p:spPr>
      </p:pic>
      <p:sp>
        <p:nvSpPr>
          <p:cNvPr id="565" name="Google Shape;565;p90"/>
          <p:cNvSpPr txBox="1"/>
          <p:nvPr/>
        </p:nvSpPr>
        <p:spPr>
          <a:xfrm>
            <a:off x="5765800" y="431800"/>
            <a:ext cx="3213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t>• Here if you see the url , you</a:t>
            </a:r>
            <a:endParaRPr sz="1800"/>
          </a:p>
          <a:p>
            <a:pPr indent="0" lvl="0" marL="0" rtl="0" algn="l">
              <a:spcBef>
                <a:spcPts val="0"/>
              </a:spcBef>
              <a:spcAft>
                <a:spcPts val="0"/>
              </a:spcAft>
              <a:buClr>
                <a:schemeClr val="dk1"/>
              </a:buClr>
              <a:buSzPts val="1100"/>
              <a:buFont typeface="Arial"/>
              <a:buNone/>
            </a:pPr>
            <a:r>
              <a:rPr lang="en-GB" sz="1800"/>
              <a:t>will know that we just</a:t>
            </a:r>
            <a:endParaRPr sz="1800"/>
          </a:p>
          <a:p>
            <a:pPr indent="0" lvl="0" marL="0" rtl="0" algn="l">
              <a:spcBef>
                <a:spcPts val="0"/>
              </a:spcBef>
              <a:spcAft>
                <a:spcPts val="0"/>
              </a:spcAft>
              <a:buClr>
                <a:schemeClr val="dk1"/>
              </a:buClr>
              <a:buSzPts val="1100"/>
              <a:buFont typeface="Arial"/>
              <a:buNone/>
            </a:pPr>
            <a:r>
              <a:rPr lang="en-GB" sz="1800"/>
              <a:t>changed it little bit and we</a:t>
            </a:r>
            <a:endParaRPr sz="1800"/>
          </a:p>
          <a:p>
            <a:pPr indent="0" lvl="0" marL="0" rtl="0" algn="l">
              <a:spcBef>
                <a:spcPts val="0"/>
              </a:spcBef>
              <a:spcAft>
                <a:spcPts val="0"/>
              </a:spcAft>
              <a:buClr>
                <a:schemeClr val="dk1"/>
              </a:buClr>
              <a:buSzPts val="1100"/>
              <a:buFont typeface="Arial"/>
              <a:buNone/>
            </a:pPr>
            <a:r>
              <a:rPr lang="en-GB" sz="1800"/>
              <a:t>hit jackpot where we can</a:t>
            </a:r>
            <a:endParaRPr sz="1800"/>
          </a:p>
          <a:p>
            <a:pPr indent="0" lvl="0" marL="0" rtl="0" algn="l">
              <a:spcBef>
                <a:spcPts val="0"/>
              </a:spcBef>
              <a:spcAft>
                <a:spcPts val="0"/>
              </a:spcAft>
              <a:buClr>
                <a:schemeClr val="dk1"/>
              </a:buClr>
              <a:buSzPts val="1100"/>
              <a:buFont typeface="Arial"/>
              <a:buNone/>
            </a:pPr>
            <a:r>
              <a:rPr lang="en-GB" sz="1800"/>
              <a:t>see photos uploaded by</a:t>
            </a:r>
            <a:endParaRPr sz="1800"/>
          </a:p>
          <a:p>
            <a:pPr indent="0" lvl="0" marL="0" rtl="0" algn="l">
              <a:spcBef>
                <a:spcPts val="0"/>
              </a:spcBef>
              <a:spcAft>
                <a:spcPts val="0"/>
              </a:spcAft>
              <a:buNone/>
            </a:pPr>
            <a:r>
              <a:rPr lang="en-GB" sz="1800"/>
              <a:t>customer and may more...</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1"/>
          <p:cNvSpPr txBox="1"/>
          <p:nvPr>
            <p:ph type="title"/>
          </p:nvPr>
        </p:nvSpPr>
        <p:spPr>
          <a:xfrm>
            <a:off x="311700" y="0"/>
            <a:ext cx="8520600" cy="472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200"/>
              <a:t>Business Impact – Moderate</a:t>
            </a:r>
            <a:endParaRPr sz="3200"/>
          </a:p>
          <a:p>
            <a:pPr indent="0" lvl="0" marL="0" rtl="0" algn="l">
              <a:spcBef>
                <a:spcPts val="0"/>
              </a:spcBef>
              <a:spcAft>
                <a:spcPts val="0"/>
              </a:spcAft>
              <a:buNone/>
            </a:pPr>
            <a:r>
              <a:rPr lang="en-GB" sz="2200"/>
              <a:t>Although this vulnerability does not have a direct impact to users or the server, though it can help the attacker in mapping the personal information of any account and plan further attacks on any specific account.</a:t>
            </a:r>
            <a:endParaRPr sz="2200"/>
          </a:p>
          <a:p>
            <a:pPr indent="0" lvl="0" marL="0" rtl="0" algn="l">
              <a:spcBef>
                <a:spcPts val="0"/>
              </a:spcBef>
              <a:spcAft>
                <a:spcPts val="0"/>
              </a:spcAft>
              <a:buClr>
                <a:schemeClr val="dk1"/>
              </a:buClr>
              <a:buSzPct val="50000"/>
              <a:buFont typeface="Arial"/>
              <a:buNone/>
            </a:pPr>
            <a:r>
              <a:t/>
            </a:r>
            <a:endParaRPr sz="2200"/>
          </a:p>
          <a:p>
            <a:pPr indent="0" lvl="0" marL="0" rtl="0" algn="l">
              <a:spcBef>
                <a:spcPts val="0"/>
              </a:spcBef>
              <a:spcAft>
                <a:spcPts val="0"/>
              </a:spcAft>
              <a:buClr>
                <a:schemeClr val="dk1"/>
              </a:buClr>
              <a:buSzPct val="33333"/>
              <a:buFont typeface="Arial"/>
              <a:buNone/>
            </a:pPr>
            <a:r>
              <a:rPr lang="en-GB" sz="3300"/>
              <a:t>Recommendations</a:t>
            </a:r>
            <a:endParaRPr sz="3300"/>
          </a:p>
          <a:p>
            <a:pPr indent="0" lvl="0" marL="0" rtl="0" algn="l">
              <a:spcBef>
                <a:spcPts val="0"/>
              </a:spcBef>
              <a:spcAft>
                <a:spcPts val="0"/>
              </a:spcAft>
              <a:buClr>
                <a:schemeClr val="dk1"/>
              </a:buClr>
              <a:buSzPct val="52380"/>
              <a:buFont typeface="Arial"/>
              <a:buNone/>
            </a:pPr>
            <a:r>
              <a:rPr lang="en-GB" sz="2100"/>
              <a:t>• You can apply encyrption to the personal data</a:t>
            </a:r>
            <a:endParaRPr sz="2100"/>
          </a:p>
          <a:p>
            <a:pPr indent="0" lvl="0" marL="0" rtl="0" algn="l">
              <a:spcBef>
                <a:spcPts val="0"/>
              </a:spcBef>
              <a:spcAft>
                <a:spcPts val="0"/>
              </a:spcAft>
              <a:buNone/>
            </a:pPr>
            <a:r>
              <a:rPr lang="en-GB" sz="2100"/>
              <a:t>• You can add authenticity and authorization to access the other data</a:t>
            </a:r>
            <a:endParaRPr sz="2100"/>
          </a:p>
          <a:p>
            <a:pPr indent="0" lvl="0" marL="0" rtl="0" algn="l">
              <a:spcBef>
                <a:spcPts val="0"/>
              </a:spcBef>
              <a:spcAft>
                <a:spcPts val="0"/>
              </a:spcAft>
              <a:buNone/>
            </a:pPr>
            <a:r>
              <a:t/>
            </a:r>
            <a:endParaRPr sz="3655"/>
          </a:p>
          <a:p>
            <a:pPr indent="0" lvl="0" marL="0" rtl="0" algn="l">
              <a:spcBef>
                <a:spcPts val="0"/>
              </a:spcBef>
              <a:spcAft>
                <a:spcPts val="0"/>
              </a:spcAft>
              <a:buClr>
                <a:schemeClr val="dk1"/>
              </a:buClr>
              <a:buSzPct val="30091"/>
              <a:buFont typeface="Arial"/>
              <a:buNone/>
            </a:pPr>
            <a:r>
              <a:rPr lang="en-GB" sz="3655"/>
              <a:t>REFERENCES:-</a:t>
            </a:r>
            <a:endParaRPr sz="3655"/>
          </a:p>
          <a:p>
            <a:pPr indent="0" lvl="0" marL="0" rtl="0" algn="l">
              <a:spcBef>
                <a:spcPts val="0"/>
              </a:spcBef>
              <a:spcAft>
                <a:spcPts val="0"/>
              </a:spcAft>
              <a:buClr>
                <a:schemeClr val="dk1"/>
              </a:buClr>
              <a:buSzPct val="52380"/>
              <a:buFont typeface="Arial"/>
              <a:buNone/>
            </a:pPr>
            <a:r>
              <a:rPr lang="en-GB" sz="2100" u="sng">
                <a:solidFill>
                  <a:schemeClr val="hlink"/>
                </a:solidFill>
                <a:hlinkClick r:id="rId3"/>
              </a:rPr>
              <a:t>https://cipher.com/blog/25-tips-for-protecting-pii-and-sensitive-data/</a:t>
            </a:r>
            <a:endParaRPr sz="2100"/>
          </a:p>
          <a:p>
            <a:pPr indent="0" lvl="0" marL="0" rtl="0" algn="l">
              <a:spcBef>
                <a:spcPts val="0"/>
              </a:spcBef>
              <a:spcAft>
                <a:spcPts val="0"/>
              </a:spcAft>
              <a:buNone/>
            </a:pPr>
            <a:r>
              <a:rPr lang="en-GB" sz="2100" u="sng">
                <a:solidFill>
                  <a:schemeClr val="hlink"/>
                </a:solidFill>
                <a:hlinkClick r:id="rId4"/>
              </a:rPr>
              <a:t>https://digitalguardian.com/blog/how-secure-personally-identifiable-information-against-loss-or-compromise</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700"/>
              <a:t>Observation</a:t>
            </a:r>
            <a:r>
              <a:rPr lang="en-GB" sz="1700"/>
              <a:t>•</a:t>
            </a:r>
            <a:endParaRPr sz="1700"/>
          </a:p>
          <a:p>
            <a:pPr indent="0" lvl="0" marL="0" rtl="0" algn="l">
              <a:spcBef>
                <a:spcPts val="0"/>
              </a:spcBef>
              <a:spcAft>
                <a:spcPts val="0"/>
              </a:spcAft>
              <a:buNone/>
            </a:pPr>
            <a:r>
              <a:rPr lang="en-GB" sz="1700"/>
              <a:t>Navigate to T-Shirt , Shocks or Shoes tab where you will see number of T-shirts , Shocks or Shoes respectively. Notice the GET parameter CAT in the URL:</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0" y="1152475"/>
            <a:ext cx="9001126" cy="39910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2"/>
          <p:cNvSpPr txBox="1"/>
          <p:nvPr>
            <p:ph type="title"/>
          </p:nvPr>
        </p:nvSpPr>
        <p:spPr>
          <a:xfrm>
            <a:off x="0" y="0"/>
            <a:ext cx="9042300" cy="8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t>14.Client side and server side validation bypass</a:t>
            </a:r>
            <a:endParaRPr sz="3220"/>
          </a:p>
        </p:txBody>
      </p:sp>
      <p:sp>
        <p:nvSpPr>
          <p:cNvPr id="576" name="Google Shape;576;p92"/>
          <p:cNvSpPr txBox="1"/>
          <p:nvPr>
            <p:ph idx="1" type="body"/>
          </p:nvPr>
        </p:nvSpPr>
        <p:spPr>
          <a:xfrm>
            <a:off x="311700" y="1152475"/>
            <a:ext cx="1695000" cy="3416400"/>
          </a:xfrm>
          <a:prstGeom prst="rect">
            <a:avLst/>
          </a:prstGeom>
          <a:solidFill>
            <a:srgbClr val="B6D7A8"/>
          </a:solidFill>
        </p:spPr>
        <p:txBody>
          <a:bodyPr anchorCtr="0" anchor="ctr" bIns="91425" lIns="91425" spcFirstLastPara="1" rIns="91425" wrap="square" tIns="91425">
            <a:normAutofit/>
          </a:bodyPr>
          <a:lstStyle/>
          <a:p>
            <a:pPr indent="0" lvl="0" marL="0" rtl="0" algn="ctr">
              <a:spcBef>
                <a:spcPts val="0"/>
              </a:spcBef>
              <a:spcAft>
                <a:spcPts val="1200"/>
              </a:spcAft>
              <a:buNone/>
            </a:pPr>
            <a:r>
              <a:rPr lang="en-GB"/>
              <a:t>Client side and server side validation bypass(low)</a:t>
            </a:r>
            <a:endParaRPr/>
          </a:p>
        </p:txBody>
      </p:sp>
      <p:sp>
        <p:nvSpPr>
          <p:cNvPr id="577" name="Google Shape;577;p92"/>
          <p:cNvSpPr txBox="1"/>
          <p:nvPr>
            <p:ph idx="2" type="body"/>
          </p:nvPr>
        </p:nvSpPr>
        <p:spPr>
          <a:xfrm>
            <a:off x="2006700" y="1152475"/>
            <a:ext cx="6825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500"/>
              <a:t>I</a:t>
            </a:r>
            <a:r>
              <a:rPr lang="en-GB" sz="1500"/>
              <a:t>n below mentioned urls , we can easily bypass client side and server side validation</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rPr b="1" lang="en-GB" sz="1800"/>
              <a:t>Affected URL :</a:t>
            </a:r>
            <a:endParaRPr b="1" sz="1800"/>
          </a:p>
          <a:p>
            <a:pPr indent="0" lvl="0" marL="0" rtl="0" algn="l">
              <a:spcBef>
                <a:spcPts val="1200"/>
              </a:spcBef>
              <a:spcAft>
                <a:spcPts val="0"/>
              </a:spcAft>
              <a:buNone/>
            </a:pPr>
            <a:r>
              <a:rPr lang="en-GB"/>
              <a:t>• </a:t>
            </a:r>
            <a:r>
              <a:rPr lang="en-GB" u="sng">
                <a:solidFill>
                  <a:schemeClr val="hlink"/>
                </a:solidFill>
                <a:hlinkClick r:id="rId3"/>
              </a:rPr>
              <a:t>http://52.66.55.190/profile/16/edit/</a:t>
            </a:r>
            <a:r>
              <a:rPr lang="en-GB"/>
              <a:t> </a:t>
            </a:r>
            <a:endParaRPr/>
          </a:p>
          <a:p>
            <a:pPr indent="0" lvl="0" marL="0" rtl="0" algn="l">
              <a:spcBef>
                <a:spcPts val="1200"/>
              </a:spcBef>
              <a:spcAft>
                <a:spcPts val="0"/>
              </a:spcAft>
              <a:buClr>
                <a:schemeClr val="dk1"/>
              </a:buClr>
              <a:buSzPts val="1100"/>
              <a:buFont typeface="Arial"/>
              <a:buNone/>
            </a:pPr>
            <a:r>
              <a:rPr b="1" lang="en-GB"/>
              <a:t>Affected parameter:</a:t>
            </a:r>
            <a:endParaRPr b="1"/>
          </a:p>
          <a:p>
            <a:pPr indent="0" lvl="0" marL="0" rtl="0" algn="l">
              <a:spcBef>
                <a:spcPts val="1200"/>
              </a:spcBef>
              <a:spcAft>
                <a:spcPts val="0"/>
              </a:spcAft>
              <a:buNone/>
            </a:pPr>
            <a:r>
              <a:rPr lang="en-GB"/>
              <a:t>•Contact Number (POST Parameter)</a:t>
            </a:r>
            <a:endParaRPr/>
          </a:p>
          <a:p>
            <a:pPr indent="0" lvl="0" marL="0" rtl="0" algn="l">
              <a:spcBef>
                <a:spcPts val="1200"/>
              </a:spcBef>
              <a:spcAft>
                <a:spcPts val="0"/>
              </a:spcAft>
              <a:buNone/>
            </a:pPr>
            <a:r>
              <a:rPr b="1" lang="en-GB" sz="1800"/>
              <a:t>Payload used:</a:t>
            </a:r>
            <a:endParaRPr b="1" sz="1800"/>
          </a:p>
          <a:p>
            <a:pPr indent="0" lvl="0" marL="0" rtl="0" algn="l">
              <a:spcBef>
                <a:spcPts val="1200"/>
              </a:spcBef>
              <a:spcAft>
                <a:spcPts val="1200"/>
              </a:spcAft>
              <a:buNone/>
            </a:pPr>
            <a:r>
              <a:rPr lang="en-GB"/>
              <a:t>1234567890000000</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1730"/>
              <a:buFont typeface="Arial"/>
              <a:buNone/>
            </a:pPr>
            <a:r>
              <a:rPr lang="en-GB" sz="3466"/>
              <a:t>Observation</a:t>
            </a:r>
            <a:endParaRPr sz="3466"/>
          </a:p>
          <a:p>
            <a:pPr indent="0" lvl="0" marL="0" rtl="0" algn="l">
              <a:spcBef>
                <a:spcPts val="0"/>
              </a:spcBef>
              <a:spcAft>
                <a:spcPts val="0"/>
              </a:spcAft>
              <a:buNone/>
            </a:pPr>
            <a:r>
              <a:rPr lang="en-GB" sz="1800"/>
              <a:t>Here we intercepted the request and made changes in the contact number field</a:t>
            </a:r>
            <a:endParaRPr sz="1800"/>
          </a:p>
        </p:txBody>
      </p:sp>
      <p:pic>
        <p:nvPicPr>
          <p:cNvPr id="583" name="Google Shape;583;p93"/>
          <p:cNvPicPr preferRelativeResize="0"/>
          <p:nvPr/>
        </p:nvPicPr>
        <p:blipFill>
          <a:blip r:embed="rId3">
            <a:alphaModFix/>
          </a:blip>
          <a:stretch>
            <a:fillRect/>
          </a:stretch>
        </p:blipFill>
        <p:spPr>
          <a:xfrm>
            <a:off x="1143000" y="1016000"/>
            <a:ext cx="6426201" cy="37973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7348"/>
              <a:buFont typeface="Arial"/>
              <a:buNone/>
            </a:pPr>
            <a:r>
              <a:rPr lang="en-GB" sz="4022"/>
              <a:t>POC</a:t>
            </a:r>
            <a:endParaRPr sz="4022"/>
          </a:p>
          <a:p>
            <a:pPr indent="0" lvl="0" marL="0" rtl="0" algn="l">
              <a:spcBef>
                <a:spcPts val="0"/>
              </a:spcBef>
              <a:spcAft>
                <a:spcPts val="0"/>
              </a:spcAft>
              <a:buNone/>
            </a:pPr>
            <a:r>
              <a:rPr lang="en-GB"/>
              <a:t>•Mobile number is saved as zero</a:t>
            </a:r>
            <a:endParaRPr/>
          </a:p>
        </p:txBody>
      </p:sp>
      <p:pic>
        <p:nvPicPr>
          <p:cNvPr id="589" name="Google Shape;589;p94"/>
          <p:cNvPicPr preferRelativeResize="0"/>
          <p:nvPr/>
        </p:nvPicPr>
        <p:blipFill>
          <a:blip r:embed="rId3">
            <a:alphaModFix/>
          </a:blip>
          <a:stretch>
            <a:fillRect/>
          </a:stretch>
        </p:blipFill>
        <p:spPr>
          <a:xfrm>
            <a:off x="1111250" y="1054100"/>
            <a:ext cx="6921501" cy="37846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5"/>
          <p:cNvSpPr txBox="1"/>
          <p:nvPr/>
        </p:nvSpPr>
        <p:spPr>
          <a:xfrm>
            <a:off x="50800" y="63500"/>
            <a:ext cx="90042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3300"/>
              <a:t>Business Impact – Moderate</a:t>
            </a:r>
            <a:endParaRPr sz="3300"/>
          </a:p>
          <a:p>
            <a:pPr indent="0" lvl="0" marL="0" rtl="0" algn="l">
              <a:spcBef>
                <a:spcPts val="0"/>
              </a:spcBef>
              <a:spcAft>
                <a:spcPts val="0"/>
              </a:spcAft>
              <a:buNone/>
            </a:pPr>
            <a:r>
              <a:rPr lang="en-GB" sz="1900"/>
              <a:t>The data provided by the user ,if incorrect, is not a very big issue but still must be checked for proper validatory information.</a:t>
            </a:r>
            <a:endParaRPr sz="1900"/>
          </a:p>
          <a:p>
            <a:pPr indent="0" lvl="0" marL="0" rtl="0" algn="l">
              <a:spcBef>
                <a:spcPts val="0"/>
              </a:spcBef>
              <a:spcAft>
                <a:spcPts val="0"/>
              </a:spcAft>
              <a:buNone/>
            </a:pPr>
            <a:r>
              <a:t/>
            </a:r>
            <a:endParaRPr sz="1900"/>
          </a:p>
          <a:p>
            <a:pPr indent="0" lvl="0" marL="0" rtl="0" algn="l">
              <a:spcBef>
                <a:spcPts val="0"/>
              </a:spcBef>
              <a:spcAft>
                <a:spcPts val="0"/>
              </a:spcAft>
              <a:buClr>
                <a:schemeClr val="dk1"/>
              </a:buClr>
              <a:buSzPts val="1100"/>
              <a:buFont typeface="Arial"/>
              <a:buNone/>
            </a:pPr>
            <a:r>
              <a:t/>
            </a:r>
            <a:endParaRPr sz="1900"/>
          </a:p>
          <a:p>
            <a:pPr indent="0" lvl="0" marL="0" rtl="0" algn="l">
              <a:spcBef>
                <a:spcPts val="0"/>
              </a:spcBef>
              <a:spcAft>
                <a:spcPts val="0"/>
              </a:spcAft>
              <a:buClr>
                <a:schemeClr val="dk1"/>
              </a:buClr>
              <a:buSzPts val="1100"/>
              <a:buFont typeface="Arial"/>
              <a:buNone/>
            </a:pPr>
            <a:r>
              <a:rPr lang="en-GB" sz="3200"/>
              <a:t>Recommendations</a:t>
            </a:r>
            <a:endParaRPr sz="3200"/>
          </a:p>
          <a:p>
            <a:pPr indent="0" lvl="0" marL="0" rtl="0" algn="l">
              <a:spcBef>
                <a:spcPts val="0"/>
              </a:spcBef>
              <a:spcAft>
                <a:spcPts val="0"/>
              </a:spcAft>
              <a:buClr>
                <a:schemeClr val="dk1"/>
              </a:buClr>
              <a:buSzPts val="1100"/>
              <a:buFont typeface="Arial"/>
              <a:buNone/>
            </a:pPr>
            <a:r>
              <a:rPr lang="en-GB" sz="2000"/>
              <a:t>• Implement all critical checks on server side code only.</a:t>
            </a:r>
            <a:endParaRPr sz="2000"/>
          </a:p>
          <a:p>
            <a:pPr indent="0" lvl="0" marL="0" rtl="0" algn="l">
              <a:spcBef>
                <a:spcPts val="0"/>
              </a:spcBef>
              <a:spcAft>
                <a:spcPts val="0"/>
              </a:spcAft>
              <a:buClr>
                <a:schemeClr val="dk1"/>
              </a:buClr>
              <a:buSzPts val="1100"/>
              <a:buFont typeface="Arial"/>
              <a:buNone/>
            </a:pPr>
            <a:r>
              <a:rPr lang="en-GB" sz="2000"/>
              <a:t>• Client-side checks must be treated as decoratives only.</a:t>
            </a:r>
            <a:endParaRPr sz="2000"/>
          </a:p>
          <a:p>
            <a:pPr indent="0" lvl="0" marL="0" rtl="0" algn="l">
              <a:spcBef>
                <a:spcPts val="0"/>
              </a:spcBef>
              <a:spcAft>
                <a:spcPts val="0"/>
              </a:spcAft>
              <a:buNone/>
            </a:pPr>
            <a:r>
              <a:rPr lang="en-GB" sz="2000"/>
              <a:t>• All business logic must be implemented and checked on the server code.</a:t>
            </a:r>
            <a:endParaRPr sz="20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sz="3200"/>
              <a:t>REFERENCES:-</a:t>
            </a:r>
            <a:endParaRPr sz="3200"/>
          </a:p>
          <a:p>
            <a:pPr indent="0" lvl="0" marL="0" rtl="0" algn="l">
              <a:spcBef>
                <a:spcPts val="0"/>
              </a:spcBef>
              <a:spcAft>
                <a:spcPts val="0"/>
              </a:spcAft>
              <a:buNone/>
            </a:pPr>
            <a:r>
              <a:rPr lang="en-GB" sz="1900" u="sng">
                <a:solidFill>
                  <a:schemeClr val="hlink"/>
                </a:solidFill>
                <a:hlinkClick r:id="rId3"/>
              </a:rPr>
              <a:t>http://projects.webappsec.org/w/page/13246933/Improper%20Input%20Handling</a:t>
            </a:r>
            <a:endParaRPr sz="1900"/>
          </a:p>
          <a:p>
            <a:pPr indent="0" lvl="0" marL="0" rtl="0" algn="l">
              <a:spcBef>
                <a:spcPts val="0"/>
              </a:spcBef>
              <a:spcAft>
                <a:spcPts val="0"/>
              </a:spcAft>
              <a:buNone/>
            </a:pPr>
            <a:r>
              <a:rPr lang="en-GB" sz="1900" u="sng">
                <a:solidFill>
                  <a:schemeClr val="hlink"/>
                </a:solidFill>
                <a:hlinkClick r:id="rId4"/>
              </a:rPr>
              <a:t>https://www.owasp.org/index.php/Unvalidated_Input</a:t>
            </a:r>
            <a:endParaRPr sz="19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t>15.Default Messages</a:t>
            </a:r>
            <a:endParaRPr sz="3220"/>
          </a:p>
        </p:txBody>
      </p:sp>
      <p:sp>
        <p:nvSpPr>
          <p:cNvPr id="600" name="Google Shape;600;p96"/>
          <p:cNvSpPr txBox="1"/>
          <p:nvPr>
            <p:ph idx="1" type="body"/>
          </p:nvPr>
        </p:nvSpPr>
        <p:spPr>
          <a:xfrm>
            <a:off x="311700" y="1152475"/>
            <a:ext cx="1783800" cy="3416400"/>
          </a:xfrm>
          <a:prstGeom prst="rect">
            <a:avLst/>
          </a:prstGeom>
          <a:solidFill>
            <a:srgbClr val="B6D7A8"/>
          </a:solidFill>
        </p:spPr>
        <p:txBody>
          <a:bodyPr anchorCtr="0" anchor="ctr" bIns="91425" lIns="91425" spcFirstLastPara="1" rIns="91425" wrap="square" tIns="91425">
            <a:normAutofit/>
          </a:bodyPr>
          <a:lstStyle/>
          <a:p>
            <a:pPr indent="0" lvl="0" marL="0" rtl="0" algn="ctr">
              <a:spcBef>
                <a:spcPts val="0"/>
              </a:spcBef>
              <a:spcAft>
                <a:spcPts val="1200"/>
              </a:spcAft>
              <a:buNone/>
            </a:pPr>
            <a:r>
              <a:rPr b="1" lang="en-GB">
                <a:solidFill>
                  <a:schemeClr val="dk1"/>
                </a:solidFill>
              </a:rPr>
              <a:t>Default Messages(low)</a:t>
            </a:r>
            <a:endParaRPr b="1">
              <a:solidFill>
                <a:schemeClr val="dk1"/>
              </a:solidFill>
            </a:endParaRPr>
          </a:p>
        </p:txBody>
      </p:sp>
      <p:sp>
        <p:nvSpPr>
          <p:cNvPr id="601" name="Google Shape;601;p96"/>
          <p:cNvSpPr txBox="1"/>
          <p:nvPr>
            <p:ph idx="2" type="body"/>
          </p:nvPr>
        </p:nvSpPr>
        <p:spPr>
          <a:xfrm>
            <a:off x="2095500" y="1152475"/>
            <a:ext cx="673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chemeClr val="dk1"/>
                </a:solidFill>
              </a:rPr>
              <a:t>In below mentioned urls ,if add a specific payload it will show deault messages</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Affected URL :</a:t>
            </a:r>
            <a:endParaRPr>
              <a:solidFill>
                <a:schemeClr val="dk1"/>
              </a:solidFill>
            </a:endParaRPr>
          </a:p>
          <a:p>
            <a:pPr indent="0" lvl="0" marL="0" rtl="0" algn="l">
              <a:spcBef>
                <a:spcPts val="1200"/>
              </a:spcBef>
              <a:spcAft>
                <a:spcPts val="0"/>
              </a:spcAft>
              <a:buNone/>
            </a:pPr>
            <a:r>
              <a:rPr lang="en-GB">
                <a:solidFill>
                  <a:schemeClr val="dk1"/>
                </a:solidFill>
              </a:rPr>
              <a:t>•</a:t>
            </a:r>
            <a:r>
              <a:rPr lang="en-GB" u="sng">
                <a:solidFill>
                  <a:schemeClr val="hlink"/>
                </a:solidFill>
                <a:hlinkClick r:id="rId3"/>
              </a:rPr>
              <a:t>http://52.66.55.190/?includelang=lang/en.php</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GB">
                <a:solidFill>
                  <a:schemeClr val="dk1"/>
                </a:solidFill>
              </a:rPr>
              <a:t>Payload:</a:t>
            </a:r>
            <a:endParaRPr>
              <a:solidFill>
                <a:schemeClr val="dk1"/>
              </a:solidFill>
            </a:endParaRPr>
          </a:p>
          <a:p>
            <a:pPr indent="0" lvl="0" marL="0" rtl="0" algn="l">
              <a:spcBef>
                <a:spcPts val="1200"/>
              </a:spcBef>
              <a:spcAft>
                <a:spcPts val="1200"/>
              </a:spcAft>
              <a:buNone/>
            </a:pPr>
            <a:r>
              <a:rPr lang="en-GB">
                <a:solidFill>
                  <a:schemeClr val="dk1"/>
                </a:solidFill>
              </a:rPr>
              <a:t>en.php’(GET Parameter)</a:t>
            </a:r>
            <a:endParaRPr>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745"/>
              <a:buFont typeface="Arial"/>
              <a:buNone/>
            </a:pPr>
            <a:r>
              <a:rPr lang="en-GB" sz="3577"/>
              <a:t>Observation &amp; POC</a:t>
            </a:r>
            <a:endParaRPr sz="3577"/>
          </a:p>
          <a:p>
            <a:pPr indent="0" lvl="0" marL="0" rtl="0" algn="l">
              <a:spcBef>
                <a:spcPts val="0"/>
              </a:spcBef>
              <a:spcAft>
                <a:spcPts val="0"/>
              </a:spcAft>
              <a:buNone/>
            </a:pPr>
            <a:r>
              <a:rPr lang="en-GB" sz="2244"/>
              <a:t>we added payload as shown above and we got an error</a:t>
            </a:r>
            <a:endParaRPr sz="2244"/>
          </a:p>
        </p:txBody>
      </p:sp>
      <p:pic>
        <p:nvPicPr>
          <p:cNvPr id="607" name="Google Shape;607;p97"/>
          <p:cNvPicPr preferRelativeResize="0"/>
          <p:nvPr/>
        </p:nvPicPr>
        <p:blipFill>
          <a:blip r:embed="rId3">
            <a:alphaModFix/>
          </a:blip>
          <a:stretch>
            <a:fillRect/>
          </a:stretch>
        </p:blipFill>
        <p:spPr>
          <a:xfrm>
            <a:off x="152400" y="1118475"/>
            <a:ext cx="8839201" cy="2564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8"/>
          <p:cNvSpPr txBox="1"/>
          <p:nvPr>
            <p:ph type="title"/>
          </p:nvPr>
        </p:nvSpPr>
        <p:spPr>
          <a:xfrm>
            <a:off x="152400" y="139700"/>
            <a:ext cx="8679900" cy="48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3200"/>
              <a:t>Business Impact – Moderate</a:t>
            </a:r>
            <a:endParaRPr sz="3200"/>
          </a:p>
          <a:p>
            <a:pPr indent="0" lvl="0" marL="0" rtl="0" algn="l">
              <a:spcBef>
                <a:spcPts val="0"/>
              </a:spcBef>
              <a:spcAft>
                <a:spcPts val="0"/>
              </a:spcAft>
              <a:buNone/>
            </a:pPr>
            <a:r>
              <a:rPr lang="en-GB" sz="2022"/>
              <a:t>Although this vulnerability does not have a direct impact to users or the server, though it can help the attacker in mapping the server architecture and plan further attacks on the server.</a:t>
            </a:r>
            <a:endParaRPr sz="2022"/>
          </a:p>
          <a:p>
            <a:pPr indent="0" lvl="0" marL="0" rtl="0" algn="l">
              <a:spcBef>
                <a:spcPts val="0"/>
              </a:spcBef>
              <a:spcAft>
                <a:spcPts val="0"/>
              </a:spcAft>
              <a:buClr>
                <a:schemeClr val="dk1"/>
              </a:buClr>
              <a:buSzPts val="1100"/>
              <a:buFont typeface="Arial"/>
              <a:buNone/>
            </a:pPr>
            <a:r>
              <a:t/>
            </a:r>
            <a:endParaRPr sz="2022"/>
          </a:p>
          <a:p>
            <a:pPr indent="0" lvl="0" marL="0" rtl="0" algn="l">
              <a:spcBef>
                <a:spcPts val="0"/>
              </a:spcBef>
              <a:spcAft>
                <a:spcPts val="0"/>
              </a:spcAft>
              <a:buClr>
                <a:schemeClr val="dk1"/>
              </a:buClr>
              <a:buSzPts val="1100"/>
              <a:buFont typeface="Arial"/>
              <a:buNone/>
            </a:pPr>
            <a:r>
              <a:rPr lang="en-GB" sz="3300"/>
              <a:t>Recommendations</a:t>
            </a:r>
            <a:endParaRPr sz="3300"/>
          </a:p>
          <a:p>
            <a:pPr indent="0" lvl="0" marL="0" rtl="0" algn="l">
              <a:spcBef>
                <a:spcPts val="0"/>
              </a:spcBef>
              <a:spcAft>
                <a:spcPts val="0"/>
              </a:spcAft>
              <a:buClr>
                <a:schemeClr val="dk1"/>
              </a:buClr>
              <a:buSzPts val="1100"/>
              <a:buFont typeface="Arial"/>
              <a:buNone/>
            </a:pPr>
            <a:r>
              <a:rPr lang="en-GB"/>
              <a:t>•</a:t>
            </a:r>
            <a:r>
              <a:rPr lang="en-GB" sz="2000"/>
              <a:t> Do not display the default error messages because it not tells about the server but also sometimes about the location.So, whenever there is an error ,send it to the same page or throw some manually written error.</a:t>
            </a:r>
            <a:endParaRPr sz="2000"/>
          </a:p>
          <a:p>
            <a:pPr indent="0" lvl="0" marL="0" rtl="0" algn="l">
              <a:spcBef>
                <a:spcPts val="0"/>
              </a:spcBef>
              <a:spcAft>
                <a:spcPts val="0"/>
              </a:spcAft>
              <a:buNone/>
            </a:pPr>
            <a:r>
              <a:t/>
            </a:r>
            <a:endParaRPr sz="3200"/>
          </a:p>
          <a:p>
            <a:pPr indent="0" lvl="0" marL="0" rtl="0" algn="l">
              <a:spcBef>
                <a:spcPts val="0"/>
              </a:spcBef>
              <a:spcAft>
                <a:spcPts val="0"/>
              </a:spcAft>
              <a:buClr>
                <a:schemeClr val="dk1"/>
              </a:buClr>
              <a:buSzPts val="1100"/>
              <a:buFont typeface="Arial"/>
              <a:buNone/>
            </a:pPr>
            <a:r>
              <a:rPr lang="en-GB" sz="3200"/>
              <a:t>REFERENCES:-</a:t>
            </a:r>
            <a:endParaRPr sz="3200"/>
          </a:p>
          <a:p>
            <a:pPr indent="0" lvl="0" marL="0" rtl="0" algn="l">
              <a:spcBef>
                <a:spcPts val="0"/>
              </a:spcBef>
              <a:spcAft>
                <a:spcPts val="0"/>
              </a:spcAft>
              <a:buNone/>
            </a:pPr>
            <a:r>
              <a:rPr lang="en-GB" sz="1800" u="sng">
                <a:solidFill>
                  <a:schemeClr val="hlink"/>
                </a:solidFill>
                <a:hlinkClick r:id="rId3"/>
              </a:rPr>
              <a:t>https://www.owasp.org/index.php/Improper_Error_Handling</a:t>
            </a:r>
            <a:endParaRPr sz="18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16.</a:t>
            </a:r>
            <a:r>
              <a:rPr lang="en-GB"/>
              <a:t>Open redirection</a:t>
            </a:r>
            <a:endParaRPr/>
          </a:p>
        </p:txBody>
      </p:sp>
      <p:sp>
        <p:nvSpPr>
          <p:cNvPr id="618" name="Google Shape;618;p99"/>
          <p:cNvSpPr txBox="1"/>
          <p:nvPr>
            <p:ph idx="1" type="body"/>
          </p:nvPr>
        </p:nvSpPr>
        <p:spPr>
          <a:xfrm>
            <a:off x="299000" y="1152475"/>
            <a:ext cx="2037900" cy="3416400"/>
          </a:xfrm>
          <a:prstGeom prst="rect">
            <a:avLst/>
          </a:prstGeom>
          <a:solidFill>
            <a:srgbClr val="B6D7A8"/>
          </a:solidFill>
        </p:spPr>
        <p:txBody>
          <a:bodyPr anchorCtr="0" anchor="ctr" bIns="91425" lIns="91425" spcFirstLastPara="1" rIns="91425" wrap="square" tIns="91425">
            <a:normAutofit/>
          </a:bodyPr>
          <a:lstStyle/>
          <a:p>
            <a:pPr indent="0" lvl="0" marL="0" rtl="0" algn="ctr">
              <a:spcBef>
                <a:spcPts val="0"/>
              </a:spcBef>
              <a:spcAft>
                <a:spcPts val="0"/>
              </a:spcAft>
              <a:buNone/>
            </a:pPr>
            <a:r>
              <a:rPr b="1" lang="en-GB">
                <a:solidFill>
                  <a:schemeClr val="dk1"/>
                </a:solidFill>
              </a:rPr>
              <a:t>Open redirection</a:t>
            </a:r>
            <a:endParaRPr b="1">
              <a:solidFill>
                <a:schemeClr val="dk1"/>
              </a:solidFill>
            </a:endParaRPr>
          </a:p>
          <a:p>
            <a:pPr indent="0" lvl="0" marL="0" rtl="0" algn="ctr">
              <a:spcBef>
                <a:spcPts val="1200"/>
              </a:spcBef>
              <a:spcAft>
                <a:spcPts val="1200"/>
              </a:spcAft>
              <a:buNone/>
            </a:pPr>
            <a:r>
              <a:rPr b="1" lang="en-GB">
                <a:solidFill>
                  <a:schemeClr val="dk1"/>
                </a:solidFill>
              </a:rPr>
              <a:t>(low)</a:t>
            </a:r>
            <a:endParaRPr b="1">
              <a:solidFill>
                <a:schemeClr val="dk1"/>
              </a:solidFill>
            </a:endParaRPr>
          </a:p>
        </p:txBody>
      </p:sp>
      <p:sp>
        <p:nvSpPr>
          <p:cNvPr id="619" name="Google Shape;619;p99"/>
          <p:cNvSpPr txBox="1"/>
          <p:nvPr>
            <p:ph idx="2" type="body"/>
          </p:nvPr>
        </p:nvSpPr>
        <p:spPr>
          <a:xfrm>
            <a:off x="2336900" y="1152475"/>
            <a:ext cx="649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In below mentioned urls we can change the path of redirection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b="1" lang="en-GB">
                <a:solidFill>
                  <a:schemeClr val="dk1"/>
                </a:solidFill>
              </a:rPr>
              <a:t>Affected URL :</a:t>
            </a:r>
            <a:endParaRPr b="1">
              <a:solidFill>
                <a:schemeClr val="dk1"/>
              </a:solidFill>
            </a:endParaRPr>
          </a:p>
          <a:p>
            <a:pPr indent="-317500" lvl="0" marL="457200" rtl="0" algn="l">
              <a:spcBef>
                <a:spcPts val="1200"/>
              </a:spcBef>
              <a:spcAft>
                <a:spcPts val="0"/>
              </a:spcAft>
              <a:buClr>
                <a:schemeClr val="dk1"/>
              </a:buClr>
              <a:buSzPts val="1400"/>
              <a:buChar char="●"/>
            </a:pPr>
            <a:r>
              <a:rPr lang="en-GB" u="sng">
                <a:solidFill>
                  <a:schemeClr val="hlink"/>
                </a:solidFill>
                <a:hlinkClick r:id="rId3"/>
              </a:rPr>
              <a:t>http://52.66.55.190/?includelang=lang/en.php</a:t>
            </a:r>
            <a:endParaRPr>
              <a:solidFill>
                <a:schemeClr val="dk1"/>
              </a:solidFill>
            </a:endParaRPr>
          </a:p>
          <a:p>
            <a:pPr indent="-317500" lvl="0" marL="457200" rtl="0" algn="l">
              <a:spcBef>
                <a:spcPts val="0"/>
              </a:spcBef>
              <a:spcAft>
                <a:spcPts val="0"/>
              </a:spcAft>
              <a:buClr>
                <a:schemeClr val="dk1"/>
              </a:buClr>
              <a:buSzPts val="1400"/>
              <a:buChar char="●"/>
            </a:pPr>
            <a:r>
              <a:rPr lang="en-GB" u="sng">
                <a:solidFill>
                  <a:schemeClr val="hlink"/>
                </a:solidFill>
                <a:hlinkClick r:id="rId4"/>
              </a:rPr>
              <a:t>http://52.66.55.190/?includelang=lang/fr.php</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GB">
                <a:solidFill>
                  <a:schemeClr val="dk1"/>
                </a:solidFill>
              </a:rPr>
              <a:t>Payload:</a:t>
            </a:r>
            <a:endParaRPr b="1">
              <a:solidFill>
                <a:schemeClr val="dk1"/>
              </a:solidFill>
            </a:endParaRPr>
          </a:p>
          <a:p>
            <a:pPr indent="-311150" lvl="0" marL="457200" rtl="0" algn="l">
              <a:spcBef>
                <a:spcPts val="1200"/>
              </a:spcBef>
              <a:spcAft>
                <a:spcPts val="0"/>
              </a:spcAft>
              <a:buClr>
                <a:schemeClr val="dk1"/>
              </a:buClr>
              <a:buSzPts val="1300"/>
              <a:buChar char="●"/>
            </a:pPr>
            <a:r>
              <a:rPr b="1" lang="en-GB" sz="1300" u="sng">
                <a:solidFill>
                  <a:schemeClr val="hlink"/>
                </a:solidFill>
                <a:hlinkClick r:id="rId5"/>
              </a:rPr>
              <a:t>http://52.66.55.190/?includelang=https://www.google.com/?lang/en.php</a:t>
            </a:r>
            <a:endParaRPr b="1" sz="1300">
              <a:solidFill>
                <a:schemeClr val="dk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9819"/>
              <a:buFont typeface="Arial"/>
              <a:buNone/>
            </a:pPr>
            <a:r>
              <a:rPr lang="en-GB" sz="3688"/>
              <a:t>Observation</a:t>
            </a:r>
            <a:endParaRPr sz="3688"/>
          </a:p>
          <a:p>
            <a:pPr indent="0" lvl="0" marL="0" rtl="0" algn="l">
              <a:spcBef>
                <a:spcPts val="0"/>
              </a:spcBef>
              <a:spcAft>
                <a:spcPts val="0"/>
              </a:spcAft>
              <a:buNone/>
            </a:pPr>
            <a:r>
              <a:rPr lang="en-GB" sz="2022"/>
              <a:t>Here we made changes to the url according to the payload</a:t>
            </a:r>
            <a:endParaRPr sz="2022"/>
          </a:p>
        </p:txBody>
      </p:sp>
      <p:pic>
        <p:nvPicPr>
          <p:cNvPr id="625" name="Google Shape;625;p100"/>
          <p:cNvPicPr preferRelativeResize="0"/>
          <p:nvPr/>
        </p:nvPicPr>
        <p:blipFill>
          <a:blip r:embed="rId3">
            <a:alphaModFix/>
          </a:blip>
          <a:stretch>
            <a:fillRect/>
          </a:stretch>
        </p:blipFill>
        <p:spPr>
          <a:xfrm>
            <a:off x="1128813" y="952500"/>
            <a:ext cx="6886375" cy="4025899"/>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133"/>
              <a:t>POC</a:t>
            </a:r>
            <a:endParaRPr sz="4133"/>
          </a:p>
          <a:p>
            <a:pPr indent="-344169" lvl="0" marL="457200" rtl="0" algn="l">
              <a:spcBef>
                <a:spcPts val="0"/>
              </a:spcBef>
              <a:spcAft>
                <a:spcPts val="0"/>
              </a:spcAft>
              <a:buSzPct val="100000"/>
              <a:buChar char="●"/>
            </a:pPr>
            <a:r>
              <a:rPr lang="en-GB" sz="2022"/>
              <a:t>We are redirected to google site.</a:t>
            </a:r>
            <a:endParaRPr sz="2022"/>
          </a:p>
        </p:txBody>
      </p:sp>
      <p:pic>
        <p:nvPicPr>
          <p:cNvPr id="631" name="Google Shape;631;p101"/>
          <p:cNvPicPr preferRelativeResize="0"/>
          <p:nvPr/>
        </p:nvPicPr>
        <p:blipFill rotWithShape="1">
          <a:blip r:embed="rId3">
            <a:alphaModFix/>
          </a:blip>
          <a:srcRect b="11909" l="0" r="0" t="0"/>
          <a:stretch/>
        </p:blipFill>
        <p:spPr>
          <a:xfrm>
            <a:off x="1101225" y="990600"/>
            <a:ext cx="6941551" cy="391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04800"/>
            <a:ext cx="8520600" cy="13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3530"/>
              <a:t>Observation</a:t>
            </a:r>
            <a:endParaRPr sz="3530"/>
          </a:p>
          <a:p>
            <a:pPr indent="0" lvl="0" marL="0" rtl="0" algn="l">
              <a:spcBef>
                <a:spcPts val="0"/>
              </a:spcBef>
              <a:spcAft>
                <a:spcPts val="0"/>
              </a:spcAft>
              <a:buSzPts val="990"/>
              <a:buNone/>
            </a:pPr>
            <a:r>
              <a:rPr lang="en-GB" sz="1729"/>
              <a:t>•We apply single quote in cat parameter: products.php?cat=1’ and we get complete MySQL error:</a:t>
            </a:r>
            <a:endParaRPr sz="2720"/>
          </a:p>
        </p:txBody>
      </p:sp>
      <p:pic>
        <p:nvPicPr>
          <p:cNvPr id="121" name="Google Shape;121;p21"/>
          <p:cNvPicPr preferRelativeResize="0"/>
          <p:nvPr/>
        </p:nvPicPr>
        <p:blipFill>
          <a:blip r:embed="rId3">
            <a:alphaModFix/>
          </a:blip>
          <a:stretch>
            <a:fillRect/>
          </a:stretch>
        </p:blipFill>
        <p:spPr>
          <a:xfrm>
            <a:off x="215900" y="2217200"/>
            <a:ext cx="8616400" cy="970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2"/>
          <p:cNvSpPr txBox="1"/>
          <p:nvPr/>
        </p:nvSpPr>
        <p:spPr>
          <a:xfrm>
            <a:off x="101600" y="76200"/>
            <a:ext cx="8953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3100"/>
              <a:t>Business Impact – low</a:t>
            </a:r>
            <a:endParaRPr sz="3100"/>
          </a:p>
          <a:p>
            <a:pPr indent="0" lvl="0" marL="0" rtl="0" algn="l">
              <a:spcBef>
                <a:spcPts val="0"/>
              </a:spcBef>
              <a:spcAft>
                <a:spcPts val="0"/>
              </a:spcAft>
              <a:buClr>
                <a:schemeClr val="dk1"/>
              </a:buClr>
              <a:buSzPts val="1100"/>
              <a:buFont typeface="Arial"/>
              <a:buNone/>
            </a:pPr>
            <a:r>
              <a:rPr lang="en-GB" sz="1500"/>
              <a:t>An http parameter may contain a URL value and could cause the web application to redirect</a:t>
            </a:r>
            <a:endParaRPr sz="1500"/>
          </a:p>
          <a:p>
            <a:pPr indent="0" lvl="0" marL="0" rtl="0" algn="l">
              <a:spcBef>
                <a:spcPts val="0"/>
              </a:spcBef>
              <a:spcAft>
                <a:spcPts val="0"/>
              </a:spcAft>
              <a:buNone/>
            </a:pPr>
            <a:r>
              <a:rPr lang="en-GB" sz="1500"/>
              <a:t>the request to the specified URL. By modifying the URL value to a malicious site.</a:t>
            </a:r>
            <a:endParaRPr sz="15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GB" sz="3100"/>
              <a:t>Recommendations</a:t>
            </a:r>
            <a:endParaRPr sz="3100"/>
          </a:p>
          <a:p>
            <a:pPr indent="0" lvl="0" marL="0" rtl="0" algn="l">
              <a:spcBef>
                <a:spcPts val="0"/>
              </a:spcBef>
              <a:spcAft>
                <a:spcPts val="0"/>
              </a:spcAft>
              <a:buClr>
                <a:schemeClr val="dk1"/>
              </a:buClr>
              <a:buSzPts val="1100"/>
              <a:buFont typeface="Arial"/>
              <a:buNone/>
            </a:pPr>
            <a:r>
              <a:rPr lang="en-GB"/>
              <a:t>• Disallow Offsite Redirects.</a:t>
            </a:r>
            <a:endParaRPr/>
          </a:p>
          <a:p>
            <a:pPr indent="0" lvl="0" marL="0" rtl="0" algn="l">
              <a:spcBef>
                <a:spcPts val="0"/>
              </a:spcBef>
              <a:spcAft>
                <a:spcPts val="0"/>
              </a:spcAft>
              <a:buClr>
                <a:schemeClr val="dk1"/>
              </a:buClr>
              <a:buSzPts val="1100"/>
              <a:buFont typeface="Arial"/>
              <a:buNone/>
            </a:pPr>
            <a:r>
              <a:rPr lang="en-GB"/>
              <a:t>• If you have to redirect the user based on URLs, instead of using untrusted input you should always use an ID</a:t>
            </a:r>
            <a:endParaRPr/>
          </a:p>
          <a:p>
            <a:pPr indent="0" lvl="0" marL="0" rtl="0" algn="l">
              <a:spcBef>
                <a:spcPts val="0"/>
              </a:spcBef>
              <a:spcAft>
                <a:spcPts val="0"/>
              </a:spcAft>
              <a:buClr>
                <a:schemeClr val="dk1"/>
              </a:buClr>
              <a:buSzPts val="1100"/>
              <a:buFont typeface="Arial"/>
              <a:buNone/>
            </a:pPr>
            <a:r>
              <a:rPr lang="en-GB"/>
              <a:t>which is internally resolved to the respective URL.</a:t>
            </a:r>
            <a:endParaRPr/>
          </a:p>
          <a:p>
            <a:pPr indent="0" lvl="0" marL="0" rtl="0" algn="l">
              <a:spcBef>
                <a:spcPts val="0"/>
              </a:spcBef>
              <a:spcAft>
                <a:spcPts val="0"/>
              </a:spcAft>
              <a:buClr>
                <a:schemeClr val="dk1"/>
              </a:buClr>
              <a:buSzPts val="1100"/>
              <a:buFont typeface="Arial"/>
              <a:buNone/>
            </a:pPr>
            <a:r>
              <a:rPr lang="en-GB"/>
              <a:t>• If you want the user to be able to issue redirects you should use a redirection page that requires the user to</a:t>
            </a:r>
            <a:endParaRPr/>
          </a:p>
          <a:p>
            <a:pPr indent="0" lvl="0" marL="0" rtl="0" algn="l">
              <a:spcBef>
                <a:spcPts val="0"/>
              </a:spcBef>
              <a:spcAft>
                <a:spcPts val="0"/>
              </a:spcAft>
              <a:buClr>
                <a:schemeClr val="dk1"/>
              </a:buClr>
              <a:buSzPts val="1100"/>
              <a:buFont typeface="Arial"/>
              <a:buNone/>
            </a:pPr>
            <a:r>
              <a:rPr lang="en-GB"/>
              <a:t>click on the link instead of just redirecting them.</a:t>
            </a:r>
            <a:endParaRPr/>
          </a:p>
          <a:p>
            <a:pPr indent="0" lvl="0" marL="0" rtl="0" algn="l">
              <a:spcBef>
                <a:spcPts val="0"/>
              </a:spcBef>
              <a:spcAft>
                <a:spcPts val="0"/>
              </a:spcAft>
              <a:buClr>
                <a:schemeClr val="dk1"/>
              </a:buClr>
              <a:buSzPts val="1100"/>
              <a:buFont typeface="Arial"/>
              <a:buNone/>
            </a:pPr>
            <a:r>
              <a:rPr lang="en-GB"/>
              <a:t>• You should also check that the URL begins with http:// or https:// and also invalidate all other URLs to prevent</a:t>
            </a:r>
            <a:endParaRPr/>
          </a:p>
          <a:p>
            <a:pPr indent="0" lvl="0" marL="0" rtl="0" algn="l">
              <a:spcBef>
                <a:spcPts val="0"/>
              </a:spcBef>
              <a:spcAft>
                <a:spcPts val="0"/>
              </a:spcAft>
              <a:buNone/>
            </a:pPr>
            <a:r>
              <a:rPr lang="en-GB"/>
              <a:t>the use of malicious URIs such as javascript: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sz="3100"/>
              <a:t>REFERENCES:-</a:t>
            </a:r>
            <a:endParaRPr sz="3100"/>
          </a:p>
          <a:p>
            <a:pPr indent="0" lvl="0" marL="0" rtl="0" algn="l">
              <a:spcBef>
                <a:spcPts val="0"/>
              </a:spcBef>
              <a:spcAft>
                <a:spcPts val="0"/>
              </a:spcAft>
              <a:buNone/>
            </a:pPr>
            <a:r>
              <a:rPr lang="en-GB" u="sng">
                <a:solidFill>
                  <a:schemeClr val="hlink"/>
                </a:solidFill>
                <a:hlinkClick r:id="rId3"/>
              </a:rPr>
              <a:t>https://cheatsheetseries.owasp.org/cheatsheets/Unvalidated_Redirects_and_Forwards_Cheat_Sheet.html</a:t>
            </a:r>
            <a:endParaRPr/>
          </a:p>
          <a:p>
            <a:pPr indent="0" lvl="0" marL="0" rtl="0" algn="l">
              <a:spcBef>
                <a:spcPts val="0"/>
              </a:spcBef>
              <a:spcAft>
                <a:spcPts val="0"/>
              </a:spcAft>
              <a:buNone/>
            </a:pPr>
            <a:r>
              <a:rPr lang="en-GB" u="sng">
                <a:solidFill>
                  <a:schemeClr val="hlink"/>
                </a:solidFill>
                <a:hlinkClick r:id="rId4"/>
              </a:rPr>
              <a:t>https://docs.microsoft.com/en-us/aspnet/mvc/overview/security/preventing-open-redirection-attacks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3"/>
          <p:cNvSpPr txBox="1"/>
          <p:nvPr/>
        </p:nvSpPr>
        <p:spPr>
          <a:xfrm>
            <a:off x="654000" y="1485900"/>
            <a:ext cx="7836000" cy="16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4500"/>
              <a:t>THANK YOU</a:t>
            </a:r>
            <a:endParaRPr sz="4500"/>
          </a:p>
          <a:p>
            <a:pPr indent="0" lvl="0" marL="0" rtl="0" algn="ctr">
              <a:spcBef>
                <a:spcPts val="0"/>
              </a:spcBef>
              <a:spcAft>
                <a:spcPts val="0"/>
              </a:spcAft>
              <a:buNone/>
            </a:pPr>
            <a:r>
              <a:rPr lang="en-GB" sz="2200"/>
              <a:t>For any further clarifications/patch assistance, please contact:</a:t>
            </a:r>
            <a:endParaRPr sz="2200"/>
          </a:p>
          <a:p>
            <a:pPr indent="0" lvl="0" marL="0" rtl="0" algn="ctr">
              <a:spcBef>
                <a:spcPts val="0"/>
              </a:spcBef>
              <a:spcAft>
                <a:spcPts val="0"/>
              </a:spcAft>
              <a:buNone/>
            </a:pPr>
            <a:r>
              <a:rPr lang="en-GB" sz="2500"/>
              <a:t>8802618479</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