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e74d79f0b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e74d79f0b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e74d79f0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e74d79f0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e74d79f0b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e74d79f0b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e74d79f0b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e74d79f0b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e74d79f0b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e74d79f0b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e74d79f0b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e74d79f0b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e74d79f0b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e74d79f0b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e74d79f0b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e74d79f0b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e74d79f0b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e74d79f0b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latin typeface="Times New Roman"/>
                <a:ea typeface="Times New Roman"/>
                <a:cs typeface="Times New Roman"/>
                <a:sym typeface="Times New Roman"/>
              </a:rPr>
              <a:t>Predicting the Severity of Car Accident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Sumit Kumar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October 20, ‘20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7975" lvl="0" marL="457200" rtl="0" algn="just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Times New Roman"/>
              <a:buAutoNum type="arabicPeriod"/>
            </a:pPr>
            <a:r>
              <a:rPr lang="en" sz="1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Road Accidents are very common now</a:t>
            </a:r>
            <a:endParaRPr sz="12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975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Times New Roman"/>
              <a:buAutoNum type="arabicPeriod"/>
            </a:pPr>
            <a:r>
              <a:rPr lang="en" sz="1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 Circumstances</a:t>
            </a:r>
            <a:endParaRPr sz="12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975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Times New Roman"/>
              <a:buAutoNum type="alphaLcPeriod"/>
            </a:pPr>
            <a:r>
              <a:rPr lang="en" sz="1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Traffic</a:t>
            </a:r>
            <a:endParaRPr sz="12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975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Times New Roman"/>
              <a:buAutoNum type="alphaLcPeriod"/>
            </a:pPr>
            <a:r>
              <a:rPr lang="en" sz="1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Weather, Light and Road Conditions</a:t>
            </a:r>
            <a:endParaRPr sz="12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975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Times New Roman"/>
              <a:buAutoNum type="alphaLcPeriod"/>
            </a:pPr>
            <a:r>
              <a:rPr lang="en" sz="1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Driver’s condition while driving</a:t>
            </a:r>
            <a:endParaRPr sz="12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975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Times New Roman"/>
              <a:buAutoNum type="arabicPeriod"/>
            </a:pPr>
            <a:r>
              <a:rPr lang="en" sz="1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Statement:</a:t>
            </a:r>
            <a:endParaRPr sz="12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ctr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 To predict the Severity of a road accident, given different attributes of the situation, like coordinates, number of vehicles, road condition, light condition, drug usage, alcohol usage during driving, not paying attention. “</a:t>
            </a:r>
            <a:endParaRPr sz="12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975" lvl="0" marL="457200" rtl="0" algn="just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Times New Roman"/>
              <a:buAutoNum type="arabicPeriod"/>
            </a:pPr>
            <a:r>
              <a:rPr lang="en" sz="1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Stakeholders</a:t>
            </a:r>
            <a:endParaRPr sz="12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975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Times New Roman"/>
              <a:buAutoNum type="alphaLcPeriod"/>
            </a:pPr>
            <a:r>
              <a:rPr lang="en" sz="1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Traffic Authority</a:t>
            </a:r>
            <a:endParaRPr sz="12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975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Times New Roman"/>
              <a:buAutoNum type="alphaLcPeriod"/>
            </a:pPr>
            <a:r>
              <a:rPr lang="en" sz="1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Woke Individuals</a:t>
            </a:r>
            <a:endParaRPr sz="1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Times New Roman"/>
              <a:buAutoNum type="arabicPeriod"/>
            </a:pPr>
            <a:r>
              <a:rPr b="1" lang="en" sz="1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Selection</a:t>
            </a:r>
            <a:endParaRPr b="1" sz="12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['SEVERITYCODE', 'ADDRTYPE', 'INTKEY', 'COLLISIONTYPE', 'PERSONCOUNT', 'PEDCOUNT', 'PEDCYLCOUNT', 'VEHCOUNT', 'JUNCTIONTYPE', 'INATTENTIONIND', 'UNDERINFL', 'WEATHER', 'ROADCOND', 'LIGHTCOND', 'SPEEDING', 'HITPARKEDCAR']</a:t>
            </a:r>
            <a:endParaRPr sz="12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Times New Roman"/>
              <a:buAutoNum type="arabicPeriod"/>
            </a:pPr>
            <a:r>
              <a:rPr b="1" lang="en" sz="1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Cleansing and Preprocessing</a:t>
            </a:r>
            <a:endParaRPr b="1" sz="12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Times New Roman"/>
              <a:buAutoNum type="alphaLcPeriod"/>
            </a:pPr>
            <a:r>
              <a:rPr b="1" lang="en" sz="1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hot encoding</a:t>
            </a:r>
            <a:endParaRPr b="1" sz="12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Times New Roman"/>
              <a:buAutoNum type="alphaLcPeriod"/>
            </a:pPr>
            <a:r>
              <a:rPr b="1" lang="en" sz="1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Categorical Values</a:t>
            </a:r>
            <a:endParaRPr b="1" sz="12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975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Times New Roman"/>
              <a:buAutoNum type="arabicPeriod"/>
            </a:pPr>
            <a:r>
              <a:rPr b="1" lang="en" sz="1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interpretations and Visualization</a:t>
            </a:r>
            <a:endParaRPr b="1" sz="12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282550"/>
            <a:ext cx="8520600" cy="42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425" y="812750"/>
            <a:ext cx="8189150" cy="322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550" y="842963"/>
            <a:ext cx="8254901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50">
                <a:latin typeface="Times New Roman"/>
                <a:ea typeface="Times New Roman"/>
                <a:cs typeface="Times New Roman"/>
                <a:sym typeface="Times New Roman"/>
              </a:rPr>
              <a:t>Correlation between Selected Features</a:t>
            </a: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3950" y="247650"/>
            <a:ext cx="5848350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385275"/>
            <a:ext cx="85206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Machine Learning Models used in the Project: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Gaussian Naive Bayes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Nearest Neighbors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Neura; Networks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 of Models are as follows:</a:t>
            </a:r>
            <a:endParaRPr sz="12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975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Times New Roman"/>
              <a:buAutoNum type="arabicPeriod"/>
            </a:pPr>
            <a:r>
              <a:rPr lang="en" sz="1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Tree: 		0.747</a:t>
            </a:r>
            <a:endParaRPr sz="12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Times New Roman"/>
              <a:buAutoNum type="arabicPeriod"/>
            </a:pPr>
            <a:r>
              <a:rPr lang="en" sz="1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Gaussian naive Bayes:	0.704</a:t>
            </a:r>
            <a:endParaRPr sz="12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Times New Roman"/>
              <a:buAutoNum type="arabicPeriod"/>
            </a:pPr>
            <a:r>
              <a:rPr lang="en" sz="1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Nearest Neighbors:		0.697</a:t>
            </a:r>
            <a:endParaRPr sz="12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Times New Roman"/>
              <a:buAutoNum type="arabicPeriod"/>
            </a:pPr>
            <a:r>
              <a:rPr lang="en" sz="1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Neural Network:		0.703</a:t>
            </a:r>
            <a:endParaRPr sz="12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6557" y="1016400"/>
            <a:ext cx="5435744" cy="368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Conclusion and Follow Ups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Times New Roman"/>
              <a:buAutoNum type="arabicPeriod"/>
            </a:pPr>
            <a:r>
              <a:rPr lang="en" sz="1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best accuracy was 74.7%</a:t>
            </a:r>
            <a:endParaRPr sz="12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Times New Roman"/>
              <a:buAutoNum type="arabicPeriod"/>
            </a:pPr>
            <a:r>
              <a:rPr lang="en" sz="1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Training is required</a:t>
            </a:r>
            <a:endParaRPr sz="12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Times New Roman"/>
              <a:buAutoNum type="arabicPeriod"/>
            </a:pPr>
            <a:r>
              <a:rPr lang="en" sz="1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lt of scenarios covered in data, need more extensive data</a:t>
            </a:r>
            <a:endParaRPr sz="12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Times New Roman"/>
              <a:buAutoNum type="arabicPeriod"/>
            </a:pPr>
            <a:r>
              <a:rPr lang="en" sz="1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Better efforts to collect data</a:t>
            </a:r>
            <a:endParaRPr sz="12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