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0" r:id="rId2"/>
    <p:sldId id="283" r:id="rId3"/>
    <p:sldId id="284" r:id="rId4"/>
    <p:sldId id="272" r:id="rId5"/>
    <p:sldId id="277" r:id="rId6"/>
    <p:sldId id="278" r:id="rId7"/>
    <p:sldId id="285" r:id="rId8"/>
    <p:sldId id="286" r:id="rId9"/>
    <p:sldId id="287" r:id="rId10"/>
    <p:sldId id="288" r:id="rId11"/>
    <p:sldId id="289" r:id="rId12"/>
    <p:sldId id="291" r:id="rId13"/>
    <p:sldId id="292" r:id="rId14"/>
    <p:sldId id="293" r:id="rId15"/>
    <p:sldId id="295" r:id="rId16"/>
    <p:sldId id="290" r:id="rId17"/>
    <p:sldId id="294" r:id="rId18"/>
    <p:sldId id="29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8B9878-5C5F-4ACD-88A9-4F7ECFC997A7}"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8A8502-ADF0-4382-978F-5D7EE5B80ACF}" type="slidenum">
              <a:rPr lang="en-IN" smtClean="0"/>
              <a:t>‹#›</a:t>
            </a:fld>
            <a:endParaRPr lang="en-IN"/>
          </a:p>
        </p:txBody>
      </p:sp>
    </p:spTree>
    <p:extLst>
      <p:ext uri="{BB962C8B-B14F-4D97-AF65-F5344CB8AC3E}">
        <p14:creationId xmlns:p14="http://schemas.microsoft.com/office/powerpoint/2010/main" val="3273621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8B9878-5C5F-4ACD-88A9-4F7ECFC997A7}" type="datetimeFigureOut">
              <a:rPr lang="en-IN" smtClean="0"/>
              <a:t>01-11-2024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8A8502-ADF0-4382-978F-5D7EE5B80ACF}" type="slidenum">
              <a:rPr lang="en-IN" smtClean="0"/>
              <a:t>‹#›</a:t>
            </a:fld>
            <a:endParaRPr lang="en-IN"/>
          </a:p>
        </p:txBody>
      </p:sp>
    </p:spTree>
    <p:extLst>
      <p:ext uri="{BB962C8B-B14F-4D97-AF65-F5344CB8AC3E}">
        <p14:creationId xmlns:p14="http://schemas.microsoft.com/office/powerpoint/2010/main" val="221936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38B9878-5C5F-4ACD-88A9-4F7ECFC997A7}"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8A8502-ADF0-4382-978F-5D7EE5B80ACF}" type="slidenum">
              <a:rPr lang="en-IN" smtClean="0"/>
              <a:t>‹#›</a:t>
            </a:fld>
            <a:endParaRPr lang="en-IN"/>
          </a:p>
        </p:txBody>
      </p:sp>
    </p:spTree>
    <p:extLst>
      <p:ext uri="{BB962C8B-B14F-4D97-AF65-F5344CB8AC3E}">
        <p14:creationId xmlns:p14="http://schemas.microsoft.com/office/powerpoint/2010/main" val="2758550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38B9878-5C5F-4ACD-88A9-4F7ECFC997A7}"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8A8502-ADF0-4382-978F-5D7EE5B80ACF}"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33638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8B9878-5C5F-4ACD-88A9-4F7ECFC997A7}"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8A8502-ADF0-4382-978F-5D7EE5B80ACF}" type="slidenum">
              <a:rPr lang="en-IN" smtClean="0"/>
              <a:t>‹#›</a:t>
            </a:fld>
            <a:endParaRPr lang="en-IN"/>
          </a:p>
        </p:txBody>
      </p:sp>
    </p:spTree>
    <p:extLst>
      <p:ext uri="{BB962C8B-B14F-4D97-AF65-F5344CB8AC3E}">
        <p14:creationId xmlns:p14="http://schemas.microsoft.com/office/powerpoint/2010/main" val="745564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38B9878-5C5F-4ACD-88A9-4F7ECFC997A7}" type="datetimeFigureOut">
              <a:rPr lang="en-IN" smtClean="0"/>
              <a:t>01-11-2024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8A8502-ADF0-4382-978F-5D7EE5B80ACF}" type="slidenum">
              <a:rPr lang="en-IN" smtClean="0"/>
              <a:t>‹#›</a:t>
            </a:fld>
            <a:endParaRPr lang="en-IN"/>
          </a:p>
        </p:txBody>
      </p:sp>
    </p:spTree>
    <p:extLst>
      <p:ext uri="{BB962C8B-B14F-4D97-AF65-F5344CB8AC3E}">
        <p14:creationId xmlns:p14="http://schemas.microsoft.com/office/powerpoint/2010/main" val="4150969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38B9878-5C5F-4ACD-88A9-4F7ECFC997A7}" type="datetimeFigureOut">
              <a:rPr lang="en-IN" smtClean="0"/>
              <a:t>01-11-2024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8A8502-ADF0-4382-978F-5D7EE5B80ACF}" type="slidenum">
              <a:rPr lang="en-IN" smtClean="0"/>
              <a:t>‹#›</a:t>
            </a:fld>
            <a:endParaRPr lang="en-IN"/>
          </a:p>
        </p:txBody>
      </p:sp>
    </p:spTree>
    <p:extLst>
      <p:ext uri="{BB962C8B-B14F-4D97-AF65-F5344CB8AC3E}">
        <p14:creationId xmlns:p14="http://schemas.microsoft.com/office/powerpoint/2010/main" val="3200753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8B9878-5C5F-4ACD-88A9-4F7ECFC997A7}"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8A8502-ADF0-4382-978F-5D7EE5B80ACF}" type="slidenum">
              <a:rPr lang="en-IN" smtClean="0"/>
              <a:t>‹#›</a:t>
            </a:fld>
            <a:endParaRPr lang="en-IN"/>
          </a:p>
        </p:txBody>
      </p:sp>
    </p:spTree>
    <p:extLst>
      <p:ext uri="{BB962C8B-B14F-4D97-AF65-F5344CB8AC3E}">
        <p14:creationId xmlns:p14="http://schemas.microsoft.com/office/powerpoint/2010/main" val="1364574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8B9878-5C5F-4ACD-88A9-4F7ECFC997A7}"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8A8502-ADF0-4382-978F-5D7EE5B80ACF}" type="slidenum">
              <a:rPr lang="en-IN" smtClean="0"/>
              <a:t>‹#›</a:t>
            </a:fld>
            <a:endParaRPr lang="en-IN"/>
          </a:p>
        </p:txBody>
      </p:sp>
    </p:spTree>
    <p:extLst>
      <p:ext uri="{BB962C8B-B14F-4D97-AF65-F5344CB8AC3E}">
        <p14:creationId xmlns:p14="http://schemas.microsoft.com/office/powerpoint/2010/main" val="41843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38B9878-5C5F-4ACD-88A9-4F7ECFC997A7}"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8A8502-ADF0-4382-978F-5D7EE5B80ACF}" type="slidenum">
              <a:rPr lang="en-IN" smtClean="0"/>
              <a:t>‹#›</a:t>
            </a:fld>
            <a:endParaRPr lang="en-IN"/>
          </a:p>
        </p:txBody>
      </p:sp>
    </p:spTree>
    <p:extLst>
      <p:ext uri="{BB962C8B-B14F-4D97-AF65-F5344CB8AC3E}">
        <p14:creationId xmlns:p14="http://schemas.microsoft.com/office/powerpoint/2010/main" val="3348335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8B9878-5C5F-4ACD-88A9-4F7ECFC997A7}"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8A8502-ADF0-4382-978F-5D7EE5B80ACF}" type="slidenum">
              <a:rPr lang="en-IN" smtClean="0"/>
              <a:t>‹#›</a:t>
            </a:fld>
            <a:endParaRPr lang="en-IN"/>
          </a:p>
        </p:txBody>
      </p:sp>
    </p:spTree>
    <p:extLst>
      <p:ext uri="{BB962C8B-B14F-4D97-AF65-F5344CB8AC3E}">
        <p14:creationId xmlns:p14="http://schemas.microsoft.com/office/powerpoint/2010/main" val="2553274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8B9878-5C5F-4ACD-88A9-4F7ECFC997A7}" type="datetimeFigureOut">
              <a:rPr lang="en-IN" smtClean="0"/>
              <a:t>01-11-2024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8A8502-ADF0-4382-978F-5D7EE5B80ACF}" type="slidenum">
              <a:rPr lang="en-IN" smtClean="0"/>
              <a:t>‹#›</a:t>
            </a:fld>
            <a:endParaRPr lang="en-IN"/>
          </a:p>
        </p:txBody>
      </p:sp>
    </p:spTree>
    <p:extLst>
      <p:ext uri="{BB962C8B-B14F-4D97-AF65-F5344CB8AC3E}">
        <p14:creationId xmlns:p14="http://schemas.microsoft.com/office/powerpoint/2010/main" val="1497188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8B9878-5C5F-4ACD-88A9-4F7ECFC997A7}" type="datetimeFigureOut">
              <a:rPr lang="en-IN" smtClean="0"/>
              <a:t>01-11-2024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8A8502-ADF0-4382-978F-5D7EE5B80ACF}" type="slidenum">
              <a:rPr lang="en-IN" smtClean="0"/>
              <a:t>‹#›</a:t>
            </a:fld>
            <a:endParaRPr lang="en-IN"/>
          </a:p>
        </p:txBody>
      </p:sp>
    </p:spTree>
    <p:extLst>
      <p:ext uri="{BB962C8B-B14F-4D97-AF65-F5344CB8AC3E}">
        <p14:creationId xmlns:p14="http://schemas.microsoft.com/office/powerpoint/2010/main" val="1190023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38B9878-5C5F-4ACD-88A9-4F7ECFC997A7}" type="datetimeFigureOut">
              <a:rPr lang="en-IN" smtClean="0"/>
              <a:t>01-11-2024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98A8502-ADF0-4382-978F-5D7EE5B80ACF}" type="slidenum">
              <a:rPr lang="en-IN" smtClean="0"/>
              <a:t>‹#›</a:t>
            </a:fld>
            <a:endParaRPr lang="en-IN"/>
          </a:p>
        </p:txBody>
      </p:sp>
    </p:spTree>
    <p:extLst>
      <p:ext uri="{BB962C8B-B14F-4D97-AF65-F5344CB8AC3E}">
        <p14:creationId xmlns:p14="http://schemas.microsoft.com/office/powerpoint/2010/main" val="935090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38B9878-5C5F-4ACD-88A9-4F7ECFC997A7}" type="datetimeFigureOut">
              <a:rPr lang="en-IN" smtClean="0"/>
              <a:t>01-11-2024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98A8502-ADF0-4382-978F-5D7EE5B80ACF}" type="slidenum">
              <a:rPr lang="en-IN" smtClean="0"/>
              <a:t>‹#›</a:t>
            </a:fld>
            <a:endParaRPr lang="en-IN"/>
          </a:p>
        </p:txBody>
      </p:sp>
    </p:spTree>
    <p:extLst>
      <p:ext uri="{BB962C8B-B14F-4D97-AF65-F5344CB8AC3E}">
        <p14:creationId xmlns:p14="http://schemas.microsoft.com/office/powerpoint/2010/main" val="3088084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38B9878-5C5F-4ACD-88A9-4F7ECFC997A7}" type="datetimeFigureOut">
              <a:rPr lang="en-IN" smtClean="0"/>
              <a:t>01-11-2024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98A8502-ADF0-4382-978F-5D7EE5B80ACF}" type="slidenum">
              <a:rPr lang="en-IN" smtClean="0"/>
              <a:t>‹#›</a:t>
            </a:fld>
            <a:endParaRPr lang="en-IN"/>
          </a:p>
        </p:txBody>
      </p:sp>
    </p:spTree>
    <p:extLst>
      <p:ext uri="{BB962C8B-B14F-4D97-AF65-F5344CB8AC3E}">
        <p14:creationId xmlns:p14="http://schemas.microsoft.com/office/powerpoint/2010/main" val="3895221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8B9878-5C5F-4ACD-88A9-4F7ECFC997A7}" type="datetimeFigureOut">
              <a:rPr lang="en-IN" smtClean="0"/>
              <a:t>01-11-2024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8A8502-ADF0-4382-978F-5D7EE5B80ACF}" type="slidenum">
              <a:rPr lang="en-IN" smtClean="0"/>
              <a:t>‹#›</a:t>
            </a:fld>
            <a:endParaRPr lang="en-IN"/>
          </a:p>
        </p:txBody>
      </p:sp>
    </p:spTree>
    <p:extLst>
      <p:ext uri="{BB962C8B-B14F-4D97-AF65-F5344CB8AC3E}">
        <p14:creationId xmlns:p14="http://schemas.microsoft.com/office/powerpoint/2010/main" val="1583589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38B9878-5C5F-4ACD-88A9-4F7ECFC997A7}" type="datetimeFigureOut">
              <a:rPr lang="en-IN" smtClean="0"/>
              <a:t>01-11-2024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98A8502-ADF0-4382-978F-5D7EE5B80ACF}" type="slidenum">
              <a:rPr lang="en-IN" smtClean="0"/>
              <a:t>‹#›</a:t>
            </a:fld>
            <a:endParaRPr lang="en-IN"/>
          </a:p>
        </p:txBody>
      </p:sp>
    </p:spTree>
    <p:extLst>
      <p:ext uri="{BB962C8B-B14F-4D97-AF65-F5344CB8AC3E}">
        <p14:creationId xmlns:p14="http://schemas.microsoft.com/office/powerpoint/2010/main" val="28114285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rive.google.com/file/d/1ekt5Buur_8wqtZ55oQIXUtuwuysEstZ4/view?usp=sharing" TargetMode="External"/><Relationship Id="rId2" Type="http://schemas.openxmlformats.org/officeDocument/2006/relationships/hyperlink" Target="https://docs.google.com/spreadsheets/d/1u_71TYHqdMo5AstlAZfENFxwjFexX76c/edit?usp=sharing&amp;ouid=101497817789436730279&amp;rtpof=true&amp;sd=tru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44615-099C-CD20-2B24-BC37A538546E}"/>
              </a:ext>
            </a:extLst>
          </p:cNvPr>
          <p:cNvSpPr>
            <a:spLocks noGrp="1"/>
          </p:cNvSpPr>
          <p:nvPr>
            <p:ph idx="1"/>
          </p:nvPr>
        </p:nvSpPr>
        <p:spPr>
          <a:xfrm>
            <a:off x="838200" y="420624"/>
            <a:ext cx="10515600" cy="5756339"/>
          </a:xfrm>
        </p:spPr>
        <p:txBody>
          <a:bodyPr>
            <a:normAutofit fontScale="62500" lnSpcReduction="20000"/>
          </a:bodyPr>
          <a:lstStyle/>
          <a:p>
            <a:r>
              <a:rPr lang="en-IN" sz="4000" dirty="0">
                <a:cs typeface="Arial" panose="020B0604020202020204" pitchFamily="34" charset="0"/>
              </a:rPr>
              <a:t>Report: </a:t>
            </a:r>
            <a:r>
              <a:rPr lang="en-US" sz="4000" b="1" dirty="0"/>
              <a:t>Analyzing the Impact of Car Features on Price and Profitability</a:t>
            </a:r>
          </a:p>
          <a:p>
            <a:endParaRPr lang="en-US" sz="4000" b="1" dirty="0"/>
          </a:p>
          <a:p>
            <a:r>
              <a:rPr lang="en-US" sz="2400" b="1" dirty="0">
                <a:cs typeface="Arial" panose="020B0604020202020204" pitchFamily="34" charset="0"/>
              </a:rPr>
              <a:t>1. Project Description</a:t>
            </a:r>
          </a:p>
          <a:p>
            <a:pPr>
              <a:buFont typeface="Arial" panose="020B0604020202020204" pitchFamily="34" charset="0"/>
              <a:buChar char="•"/>
            </a:pPr>
            <a:r>
              <a:rPr lang="en-US" sz="2400" b="1" dirty="0">
                <a:cs typeface="Arial" panose="020B0604020202020204" pitchFamily="34" charset="0"/>
              </a:rPr>
              <a:t>The automotive industry has been rapidly evolving over the past few decades, with a growing focus on fuel efficiency, environmental sustainability, and technological innovation. With increasing competition among manufacturers and a changing consumer landscape, it has become more important to understand the factors driving consumer demand for cars. In recent years, there has been a growing trend towards electric and hybrid vehicles and increased interest in alternative fuel sources such as hydrogen and natural gas. At the same time, traditional gasoline-powered cars remain dominant in the market, with varying fuel types and grades available to consumers.</a:t>
            </a:r>
          </a:p>
          <a:p>
            <a:pPr>
              <a:buFont typeface="Arial" panose="020B0604020202020204" pitchFamily="34" charset="0"/>
              <a:buChar char="•"/>
            </a:pPr>
            <a:endParaRPr lang="en-US" sz="2400" b="1" dirty="0">
              <a:cs typeface="Arial" panose="020B0604020202020204" pitchFamily="34" charset="0"/>
            </a:endParaRPr>
          </a:p>
          <a:p>
            <a:pPr>
              <a:buFont typeface="Arial" panose="020B0604020202020204" pitchFamily="34" charset="0"/>
              <a:buChar char="•"/>
            </a:pPr>
            <a:r>
              <a:rPr lang="en-US" sz="2400" b="1" dirty="0">
                <a:cs typeface="Arial" panose="020B0604020202020204" pitchFamily="34" charset="0"/>
              </a:rPr>
              <a:t>For the given dataset, as a Data Analyst, the client has asked: How can a car manufacturer optimize pricing and product development decisions to maximize profitability while meeting consumer demand?</a:t>
            </a:r>
          </a:p>
          <a:p>
            <a:pPr>
              <a:buFont typeface="Arial" panose="020B0604020202020204" pitchFamily="34" charset="0"/>
              <a:buChar char="•"/>
            </a:pPr>
            <a:endParaRPr lang="en-US" sz="2400" b="1" dirty="0">
              <a:cs typeface="Arial" panose="020B0604020202020204" pitchFamily="34" charset="0"/>
            </a:endParaRPr>
          </a:p>
          <a:p>
            <a:pPr>
              <a:buFont typeface="Arial" panose="020B0604020202020204" pitchFamily="34" charset="0"/>
              <a:buChar char="•"/>
            </a:pPr>
            <a:r>
              <a:rPr lang="en-US" sz="2400" b="1" dirty="0">
                <a:cs typeface="Arial" panose="020B0604020202020204" pitchFamily="34" charset="0"/>
              </a:rPr>
              <a:t>By using data analysis techniques such as regression analysis and market segmentation, the manufacturer could develop a pricing strategy that balances consumer demand with profitability and identify which product features to focus on in future product development efforts. This could help the manufacturer maintain competitiveness in the market and increase its profitability over time.</a:t>
            </a:r>
            <a:endParaRPr lang="en-IN" sz="2800" b="1" dirty="0">
              <a:cs typeface="Arial" panose="020B0604020202020204" pitchFamily="34" charset="0"/>
            </a:endParaRPr>
          </a:p>
        </p:txBody>
      </p:sp>
    </p:spTree>
    <p:extLst>
      <p:ext uri="{BB962C8B-B14F-4D97-AF65-F5344CB8AC3E}">
        <p14:creationId xmlns:p14="http://schemas.microsoft.com/office/powerpoint/2010/main" val="1836091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E5EF03-A2F5-2B24-8C6A-50B01C17FFA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A48777-9339-981E-98E6-716E063CB1A8}"/>
              </a:ext>
            </a:extLst>
          </p:cNvPr>
          <p:cNvSpPr>
            <a:spLocks noGrp="1"/>
          </p:cNvSpPr>
          <p:nvPr>
            <p:ph idx="1"/>
          </p:nvPr>
        </p:nvSpPr>
        <p:spPr>
          <a:xfrm>
            <a:off x="838200" y="274320"/>
            <a:ext cx="10515600" cy="5902643"/>
          </a:xfrm>
        </p:spPr>
        <p:txBody>
          <a:bodyPr>
            <a:normAutofit/>
          </a:bodyPr>
          <a:lstStyle/>
          <a:p>
            <a:r>
              <a:rPr lang="en-US" b="1" dirty="0">
                <a:latin typeface="Arial" panose="020B0604020202020204" pitchFamily="34" charset="0"/>
                <a:cs typeface="Arial" panose="020B0604020202020204" pitchFamily="34" charset="0"/>
              </a:rPr>
              <a:t>4. Insights</a:t>
            </a:r>
          </a:p>
          <a:p>
            <a:pPr>
              <a:lnSpc>
                <a:spcPct val="115000"/>
              </a:lnSpc>
              <a:spcBef>
                <a:spcPts val="2000"/>
              </a:spcBef>
              <a:spcAft>
                <a:spcPts val="600"/>
              </a:spcAft>
            </a:pPr>
            <a:r>
              <a:rPr lang="en-US" b="1" dirty="0">
                <a:latin typeface="Arial" panose="020B0604020202020204" pitchFamily="34" charset="0"/>
                <a:cs typeface="Arial" panose="020B0604020202020204" pitchFamily="34" charset="0"/>
              </a:rPr>
              <a:t>Task 5. </a:t>
            </a:r>
            <a:r>
              <a:rPr lang="en-GB" sz="2000" dirty="0">
                <a:effectLst/>
                <a:latin typeface="Arial" panose="020B0604020202020204" pitchFamily="34" charset="0"/>
                <a:ea typeface="Arial" panose="020B0604020202020204" pitchFamily="34" charset="0"/>
              </a:rPr>
              <a:t>What is the relationship between fuel efficiency and the number of cylinders in a car's engine?</a:t>
            </a:r>
            <a:endParaRPr lang="en-GB" b="1" kern="0" dirty="0">
              <a:latin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85BE5041-B19F-CBA6-3423-D691AE3D0F4D}"/>
              </a:ext>
            </a:extLst>
          </p:cNvPr>
          <p:cNvPicPr>
            <a:picLocks noChangeAspect="1"/>
          </p:cNvPicPr>
          <p:nvPr/>
        </p:nvPicPr>
        <p:blipFill>
          <a:blip r:embed="rId2"/>
          <a:stretch>
            <a:fillRect/>
          </a:stretch>
        </p:blipFill>
        <p:spPr>
          <a:xfrm>
            <a:off x="992793" y="1821280"/>
            <a:ext cx="8780471" cy="4829260"/>
          </a:xfrm>
          <a:prstGeom prst="rect">
            <a:avLst/>
          </a:prstGeom>
        </p:spPr>
      </p:pic>
    </p:spTree>
    <p:extLst>
      <p:ext uri="{BB962C8B-B14F-4D97-AF65-F5344CB8AC3E}">
        <p14:creationId xmlns:p14="http://schemas.microsoft.com/office/powerpoint/2010/main" val="2487703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899371-A836-F6A0-D509-56B329DE161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BA4AD8-5B7E-13BC-4F36-7977DA525B3B}"/>
              </a:ext>
            </a:extLst>
          </p:cNvPr>
          <p:cNvSpPr>
            <a:spLocks noGrp="1"/>
          </p:cNvSpPr>
          <p:nvPr>
            <p:ph idx="1"/>
          </p:nvPr>
        </p:nvSpPr>
        <p:spPr>
          <a:xfrm>
            <a:off x="838200" y="274320"/>
            <a:ext cx="10515600" cy="5902643"/>
          </a:xfrm>
        </p:spPr>
        <p:txBody>
          <a:bodyPr>
            <a:normAutofit/>
          </a:bodyPr>
          <a:lstStyle/>
          <a:p>
            <a:r>
              <a:rPr lang="en-US" b="1" dirty="0">
                <a:latin typeface="Arial" panose="020B0604020202020204" pitchFamily="34" charset="0"/>
                <a:cs typeface="Arial" panose="020B0604020202020204" pitchFamily="34" charset="0"/>
              </a:rPr>
              <a:t>4. Dashboard</a:t>
            </a:r>
          </a:p>
          <a:p>
            <a:pPr>
              <a:lnSpc>
                <a:spcPct val="115000"/>
              </a:lnSpc>
            </a:pPr>
            <a:r>
              <a:rPr lang="en-US" b="1" dirty="0">
                <a:latin typeface="Arial" panose="020B0604020202020204" pitchFamily="34" charset="0"/>
                <a:cs typeface="Arial" panose="020B0604020202020204" pitchFamily="34" charset="0"/>
              </a:rPr>
              <a:t>Task 1. </a:t>
            </a:r>
            <a:r>
              <a:rPr lang="en-GB" sz="1800" dirty="0">
                <a:effectLst/>
                <a:latin typeface="Arial" panose="020B0604020202020204" pitchFamily="34" charset="0"/>
                <a:ea typeface="Arial" panose="020B0604020202020204" pitchFamily="34" charset="0"/>
              </a:rPr>
              <a:t>How does the distribution of car prices vary by brand and body style?</a:t>
            </a:r>
            <a:endParaRPr lang="en-IN" sz="1800" dirty="0">
              <a:effectLst/>
              <a:latin typeface="Arial" panose="020B0604020202020204" pitchFamily="34" charset="0"/>
              <a:ea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7C0FE71E-3EC7-9F7B-C194-2651294B7C9C}"/>
              </a:ext>
            </a:extLst>
          </p:cNvPr>
          <p:cNvPicPr>
            <a:picLocks noChangeAspect="1"/>
          </p:cNvPicPr>
          <p:nvPr/>
        </p:nvPicPr>
        <p:blipFill>
          <a:blip r:embed="rId2"/>
          <a:stretch>
            <a:fillRect/>
          </a:stretch>
        </p:blipFill>
        <p:spPr>
          <a:xfrm>
            <a:off x="939157" y="1314266"/>
            <a:ext cx="9266727" cy="5379743"/>
          </a:xfrm>
          <a:prstGeom prst="rect">
            <a:avLst/>
          </a:prstGeom>
        </p:spPr>
      </p:pic>
    </p:spTree>
    <p:extLst>
      <p:ext uri="{BB962C8B-B14F-4D97-AF65-F5344CB8AC3E}">
        <p14:creationId xmlns:p14="http://schemas.microsoft.com/office/powerpoint/2010/main" val="25903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C3F879-E8F7-2AED-AA56-8BE3CD54A8D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9AAB4F-FC7F-3DF4-BC92-F92038BD4D00}"/>
              </a:ext>
            </a:extLst>
          </p:cNvPr>
          <p:cNvSpPr>
            <a:spLocks noGrp="1"/>
          </p:cNvSpPr>
          <p:nvPr>
            <p:ph idx="1"/>
          </p:nvPr>
        </p:nvSpPr>
        <p:spPr>
          <a:xfrm>
            <a:off x="838200" y="274320"/>
            <a:ext cx="10515600" cy="5902643"/>
          </a:xfrm>
        </p:spPr>
        <p:txBody>
          <a:bodyPr>
            <a:normAutofit/>
          </a:bodyPr>
          <a:lstStyle/>
          <a:p>
            <a:r>
              <a:rPr lang="en-US" b="1" dirty="0">
                <a:latin typeface="Arial" panose="020B0604020202020204" pitchFamily="34" charset="0"/>
                <a:cs typeface="Arial" panose="020B0604020202020204" pitchFamily="34" charset="0"/>
              </a:rPr>
              <a:t>4. Dashboard</a:t>
            </a:r>
          </a:p>
          <a:p>
            <a:pPr marL="0" indent="0">
              <a:buNone/>
            </a:pPr>
            <a:r>
              <a:rPr lang="en-US" b="1" dirty="0">
                <a:latin typeface="Arial" panose="020B0604020202020204" pitchFamily="34" charset="0"/>
                <a:cs typeface="Arial" panose="020B0604020202020204" pitchFamily="34" charset="0"/>
              </a:rPr>
              <a:t>Task 2. </a:t>
            </a:r>
            <a:r>
              <a:rPr lang="en-GB" sz="1800" dirty="0">
                <a:effectLst/>
                <a:latin typeface="Arial" panose="020B0604020202020204" pitchFamily="34" charset="0"/>
                <a:ea typeface="Arial" panose="020B0604020202020204" pitchFamily="34" charset="0"/>
              </a:rPr>
              <a:t>Which car brands have the highest and lowest average MSRPs, and how does this vary by body style?</a:t>
            </a:r>
            <a:endParaRPr lang="en-US"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7BA4E5EE-8496-14FF-44A1-D9B3EA0C8639}"/>
              </a:ext>
            </a:extLst>
          </p:cNvPr>
          <p:cNvPicPr>
            <a:picLocks noChangeAspect="1"/>
          </p:cNvPicPr>
          <p:nvPr/>
        </p:nvPicPr>
        <p:blipFill>
          <a:blip r:embed="rId2"/>
          <a:stretch>
            <a:fillRect/>
          </a:stretch>
        </p:blipFill>
        <p:spPr>
          <a:xfrm>
            <a:off x="984881" y="1441712"/>
            <a:ext cx="10758944" cy="4654288"/>
          </a:xfrm>
          <a:prstGeom prst="rect">
            <a:avLst/>
          </a:prstGeom>
        </p:spPr>
      </p:pic>
    </p:spTree>
    <p:extLst>
      <p:ext uri="{BB962C8B-B14F-4D97-AF65-F5344CB8AC3E}">
        <p14:creationId xmlns:p14="http://schemas.microsoft.com/office/powerpoint/2010/main" val="643240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77CAB8-6F1E-A328-777A-CEA39E02C66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79FA77-296B-CB78-871E-1C761D8A6B03}"/>
              </a:ext>
            </a:extLst>
          </p:cNvPr>
          <p:cNvSpPr>
            <a:spLocks noGrp="1"/>
          </p:cNvSpPr>
          <p:nvPr>
            <p:ph idx="1"/>
          </p:nvPr>
        </p:nvSpPr>
        <p:spPr>
          <a:xfrm>
            <a:off x="838200" y="274320"/>
            <a:ext cx="10515600" cy="5902643"/>
          </a:xfrm>
        </p:spPr>
        <p:txBody>
          <a:bodyPr>
            <a:normAutofit/>
          </a:bodyPr>
          <a:lstStyle/>
          <a:p>
            <a:r>
              <a:rPr lang="en-US" b="1" dirty="0">
                <a:latin typeface="Arial" panose="020B0604020202020204" pitchFamily="34" charset="0"/>
                <a:cs typeface="Arial" panose="020B0604020202020204" pitchFamily="34" charset="0"/>
              </a:rPr>
              <a:t>4. Dashboard</a:t>
            </a:r>
          </a:p>
          <a:p>
            <a:pPr marL="0" indent="0">
              <a:buNone/>
            </a:pPr>
            <a:r>
              <a:rPr lang="en-US" b="1" dirty="0">
                <a:latin typeface="Arial" panose="020B0604020202020204" pitchFamily="34" charset="0"/>
                <a:cs typeface="Arial" panose="020B0604020202020204" pitchFamily="34" charset="0"/>
              </a:rPr>
              <a:t>Task 3. </a:t>
            </a:r>
            <a:r>
              <a:rPr lang="en-US" sz="2000" dirty="0">
                <a:effectLst/>
                <a:latin typeface="Arial" panose="020B0604020202020204" pitchFamily="34" charset="0"/>
                <a:ea typeface="Arial" panose="020B0604020202020204" pitchFamily="34" charset="0"/>
              </a:rPr>
              <a:t>Which car brands have the highest and lowest average MSRPs, and how does this vary by body style?</a:t>
            </a:r>
            <a:endParaRPr lang="en-US"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9117F21-C907-EE80-4158-31F29AB73D44}"/>
              </a:ext>
            </a:extLst>
          </p:cNvPr>
          <p:cNvPicPr>
            <a:picLocks noChangeAspect="1"/>
          </p:cNvPicPr>
          <p:nvPr/>
        </p:nvPicPr>
        <p:blipFill>
          <a:blip r:embed="rId2"/>
          <a:stretch>
            <a:fillRect/>
          </a:stretch>
        </p:blipFill>
        <p:spPr>
          <a:xfrm>
            <a:off x="918799" y="1663750"/>
            <a:ext cx="9943991" cy="4137281"/>
          </a:xfrm>
          <a:prstGeom prst="rect">
            <a:avLst/>
          </a:prstGeom>
        </p:spPr>
      </p:pic>
    </p:spTree>
    <p:extLst>
      <p:ext uri="{BB962C8B-B14F-4D97-AF65-F5344CB8AC3E}">
        <p14:creationId xmlns:p14="http://schemas.microsoft.com/office/powerpoint/2010/main" val="3629618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602350-C8AF-C33D-9F77-4AC87EC0A0F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9EC116-AB66-41A5-B5BF-41F2C43F3059}"/>
              </a:ext>
            </a:extLst>
          </p:cNvPr>
          <p:cNvSpPr>
            <a:spLocks noGrp="1"/>
          </p:cNvSpPr>
          <p:nvPr>
            <p:ph idx="1"/>
          </p:nvPr>
        </p:nvSpPr>
        <p:spPr>
          <a:xfrm>
            <a:off x="838200" y="274320"/>
            <a:ext cx="10515600" cy="5902643"/>
          </a:xfrm>
        </p:spPr>
        <p:txBody>
          <a:bodyPr>
            <a:normAutofit/>
          </a:bodyPr>
          <a:lstStyle/>
          <a:p>
            <a:r>
              <a:rPr lang="en-US" b="1" dirty="0">
                <a:latin typeface="Arial" panose="020B0604020202020204" pitchFamily="34" charset="0"/>
                <a:cs typeface="Arial" panose="020B0604020202020204" pitchFamily="34" charset="0"/>
              </a:rPr>
              <a:t>4. Dashboard</a:t>
            </a:r>
          </a:p>
          <a:p>
            <a:pPr marL="0" indent="0">
              <a:buNone/>
            </a:pPr>
            <a:r>
              <a:rPr lang="en-US" b="1" dirty="0">
                <a:latin typeface="Arial" panose="020B0604020202020204" pitchFamily="34" charset="0"/>
                <a:cs typeface="Arial" panose="020B0604020202020204" pitchFamily="34" charset="0"/>
              </a:rPr>
              <a:t>Task 4. How does the fuel efficiency of cars vary across different body styles and model years? </a:t>
            </a:r>
            <a:endParaRPr lang="en-US"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09E4EA5-0B98-D3C7-F1DD-742978FE572D}"/>
              </a:ext>
            </a:extLst>
          </p:cNvPr>
          <p:cNvPicPr>
            <a:picLocks noChangeAspect="1"/>
          </p:cNvPicPr>
          <p:nvPr/>
        </p:nvPicPr>
        <p:blipFill>
          <a:blip r:embed="rId2"/>
          <a:stretch>
            <a:fillRect/>
          </a:stretch>
        </p:blipFill>
        <p:spPr>
          <a:xfrm>
            <a:off x="838200" y="1958212"/>
            <a:ext cx="10417443" cy="2941575"/>
          </a:xfrm>
          <a:prstGeom prst="rect">
            <a:avLst/>
          </a:prstGeom>
        </p:spPr>
      </p:pic>
    </p:spTree>
    <p:extLst>
      <p:ext uri="{BB962C8B-B14F-4D97-AF65-F5344CB8AC3E}">
        <p14:creationId xmlns:p14="http://schemas.microsoft.com/office/powerpoint/2010/main" val="3514211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99040-D5D6-0DB4-5853-E7B0F1F8DEA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F2DC28-E86C-228A-EBD0-8BE59ED7CD9E}"/>
              </a:ext>
            </a:extLst>
          </p:cNvPr>
          <p:cNvSpPr>
            <a:spLocks noGrp="1"/>
          </p:cNvSpPr>
          <p:nvPr>
            <p:ph idx="1"/>
          </p:nvPr>
        </p:nvSpPr>
        <p:spPr>
          <a:xfrm>
            <a:off x="838200" y="274320"/>
            <a:ext cx="10515600" cy="5902643"/>
          </a:xfrm>
        </p:spPr>
        <p:txBody>
          <a:bodyPr>
            <a:normAutofit/>
          </a:bodyPr>
          <a:lstStyle/>
          <a:p>
            <a:r>
              <a:rPr lang="en-US" b="1" dirty="0">
                <a:latin typeface="Arial" panose="020B0604020202020204" pitchFamily="34" charset="0"/>
                <a:cs typeface="Arial" panose="020B0604020202020204" pitchFamily="34" charset="0"/>
              </a:rPr>
              <a:t>4. Dashboard</a:t>
            </a:r>
          </a:p>
          <a:p>
            <a:pPr marL="0" indent="0">
              <a:buNone/>
            </a:pPr>
            <a:r>
              <a:rPr lang="en-US" b="1" dirty="0">
                <a:latin typeface="Arial" panose="020B0604020202020204" pitchFamily="34" charset="0"/>
                <a:cs typeface="Arial" panose="020B0604020202020204" pitchFamily="34" charset="0"/>
              </a:rPr>
              <a:t>Task 5. How does the car's horsepower, MPG, and price vary across different Brands?</a:t>
            </a:r>
          </a:p>
          <a:p>
            <a:pPr marL="0" indent="0">
              <a:buNone/>
            </a:pPr>
            <a:r>
              <a:rPr lang="en-US" b="1" dirty="0">
                <a:latin typeface="Arial" panose="020B0604020202020204" pitchFamily="34" charset="0"/>
                <a:cs typeface="Arial" panose="020B0604020202020204" pitchFamily="34" charset="0"/>
              </a:rPr>
              <a:t> </a:t>
            </a:r>
            <a:endParaRPr lang="en-IN" sz="2000" dirty="0">
              <a:effectLst/>
              <a:latin typeface="Arial" panose="020B0604020202020204" pitchFamily="34" charset="0"/>
              <a:ea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DFBACD0-6CDE-C156-4279-5C09802F6BED}"/>
              </a:ext>
            </a:extLst>
          </p:cNvPr>
          <p:cNvPicPr>
            <a:picLocks noChangeAspect="1"/>
          </p:cNvPicPr>
          <p:nvPr/>
        </p:nvPicPr>
        <p:blipFill>
          <a:blip r:embed="rId2"/>
          <a:stretch>
            <a:fillRect/>
          </a:stretch>
        </p:blipFill>
        <p:spPr>
          <a:xfrm>
            <a:off x="1275052" y="1593006"/>
            <a:ext cx="8232742" cy="4898179"/>
          </a:xfrm>
          <a:prstGeom prst="rect">
            <a:avLst/>
          </a:prstGeom>
        </p:spPr>
      </p:pic>
    </p:spTree>
    <p:extLst>
      <p:ext uri="{BB962C8B-B14F-4D97-AF65-F5344CB8AC3E}">
        <p14:creationId xmlns:p14="http://schemas.microsoft.com/office/powerpoint/2010/main" val="1060088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E21A5-B6EF-3C05-F98D-FBED98A7F6F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E964BA-2158-77A5-F5D9-E5B81255767C}"/>
              </a:ext>
            </a:extLst>
          </p:cNvPr>
          <p:cNvSpPr>
            <a:spLocks noGrp="1"/>
          </p:cNvSpPr>
          <p:nvPr>
            <p:ph idx="1"/>
          </p:nvPr>
        </p:nvSpPr>
        <p:spPr>
          <a:xfrm>
            <a:off x="838200" y="274320"/>
            <a:ext cx="10515600" cy="5902643"/>
          </a:xfrm>
        </p:spPr>
        <p:txBody>
          <a:bodyPr>
            <a:normAutofit/>
          </a:bodyPr>
          <a:lstStyle/>
          <a:p>
            <a:pPr marL="0" indent="0" algn="ctr">
              <a:buNone/>
            </a:pPr>
            <a:r>
              <a:rPr lang="en-US" b="1" dirty="0">
                <a:latin typeface="Arial" panose="020B0604020202020204" pitchFamily="34" charset="0"/>
                <a:cs typeface="Arial" panose="020B0604020202020204" pitchFamily="34" charset="0"/>
              </a:rPr>
              <a:t>Dashboard</a:t>
            </a:r>
          </a:p>
          <a:p>
            <a:pPr marL="0" indent="0">
              <a:buNone/>
            </a:pPr>
            <a:r>
              <a:rPr lang="en-US" b="1" dirty="0">
                <a:latin typeface="Arial" panose="020B0604020202020204" pitchFamily="34" charset="0"/>
                <a:cs typeface="Arial" panose="020B0604020202020204" pitchFamily="34" charset="0"/>
              </a:rPr>
              <a:t> </a:t>
            </a:r>
            <a:endParaRPr lang="en-IN" sz="2000" dirty="0">
              <a:effectLst/>
              <a:latin typeface="Arial" panose="020B0604020202020204" pitchFamily="34" charset="0"/>
              <a:ea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36EB192D-C176-80F3-3D7F-E87651C96D01}"/>
              </a:ext>
            </a:extLst>
          </p:cNvPr>
          <p:cNvPicPr>
            <a:picLocks noChangeAspect="1"/>
          </p:cNvPicPr>
          <p:nvPr/>
        </p:nvPicPr>
        <p:blipFill>
          <a:blip r:embed="rId2"/>
          <a:stretch>
            <a:fillRect/>
          </a:stretch>
        </p:blipFill>
        <p:spPr>
          <a:xfrm>
            <a:off x="410987" y="1348559"/>
            <a:ext cx="11370025" cy="4649118"/>
          </a:xfrm>
          <a:prstGeom prst="rect">
            <a:avLst/>
          </a:prstGeom>
        </p:spPr>
      </p:pic>
    </p:spTree>
    <p:extLst>
      <p:ext uri="{BB962C8B-B14F-4D97-AF65-F5344CB8AC3E}">
        <p14:creationId xmlns:p14="http://schemas.microsoft.com/office/powerpoint/2010/main" val="1033822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68B08D-2077-9365-2F2B-7078EC514B2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130D9B-C70D-C94C-E5AD-0A14F88AD7DB}"/>
              </a:ext>
            </a:extLst>
          </p:cNvPr>
          <p:cNvSpPr>
            <a:spLocks noGrp="1"/>
          </p:cNvSpPr>
          <p:nvPr>
            <p:ph idx="1"/>
          </p:nvPr>
        </p:nvSpPr>
        <p:spPr>
          <a:xfrm>
            <a:off x="838200" y="274320"/>
            <a:ext cx="10515600" cy="5902643"/>
          </a:xfrm>
        </p:spPr>
        <p:txBody>
          <a:bodyPr/>
          <a:lstStyle/>
          <a:p>
            <a:r>
              <a:rPr lang="en-US" b="1" dirty="0">
                <a:latin typeface="Arial" panose="020B0604020202020204" pitchFamily="34" charset="0"/>
                <a:cs typeface="Arial" panose="020B0604020202020204" pitchFamily="34" charset="0"/>
              </a:rPr>
              <a:t>5. Result</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The coupe body style has the </a:t>
            </a:r>
            <a:r>
              <a:rPr lang="en-US" b="1" dirty="0" err="1">
                <a:latin typeface="Arial" panose="020B0604020202020204" pitchFamily="34" charset="0"/>
                <a:cs typeface="Arial" panose="020B0604020202020204" pitchFamily="34" charset="0"/>
              </a:rPr>
              <a:t>hightest</a:t>
            </a:r>
            <a:r>
              <a:rPr lang="en-US" b="1" dirty="0">
                <a:latin typeface="Arial" panose="020B0604020202020204" pitchFamily="34" charset="0"/>
                <a:cs typeface="Arial" panose="020B0604020202020204" pitchFamily="34" charset="0"/>
              </a:rPr>
              <a:t> MSRP contribution</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A single car with both automated and manual gear systems will be more advantageous than one gear system, hence the gearbox type </a:t>
            </a:r>
            <a:r>
              <a:rPr lang="en-US" b="1" dirty="0" err="1">
                <a:latin typeface="Arial" panose="020B0604020202020204" pitchFamily="34" charset="0"/>
                <a:cs typeface="Arial" panose="020B0604020202020204" pitchFamily="34" charset="0"/>
              </a:rPr>
              <a:t>automated_manual</a:t>
            </a:r>
            <a:r>
              <a:rPr lang="en-US" b="1" dirty="0">
                <a:latin typeface="Arial" panose="020B0604020202020204" pitchFamily="34" charset="0"/>
                <a:cs typeface="Arial" panose="020B0604020202020204" pitchFamily="34" charset="0"/>
              </a:rPr>
              <a:t> has a significate impact.</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To enable the bulk of the class to afford a car, companies  must create cars with high or at least fuel efficiently.</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Excel file :</a:t>
            </a:r>
            <a:r>
              <a:rPr lang="en-US" b="1" dirty="0">
                <a:latin typeface="Arial" panose="020B0604020202020204" pitchFamily="34" charset="0"/>
                <a:cs typeface="Arial" panose="020B0604020202020204" pitchFamily="34" charset="0"/>
                <a:hlinkClick r:id="rId2"/>
              </a:rPr>
              <a:t>Link</a:t>
            </a:r>
            <a:endParaRPr lang="en-US"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b="1">
                <a:latin typeface="Arial" panose="020B0604020202020204" pitchFamily="34" charset="0"/>
                <a:cs typeface="Arial" panose="020B0604020202020204" pitchFamily="34" charset="0"/>
              </a:rPr>
              <a:t>Video link : </a:t>
            </a:r>
            <a:r>
              <a:rPr lang="en-US" b="1">
                <a:latin typeface="Arial" panose="020B0604020202020204" pitchFamily="34" charset="0"/>
                <a:cs typeface="Arial" panose="020B0604020202020204" pitchFamily="34" charset="0"/>
                <a:hlinkClick r:id="rId3"/>
              </a:rPr>
              <a:t>link</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221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A459C-DAB0-688D-769E-D51BB8A8BD8C}"/>
              </a:ext>
            </a:extLst>
          </p:cNvPr>
          <p:cNvSpPr>
            <a:spLocks noGrp="1"/>
          </p:cNvSpPr>
          <p:nvPr>
            <p:ph type="ctrTitle"/>
          </p:nvPr>
        </p:nvSpPr>
        <p:spPr/>
        <p:txBody>
          <a:bodyPr/>
          <a:lstStyle/>
          <a:p>
            <a:r>
              <a:rPr lang="en-IN" dirty="0"/>
              <a:t>Thank You !</a:t>
            </a:r>
          </a:p>
        </p:txBody>
      </p:sp>
    </p:spTree>
    <p:extLst>
      <p:ext uri="{BB962C8B-B14F-4D97-AF65-F5344CB8AC3E}">
        <p14:creationId xmlns:p14="http://schemas.microsoft.com/office/powerpoint/2010/main" val="1740062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C35653-46CF-B3D1-1FF5-2CCE03A53959}"/>
              </a:ext>
            </a:extLst>
          </p:cNvPr>
          <p:cNvSpPr txBox="1"/>
          <p:nvPr/>
        </p:nvSpPr>
        <p:spPr>
          <a:xfrm>
            <a:off x="481780" y="563413"/>
            <a:ext cx="10668000" cy="4295663"/>
          </a:xfrm>
          <a:prstGeom prst="rect">
            <a:avLst/>
          </a:prstGeom>
          <a:noFill/>
        </p:spPr>
        <p:txBody>
          <a:bodyPr wrap="square">
            <a:spAutoFit/>
          </a:bodyPr>
          <a:lstStyle/>
          <a:p>
            <a:pPr>
              <a:lnSpc>
                <a:spcPct val="115000"/>
              </a:lnSpc>
              <a:spcBef>
                <a:spcPts val="2000"/>
              </a:spcBef>
              <a:spcAft>
                <a:spcPts val="600"/>
              </a:spcAft>
            </a:pPr>
            <a:r>
              <a:rPr lang="en-GB" sz="1800" b="1" kern="0" dirty="0">
                <a:effectLst/>
                <a:latin typeface="Arial" panose="020B0604020202020204" pitchFamily="34" charset="0"/>
              </a:rPr>
              <a:t>Tasks: Analysis</a:t>
            </a:r>
          </a:p>
          <a:p>
            <a:pPr>
              <a:lnSpc>
                <a:spcPct val="115000"/>
              </a:lnSpc>
              <a:spcBef>
                <a:spcPts val="2000"/>
              </a:spcBef>
              <a:spcAft>
                <a:spcPts val="600"/>
              </a:spcAft>
            </a:pPr>
            <a:r>
              <a:rPr lang="en-GB" b="1" kern="0" dirty="0">
                <a:latin typeface="Arial" panose="020B0604020202020204" pitchFamily="34" charset="0"/>
              </a:rPr>
              <a:t>1. </a:t>
            </a:r>
            <a:r>
              <a:rPr lang="en-GB" sz="1800" b="1" dirty="0">
                <a:effectLst/>
                <a:latin typeface="Arial" panose="020B0604020202020204" pitchFamily="34" charset="0"/>
                <a:ea typeface="Arial" panose="020B0604020202020204" pitchFamily="34" charset="0"/>
              </a:rPr>
              <a:t> </a:t>
            </a:r>
            <a:r>
              <a:rPr lang="en-GB" sz="1800" dirty="0">
                <a:effectLst/>
                <a:latin typeface="Arial" panose="020B0604020202020204" pitchFamily="34" charset="0"/>
                <a:ea typeface="Arial" panose="020B0604020202020204" pitchFamily="34" charset="0"/>
              </a:rPr>
              <a:t>How does the popularity of a car model vary across different market categories?</a:t>
            </a:r>
            <a:endParaRPr lang="en-IN" sz="1800" dirty="0">
              <a:effectLst/>
              <a:latin typeface="Arial" panose="020B0604020202020204" pitchFamily="34" charset="0"/>
              <a:ea typeface="Arial" panose="020B0604020202020204" pitchFamily="34" charset="0"/>
            </a:endParaRPr>
          </a:p>
          <a:p>
            <a:pPr>
              <a:lnSpc>
                <a:spcPct val="115000"/>
              </a:lnSpc>
              <a:spcBef>
                <a:spcPts val="2000"/>
              </a:spcBef>
              <a:spcAft>
                <a:spcPts val="600"/>
              </a:spcAft>
            </a:pPr>
            <a:r>
              <a:rPr lang="en-GB" b="1" kern="0" dirty="0">
                <a:latin typeface="Arial" panose="020B0604020202020204" pitchFamily="34" charset="0"/>
              </a:rPr>
              <a:t>2.</a:t>
            </a:r>
            <a:r>
              <a:rPr lang="en-GB" sz="1800" dirty="0">
                <a:effectLst/>
                <a:latin typeface="Arial" panose="020B0604020202020204" pitchFamily="34" charset="0"/>
                <a:ea typeface="Arial" panose="020B0604020202020204" pitchFamily="34" charset="0"/>
              </a:rPr>
              <a:t> What is the relationship between a car's engine power and its price?</a:t>
            </a:r>
            <a:endParaRPr lang="en-IN" sz="1800" dirty="0">
              <a:effectLst/>
              <a:latin typeface="Arial" panose="020B0604020202020204" pitchFamily="34" charset="0"/>
              <a:ea typeface="Arial" panose="020B0604020202020204" pitchFamily="34" charset="0"/>
            </a:endParaRPr>
          </a:p>
          <a:p>
            <a:pPr>
              <a:lnSpc>
                <a:spcPct val="115000"/>
              </a:lnSpc>
              <a:spcBef>
                <a:spcPts val="2000"/>
              </a:spcBef>
              <a:spcAft>
                <a:spcPts val="600"/>
              </a:spcAft>
            </a:pPr>
            <a:r>
              <a:rPr lang="en-GB" b="1" kern="0" dirty="0">
                <a:latin typeface="Arial" panose="020B0604020202020204" pitchFamily="34" charset="0"/>
              </a:rPr>
              <a:t>3.</a:t>
            </a:r>
            <a:r>
              <a:rPr lang="en-GB" sz="1800" dirty="0">
                <a:effectLst/>
                <a:latin typeface="Arial" panose="020B0604020202020204" pitchFamily="34" charset="0"/>
                <a:ea typeface="Arial" panose="020B0604020202020204" pitchFamily="34" charset="0"/>
              </a:rPr>
              <a:t> Which car features are most important in determining a car's price? </a:t>
            </a:r>
          </a:p>
          <a:p>
            <a:pPr>
              <a:lnSpc>
                <a:spcPct val="115000"/>
              </a:lnSpc>
              <a:spcBef>
                <a:spcPts val="2000"/>
              </a:spcBef>
              <a:spcAft>
                <a:spcPts val="600"/>
              </a:spcAft>
            </a:pPr>
            <a:r>
              <a:rPr lang="en-GB" b="1" kern="0" dirty="0">
                <a:latin typeface="Arial" panose="020B0604020202020204" pitchFamily="34" charset="0"/>
              </a:rPr>
              <a:t>4.</a:t>
            </a:r>
            <a:r>
              <a:rPr lang="en-GB" sz="1800" b="1" dirty="0">
                <a:effectLst/>
                <a:latin typeface="Arial" panose="020B0604020202020204" pitchFamily="34" charset="0"/>
                <a:ea typeface="Arial" panose="020B0604020202020204" pitchFamily="34" charset="0"/>
              </a:rPr>
              <a:t> </a:t>
            </a:r>
            <a:r>
              <a:rPr lang="en-GB" sz="1800" dirty="0">
                <a:effectLst/>
                <a:latin typeface="Arial" panose="020B0604020202020204" pitchFamily="34" charset="0"/>
                <a:ea typeface="Arial" panose="020B0604020202020204" pitchFamily="34" charset="0"/>
              </a:rPr>
              <a:t> How does the average price of a car vary across different manufacturers?</a:t>
            </a:r>
            <a:endParaRPr lang="en-IN" dirty="0">
              <a:latin typeface="Arial" panose="020B0604020202020204" pitchFamily="34" charset="0"/>
              <a:ea typeface="Arial" panose="020B0604020202020204" pitchFamily="34" charset="0"/>
            </a:endParaRPr>
          </a:p>
          <a:p>
            <a:pPr>
              <a:lnSpc>
                <a:spcPct val="115000"/>
              </a:lnSpc>
              <a:spcBef>
                <a:spcPts val="2000"/>
              </a:spcBef>
              <a:spcAft>
                <a:spcPts val="600"/>
              </a:spcAft>
            </a:pPr>
            <a:r>
              <a:rPr lang="en-GB" b="1" kern="0" dirty="0">
                <a:latin typeface="Arial" panose="020B0604020202020204" pitchFamily="34" charset="0"/>
              </a:rPr>
              <a:t>5.</a:t>
            </a:r>
            <a:r>
              <a:rPr lang="en-GB" sz="1800" dirty="0">
                <a:effectLst/>
                <a:latin typeface="Arial" panose="020B0604020202020204" pitchFamily="34" charset="0"/>
                <a:ea typeface="Arial" panose="020B0604020202020204" pitchFamily="34" charset="0"/>
              </a:rPr>
              <a:t> What is the relationship between fuel efficiency and the number of cylinders in a car's engine?</a:t>
            </a:r>
            <a:endParaRPr lang="en-GB" b="1" kern="0" dirty="0">
              <a:latin typeface="Arial" panose="020B0604020202020204" pitchFamily="34" charset="0"/>
            </a:endParaRPr>
          </a:p>
          <a:p>
            <a:pPr>
              <a:lnSpc>
                <a:spcPct val="115000"/>
              </a:lnSpc>
              <a:spcBef>
                <a:spcPts val="2000"/>
              </a:spcBef>
              <a:spcAft>
                <a:spcPts val="600"/>
              </a:spcAft>
            </a:pPr>
            <a:r>
              <a:rPr lang="en-GB" sz="1800" b="1" kern="0" dirty="0">
                <a:effectLst/>
                <a:latin typeface="Arial" panose="020B0604020202020204" pitchFamily="34" charset="0"/>
              </a:rPr>
              <a:t> </a:t>
            </a:r>
            <a:endParaRPr lang="en-IN" sz="1800" b="1" kern="0" dirty="0">
              <a:effectLst/>
              <a:latin typeface="Arial" panose="020B0604020202020204" pitchFamily="34" charset="0"/>
            </a:endParaRPr>
          </a:p>
        </p:txBody>
      </p:sp>
    </p:spTree>
    <p:extLst>
      <p:ext uri="{BB962C8B-B14F-4D97-AF65-F5344CB8AC3E}">
        <p14:creationId xmlns:p14="http://schemas.microsoft.com/office/powerpoint/2010/main" val="707011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6C6E4-8EE7-33F7-6D57-1EAABE0A0D37}"/>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7A45E78-E7CC-AD49-2F12-EA51316552E5}"/>
              </a:ext>
            </a:extLst>
          </p:cNvPr>
          <p:cNvSpPr txBox="1"/>
          <p:nvPr/>
        </p:nvSpPr>
        <p:spPr>
          <a:xfrm>
            <a:off x="481779" y="563413"/>
            <a:ext cx="10923639" cy="4280787"/>
          </a:xfrm>
          <a:prstGeom prst="rect">
            <a:avLst/>
          </a:prstGeom>
          <a:noFill/>
        </p:spPr>
        <p:txBody>
          <a:bodyPr wrap="square">
            <a:spAutoFit/>
          </a:bodyPr>
          <a:lstStyle/>
          <a:p>
            <a:pPr>
              <a:lnSpc>
                <a:spcPct val="115000"/>
              </a:lnSpc>
              <a:spcBef>
                <a:spcPts val="2000"/>
              </a:spcBef>
              <a:spcAft>
                <a:spcPts val="600"/>
              </a:spcAft>
            </a:pPr>
            <a:r>
              <a:rPr lang="en-GB" sz="1800" b="1" kern="0" dirty="0">
                <a:effectLst/>
                <a:latin typeface="Arial" panose="020B0604020202020204" pitchFamily="34" charset="0"/>
              </a:rPr>
              <a:t>Tasks: </a:t>
            </a:r>
            <a:r>
              <a:rPr lang="en-GB" sz="1800" b="1" dirty="0">
                <a:effectLst/>
                <a:latin typeface="Arial" panose="020B0604020202020204" pitchFamily="34" charset="0"/>
                <a:ea typeface="Arial" panose="020B0604020202020204" pitchFamily="34" charset="0"/>
              </a:rPr>
              <a:t>Dashboard</a:t>
            </a:r>
          </a:p>
          <a:p>
            <a:pPr>
              <a:lnSpc>
                <a:spcPct val="115000"/>
              </a:lnSpc>
              <a:spcBef>
                <a:spcPts val="2000"/>
              </a:spcBef>
              <a:spcAft>
                <a:spcPts val="600"/>
              </a:spcAft>
            </a:pPr>
            <a:r>
              <a:rPr lang="en-GB" b="1" kern="0" dirty="0">
                <a:latin typeface="Arial" panose="020B0604020202020204" pitchFamily="34" charset="0"/>
              </a:rPr>
              <a:t>1. </a:t>
            </a:r>
            <a:r>
              <a:rPr lang="en-GB" sz="1800" dirty="0">
                <a:effectLst/>
                <a:latin typeface="Arial" panose="020B0604020202020204" pitchFamily="34" charset="0"/>
                <a:ea typeface="Arial" panose="020B0604020202020204" pitchFamily="34" charset="0"/>
              </a:rPr>
              <a:t>How does the distribution of car prices vary by brand and body style?</a:t>
            </a:r>
            <a:endParaRPr lang="en-IN" sz="1800" dirty="0">
              <a:effectLst/>
              <a:latin typeface="Arial" panose="020B0604020202020204" pitchFamily="34" charset="0"/>
              <a:ea typeface="Arial" panose="020B0604020202020204" pitchFamily="34" charset="0"/>
            </a:endParaRPr>
          </a:p>
          <a:p>
            <a:pPr>
              <a:lnSpc>
                <a:spcPct val="115000"/>
              </a:lnSpc>
              <a:spcBef>
                <a:spcPts val="2000"/>
              </a:spcBef>
              <a:spcAft>
                <a:spcPts val="600"/>
              </a:spcAft>
            </a:pPr>
            <a:r>
              <a:rPr lang="en-GB" b="1" kern="0" dirty="0">
                <a:latin typeface="Arial" panose="020B0604020202020204" pitchFamily="34" charset="0"/>
              </a:rPr>
              <a:t>2.</a:t>
            </a:r>
            <a:r>
              <a:rPr lang="en-GB" sz="1800" dirty="0">
                <a:effectLst/>
                <a:latin typeface="Arial" panose="020B0604020202020204" pitchFamily="34" charset="0"/>
                <a:ea typeface="Arial" panose="020B0604020202020204" pitchFamily="34" charset="0"/>
              </a:rPr>
              <a:t> Which car brands have the highest and lowest average MSRPs, and how does this vary by body style?</a:t>
            </a:r>
          </a:p>
          <a:p>
            <a:pPr>
              <a:lnSpc>
                <a:spcPct val="115000"/>
              </a:lnSpc>
              <a:spcBef>
                <a:spcPts val="2000"/>
              </a:spcBef>
              <a:spcAft>
                <a:spcPts val="600"/>
              </a:spcAft>
            </a:pPr>
            <a:r>
              <a:rPr lang="en-GB" b="1" kern="0" dirty="0">
                <a:latin typeface="Arial" panose="020B0604020202020204" pitchFamily="34" charset="0"/>
              </a:rPr>
              <a:t>3.</a:t>
            </a:r>
            <a:r>
              <a:rPr lang="en-GB" sz="1800" dirty="0">
                <a:effectLst/>
                <a:latin typeface="Arial" panose="020B0604020202020204" pitchFamily="34" charset="0"/>
                <a:ea typeface="Arial" panose="020B0604020202020204" pitchFamily="34" charset="0"/>
              </a:rPr>
              <a:t> How do the different feature such as transmission type affect the MSRP, and how does this vary by body style?</a:t>
            </a:r>
          </a:p>
          <a:p>
            <a:pPr>
              <a:lnSpc>
                <a:spcPct val="115000"/>
              </a:lnSpc>
              <a:spcBef>
                <a:spcPts val="2000"/>
              </a:spcBef>
              <a:spcAft>
                <a:spcPts val="600"/>
              </a:spcAft>
            </a:pPr>
            <a:r>
              <a:rPr lang="en-GB" b="1" kern="0" dirty="0">
                <a:latin typeface="Arial" panose="020B0604020202020204" pitchFamily="34" charset="0"/>
              </a:rPr>
              <a:t>4.</a:t>
            </a:r>
            <a:r>
              <a:rPr lang="en-GB" sz="1800" b="1" dirty="0">
                <a:effectLst/>
                <a:latin typeface="Arial" panose="020B0604020202020204" pitchFamily="34" charset="0"/>
                <a:ea typeface="Arial" panose="020B0604020202020204" pitchFamily="34" charset="0"/>
              </a:rPr>
              <a:t> </a:t>
            </a:r>
            <a:r>
              <a:rPr lang="en-GB" sz="1800" dirty="0">
                <a:effectLst/>
                <a:latin typeface="Arial" panose="020B0604020202020204" pitchFamily="34" charset="0"/>
                <a:ea typeface="Arial" panose="020B0604020202020204" pitchFamily="34" charset="0"/>
              </a:rPr>
              <a:t>How does the fuel efficiency of cars vary across different body styles and model years? </a:t>
            </a:r>
          </a:p>
          <a:p>
            <a:pPr>
              <a:lnSpc>
                <a:spcPct val="115000"/>
              </a:lnSpc>
            </a:pPr>
            <a:r>
              <a:rPr lang="en-GB" b="1" kern="0" dirty="0">
                <a:latin typeface="Arial" panose="020B0604020202020204" pitchFamily="34" charset="0"/>
              </a:rPr>
              <a:t>5.</a:t>
            </a:r>
            <a:r>
              <a:rPr lang="en-GB" sz="1800" dirty="0">
                <a:effectLst/>
                <a:latin typeface="Arial" panose="020B0604020202020204" pitchFamily="34" charset="0"/>
                <a:ea typeface="Arial" panose="020B0604020202020204" pitchFamily="34" charset="0"/>
              </a:rPr>
              <a:t> How does the car's horsepower, MPG, and price vary across different Brands?</a:t>
            </a:r>
            <a:endParaRPr lang="en-IN" sz="1800" dirty="0">
              <a:effectLst/>
              <a:latin typeface="Arial" panose="020B0604020202020204" pitchFamily="34" charset="0"/>
              <a:ea typeface="Arial" panose="020B0604020202020204" pitchFamily="34" charset="0"/>
            </a:endParaRPr>
          </a:p>
          <a:p>
            <a:pPr>
              <a:lnSpc>
                <a:spcPct val="115000"/>
              </a:lnSpc>
              <a:spcBef>
                <a:spcPts val="2000"/>
              </a:spcBef>
              <a:spcAft>
                <a:spcPts val="600"/>
              </a:spcAft>
            </a:pPr>
            <a:r>
              <a:rPr lang="en-GB" sz="1800" b="1" kern="0" dirty="0">
                <a:effectLst/>
                <a:latin typeface="Arial" panose="020B0604020202020204" pitchFamily="34" charset="0"/>
              </a:rPr>
              <a:t> </a:t>
            </a:r>
            <a:endParaRPr lang="en-IN" sz="1800" b="1" kern="0" dirty="0">
              <a:effectLst/>
              <a:latin typeface="Arial" panose="020B0604020202020204" pitchFamily="34" charset="0"/>
            </a:endParaRPr>
          </a:p>
        </p:txBody>
      </p:sp>
    </p:spTree>
    <p:extLst>
      <p:ext uri="{BB962C8B-B14F-4D97-AF65-F5344CB8AC3E}">
        <p14:creationId xmlns:p14="http://schemas.microsoft.com/office/powerpoint/2010/main" val="470505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81E688-DAA0-4E6F-A945-EBDAFA772691}"/>
              </a:ext>
            </a:extLst>
          </p:cNvPr>
          <p:cNvSpPr>
            <a:spLocks noGrp="1"/>
          </p:cNvSpPr>
          <p:nvPr>
            <p:ph idx="1"/>
          </p:nvPr>
        </p:nvSpPr>
        <p:spPr>
          <a:xfrm>
            <a:off x="838200" y="274320"/>
            <a:ext cx="10515600" cy="5902643"/>
          </a:xfrm>
        </p:spPr>
        <p:txBody>
          <a:bodyPr>
            <a:normAutofit fontScale="77500" lnSpcReduction="20000"/>
          </a:bodyPr>
          <a:lstStyle/>
          <a:p>
            <a:pPr marL="0" indent="0">
              <a:buNone/>
            </a:pPr>
            <a:r>
              <a:rPr lang="en-US" sz="3600" dirty="0">
                <a:cs typeface="Arial" panose="020B0604020202020204" pitchFamily="34" charset="0"/>
              </a:rPr>
              <a:t>2. Approach</a:t>
            </a:r>
          </a:p>
          <a:p>
            <a:pPr marL="0" indent="0">
              <a:buNone/>
            </a:pPr>
            <a:r>
              <a:rPr lang="en-US" sz="2900" dirty="0">
                <a:cs typeface="Arial" panose="020B0604020202020204" pitchFamily="34" charset="0"/>
              </a:rPr>
              <a:t>1. Understanding</a:t>
            </a:r>
          </a:p>
          <a:p>
            <a:pPr marL="0" indent="0">
              <a:buNone/>
            </a:pPr>
            <a:endParaRPr lang="en-US" sz="2900" dirty="0">
              <a:cs typeface="Arial" panose="020B0604020202020204" pitchFamily="34" charset="0"/>
            </a:endParaRPr>
          </a:p>
          <a:p>
            <a:r>
              <a:rPr lang="en-US" sz="2900" dirty="0">
                <a:cs typeface="Arial" panose="020B0604020202020204" pitchFamily="34" charset="0"/>
              </a:rPr>
              <a:t>Getting a thorough understanding of data and what impact it has on the target.</a:t>
            </a:r>
          </a:p>
          <a:p>
            <a:pPr marL="0" indent="0">
              <a:buNone/>
            </a:pPr>
            <a:r>
              <a:rPr lang="en-US" sz="2900" dirty="0">
                <a:cs typeface="Arial" panose="020B0604020202020204" pitchFamily="34" charset="0"/>
              </a:rPr>
              <a:t>Cleaning</a:t>
            </a:r>
          </a:p>
          <a:p>
            <a:pPr marL="0" indent="0">
              <a:buNone/>
            </a:pPr>
            <a:endParaRPr lang="en-US" sz="2900" dirty="0">
              <a:cs typeface="Arial" panose="020B0604020202020204" pitchFamily="34" charset="0"/>
            </a:endParaRPr>
          </a:p>
          <a:p>
            <a:r>
              <a:rPr lang="en-US" sz="2900" dirty="0">
                <a:cs typeface="Arial" panose="020B0604020202020204" pitchFamily="34" charset="0"/>
              </a:rPr>
              <a:t>Handling irregularities in data for better analysis.</a:t>
            </a:r>
          </a:p>
          <a:p>
            <a:pPr marL="0" indent="0">
              <a:buNone/>
            </a:pPr>
            <a:r>
              <a:rPr lang="en-US" sz="2900" dirty="0">
                <a:cs typeface="Arial" panose="020B0604020202020204" pitchFamily="34" charset="0"/>
              </a:rPr>
              <a:t>Analysis</a:t>
            </a:r>
          </a:p>
          <a:p>
            <a:pPr marL="0" indent="0">
              <a:buNone/>
            </a:pPr>
            <a:endParaRPr lang="en-US" sz="2900" dirty="0">
              <a:cs typeface="Arial" panose="020B0604020202020204" pitchFamily="34" charset="0"/>
            </a:endParaRPr>
          </a:p>
          <a:p>
            <a:r>
              <a:rPr lang="en-US" sz="2900" dirty="0">
                <a:cs typeface="Arial" panose="020B0604020202020204" pitchFamily="34" charset="0"/>
              </a:rPr>
              <a:t>Analyzing the data to draw insights and conclusions.</a:t>
            </a:r>
          </a:p>
          <a:p>
            <a:pPr marL="0" indent="0">
              <a:buNone/>
            </a:pPr>
            <a:r>
              <a:rPr lang="en-US" sz="2900" dirty="0">
                <a:cs typeface="Arial" panose="020B0604020202020204" pitchFamily="34" charset="0"/>
              </a:rPr>
              <a:t>Visualization</a:t>
            </a:r>
          </a:p>
          <a:p>
            <a:pPr marL="0" indent="0">
              <a:buNone/>
            </a:pPr>
            <a:endParaRPr lang="en-US" sz="2900" dirty="0">
              <a:cs typeface="Arial" panose="020B0604020202020204" pitchFamily="34" charset="0"/>
            </a:endParaRPr>
          </a:p>
          <a:p>
            <a:r>
              <a:rPr lang="en-US" sz="2900" dirty="0">
                <a:cs typeface="Arial" panose="020B0604020202020204" pitchFamily="34" charset="0"/>
              </a:rPr>
              <a:t>Visualize the analysis and create a dashboard.</a:t>
            </a:r>
          </a:p>
          <a:p>
            <a:endParaRPr lang="en-US" sz="2900" dirty="0">
              <a:cs typeface="Arial" panose="020B0604020202020204" pitchFamily="34" charset="0"/>
            </a:endParaRPr>
          </a:p>
        </p:txBody>
      </p:sp>
    </p:spTree>
    <p:extLst>
      <p:ext uri="{BB962C8B-B14F-4D97-AF65-F5344CB8AC3E}">
        <p14:creationId xmlns:p14="http://schemas.microsoft.com/office/powerpoint/2010/main" val="1132896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81E688-DAA0-4E6F-A945-EBDAFA772691}"/>
              </a:ext>
            </a:extLst>
          </p:cNvPr>
          <p:cNvSpPr>
            <a:spLocks noGrp="1"/>
          </p:cNvSpPr>
          <p:nvPr>
            <p:ph idx="1"/>
          </p:nvPr>
        </p:nvSpPr>
        <p:spPr>
          <a:xfrm>
            <a:off x="838200" y="274320"/>
            <a:ext cx="10515600" cy="5902643"/>
          </a:xfrm>
        </p:spPr>
        <p:txBody>
          <a:bodyPr>
            <a:normAutofit/>
          </a:bodyPr>
          <a:lstStyle/>
          <a:p>
            <a:r>
              <a:rPr lang="en-US" dirty="0">
                <a:latin typeface="Arial" panose="020B0604020202020204" pitchFamily="34" charset="0"/>
                <a:cs typeface="Arial" panose="020B0604020202020204" pitchFamily="34" charset="0"/>
              </a:rPr>
              <a:t>3. Tech-Stack Used</a:t>
            </a:r>
          </a:p>
          <a:p>
            <a:r>
              <a:rPr lang="en-US" dirty="0">
                <a:latin typeface="Arial" panose="020B0604020202020204" pitchFamily="34" charset="0"/>
                <a:cs typeface="Arial" panose="020B0604020202020204" pitchFamily="34" charset="0"/>
              </a:rPr>
              <a:t>Microsoft Excel:</a:t>
            </a:r>
          </a:p>
          <a:p>
            <a:r>
              <a:rPr lang="en-US" dirty="0">
                <a:latin typeface="Arial" panose="020B0604020202020204" pitchFamily="34" charset="0"/>
                <a:cs typeface="Arial" panose="020B0604020202020204" pitchFamily="34" charset="0"/>
              </a:rPr>
              <a:t>Data Cleaning</a:t>
            </a:r>
          </a:p>
          <a:p>
            <a:r>
              <a:rPr lang="en-US" dirty="0">
                <a:latin typeface="Arial" panose="020B0604020202020204" pitchFamily="34" charset="0"/>
                <a:cs typeface="Arial" panose="020B0604020202020204" pitchFamily="34" charset="0"/>
              </a:rPr>
              <a:t>Data Analysis</a:t>
            </a:r>
          </a:p>
          <a:p>
            <a:r>
              <a:rPr lang="en-US" dirty="0">
                <a:latin typeface="Arial" panose="020B0604020202020204" pitchFamily="34" charset="0"/>
                <a:cs typeface="Arial" panose="020B0604020202020204" pitchFamily="34" charset="0"/>
              </a:rPr>
              <a:t>Visualization</a:t>
            </a:r>
          </a:p>
          <a:p>
            <a:r>
              <a:rPr lang="en-US" dirty="0">
                <a:latin typeface="Arial" panose="020B0604020202020204" pitchFamily="34" charset="0"/>
                <a:cs typeface="Arial" panose="020B0604020202020204" pitchFamily="34" charset="0"/>
              </a:rPr>
              <a:t>Dashboard</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6063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81E688-DAA0-4E6F-A945-EBDAFA772691}"/>
              </a:ext>
            </a:extLst>
          </p:cNvPr>
          <p:cNvSpPr>
            <a:spLocks noGrp="1"/>
          </p:cNvSpPr>
          <p:nvPr>
            <p:ph idx="1"/>
          </p:nvPr>
        </p:nvSpPr>
        <p:spPr>
          <a:xfrm>
            <a:off x="838200" y="274320"/>
            <a:ext cx="10515600" cy="5902643"/>
          </a:xfrm>
        </p:spPr>
        <p:txBody>
          <a:bodyPr>
            <a:normAutofit/>
          </a:bodyPr>
          <a:lstStyle/>
          <a:p>
            <a:r>
              <a:rPr lang="en-US" b="1" dirty="0">
                <a:latin typeface="Arial" panose="020B0604020202020204" pitchFamily="34" charset="0"/>
                <a:cs typeface="Arial" panose="020B0604020202020204" pitchFamily="34" charset="0"/>
              </a:rPr>
              <a:t>4. Insights</a:t>
            </a:r>
          </a:p>
          <a:p>
            <a:pPr marL="0" indent="0">
              <a:buNone/>
            </a:pPr>
            <a:r>
              <a:rPr lang="en-US" b="1" dirty="0">
                <a:latin typeface="Arial" panose="020B0604020202020204" pitchFamily="34" charset="0"/>
                <a:cs typeface="Arial" panose="020B0604020202020204" pitchFamily="34" charset="0"/>
              </a:rPr>
              <a:t>Task 1. </a:t>
            </a:r>
            <a:r>
              <a:rPr lang="en-GB" sz="2000" dirty="0">
                <a:effectLst/>
                <a:latin typeface="Arial" panose="020B0604020202020204" pitchFamily="34" charset="0"/>
                <a:ea typeface="Arial" panose="020B0604020202020204" pitchFamily="34" charset="0"/>
              </a:rPr>
              <a:t>How does the popularity of a car model vary across different market categories?</a:t>
            </a:r>
            <a:endParaRPr lang="en-IN" sz="2000" dirty="0">
              <a:effectLst/>
              <a:latin typeface="Arial" panose="020B0604020202020204" pitchFamily="34" charset="0"/>
              <a:ea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80D9BE6-D041-AE01-2FAD-5B240464C952}"/>
              </a:ext>
            </a:extLst>
          </p:cNvPr>
          <p:cNvPicPr>
            <a:picLocks noChangeAspect="1"/>
          </p:cNvPicPr>
          <p:nvPr/>
        </p:nvPicPr>
        <p:blipFill>
          <a:blip r:embed="rId2"/>
          <a:stretch>
            <a:fillRect/>
          </a:stretch>
        </p:blipFill>
        <p:spPr>
          <a:xfrm>
            <a:off x="915894" y="1239792"/>
            <a:ext cx="10165061" cy="5212604"/>
          </a:xfrm>
          <a:prstGeom prst="rect">
            <a:avLst/>
          </a:prstGeom>
        </p:spPr>
      </p:pic>
    </p:spTree>
    <p:extLst>
      <p:ext uri="{BB962C8B-B14F-4D97-AF65-F5344CB8AC3E}">
        <p14:creationId xmlns:p14="http://schemas.microsoft.com/office/powerpoint/2010/main" val="253555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D892DA-473A-0066-E814-0D3D9799873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C8EE4A-6390-38DC-AEAC-132B08991B6A}"/>
              </a:ext>
            </a:extLst>
          </p:cNvPr>
          <p:cNvSpPr>
            <a:spLocks noGrp="1"/>
          </p:cNvSpPr>
          <p:nvPr>
            <p:ph idx="1"/>
          </p:nvPr>
        </p:nvSpPr>
        <p:spPr>
          <a:xfrm>
            <a:off x="838200" y="274320"/>
            <a:ext cx="10515600" cy="5902643"/>
          </a:xfrm>
        </p:spPr>
        <p:txBody>
          <a:bodyPr>
            <a:normAutofit/>
          </a:bodyPr>
          <a:lstStyle/>
          <a:p>
            <a:r>
              <a:rPr lang="en-US" b="1" dirty="0">
                <a:latin typeface="Arial" panose="020B0604020202020204" pitchFamily="34" charset="0"/>
                <a:cs typeface="Arial" panose="020B0604020202020204" pitchFamily="34" charset="0"/>
              </a:rPr>
              <a:t>4. Insights</a:t>
            </a:r>
          </a:p>
          <a:p>
            <a:pPr>
              <a:lnSpc>
                <a:spcPct val="115000"/>
              </a:lnSpc>
              <a:spcBef>
                <a:spcPts val="2000"/>
              </a:spcBef>
              <a:spcAft>
                <a:spcPts val="600"/>
              </a:spcAft>
            </a:pPr>
            <a:r>
              <a:rPr lang="en-US" b="1" dirty="0">
                <a:latin typeface="Arial" panose="020B0604020202020204" pitchFamily="34" charset="0"/>
                <a:cs typeface="Arial" panose="020B0604020202020204" pitchFamily="34" charset="0"/>
              </a:rPr>
              <a:t>Task 2. </a:t>
            </a:r>
            <a:r>
              <a:rPr lang="en-GB" sz="2000" dirty="0">
                <a:effectLst/>
                <a:latin typeface="Arial" panose="020B0604020202020204" pitchFamily="34" charset="0"/>
                <a:ea typeface="Arial" panose="020B0604020202020204" pitchFamily="34" charset="0"/>
              </a:rPr>
              <a:t>What is the relationship between a car's engine power and its price?</a:t>
            </a:r>
            <a:endParaRPr lang="en-IN" sz="2000" dirty="0">
              <a:effectLst/>
              <a:latin typeface="Arial" panose="020B0604020202020204" pitchFamily="34" charset="0"/>
              <a:ea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816D0F32-0A0A-614E-C101-205057ADB45B}"/>
              </a:ext>
            </a:extLst>
          </p:cNvPr>
          <p:cNvPicPr>
            <a:picLocks noChangeAspect="1"/>
          </p:cNvPicPr>
          <p:nvPr/>
        </p:nvPicPr>
        <p:blipFill>
          <a:blip r:embed="rId2"/>
          <a:stretch>
            <a:fillRect/>
          </a:stretch>
        </p:blipFill>
        <p:spPr>
          <a:xfrm>
            <a:off x="1076941" y="1347147"/>
            <a:ext cx="9335420" cy="4975527"/>
          </a:xfrm>
          <a:prstGeom prst="rect">
            <a:avLst/>
          </a:prstGeom>
        </p:spPr>
      </p:pic>
    </p:spTree>
    <p:extLst>
      <p:ext uri="{BB962C8B-B14F-4D97-AF65-F5344CB8AC3E}">
        <p14:creationId xmlns:p14="http://schemas.microsoft.com/office/powerpoint/2010/main" val="1204708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98B6E-F463-974F-8F4F-7713359E47F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0A1FC4-D361-EDD5-769E-1087BE84B1EB}"/>
              </a:ext>
            </a:extLst>
          </p:cNvPr>
          <p:cNvSpPr>
            <a:spLocks noGrp="1"/>
          </p:cNvSpPr>
          <p:nvPr>
            <p:ph idx="1"/>
          </p:nvPr>
        </p:nvSpPr>
        <p:spPr>
          <a:xfrm>
            <a:off x="838200" y="274320"/>
            <a:ext cx="10515600" cy="5902643"/>
          </a:xfrm>
        </p:spPr>
        <p:txBody>
          <a:bodyPr>
            <a:normAutofit/>
          </a:bodyPr>
          <a:lstStyle/>
          <a:p>
            <a:r>
              <a:rPr lang="en-US" b="1" dirty="0">
                <a:latin typeface="Arial" panose="020B0604020202020204" pitchFamily="34" charset="0"/>
                <a:cs typeface="Arial" panose="020B0604020202020204" pitchFamily="34" charset="0"/>
              </a:rPr>
              <a:t>4. Insights</a:t>
            </a:r>
          </a:p>
          <a:p>
            <a:pPr>
              <a:lnSpc>
                <a:spcPct val="115000"/>
              </a:lnSpc>
              <a:spcBef>
                <a:spcPts val="2000"/>
              </a:spcBef>
              <a:spcAft>
                <a:spcPts val="600"/>
              </a:spcAft>
            </a:pPr>
            <a:r>
              <a:rPr lang="en-US" b="1" dirty="0">
                <a:latin typeface="Arial" panose="020B0604020202020204" pitchFamily="34" charset="0"/>
                <a:cs typeface="Arial" panose="020B0604020202020204" pitchFamily="34" charset="0"/>
              </a:rPr>
              <a:t>Task 3. </a:t>
            </a:r>
            <a:r>
              <a:rPr lang="en-GB" sz="2000" dirty="0">
                <a:effectLst/>
                <a:latin typeface="Arial" panose="020B0604020202020204" pitchFamily="34" charset="0"/>
                <a:ea typeface="Arial" panose="020B0604020202020204" pitchFamily="34" charset="0"/>
              </a:rPr>
              <a:t>Which car features are most important in determining a car's price? </a:t>
            </a:r>
          </a:p>
          <a:p>
            <a:pPr marL="0" indent="0">
              <a:buNone/>
            </a:pPr>
            <a:endParaRPr lang="en-US"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C5A8852-4F89-0BAE-F017-825555087DB7}"/>
              </a:ext>
            </a:extLst>
          </p:cNvPr>
          <p:cNvPicPr>
            <a:picLocks noChangeAspect="1"/>
          </p:cNvPicPr>
          <p:nvPr/>
        </p:nvPicPr>
        <p:blipFill>
          <a:blip r:embed="rId2"/>
          <a:stretch>
            <a:fillRect/>
          </a:stretch>
        </p:blipFill>
        <p:spPr>
          <a:xfrm>
            <a:off x="838200" y="1469079"/>
            <a:ext cx="9357852" cy="5312770"/>
          </a:xfrm>
          <a:prstGeom prst="rect">
            <a:avLst/>
          </a:prstGeom>
        </p:spPr>
      </p:pic>
    </p:spTree>
    <p:extLst>
      <p:ext uri="{BB962C8B-B14F-4D97-AF65-F5344CB8AC3E}">
        <p14:creationId xmlns:p14="http://schemas.microsoft.com/office/powerpoint/2010/main" val="2645545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BBCC82-1D60-7BC3-9575-EC23523D056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D0A52A-C0C3-38F8-6E90-1F6C9DDB6A70}"/>
              </a:ext>
            </a:extLst>
          </p:cNvPr>
          <p:cNvSpPr>
            <a:spLocks noGrp="1"/>
          </p:cNvSpPr>
          <p:nvPr>
            <p:ph idx="1"/>
          </p:nvPr>
        </p:nvSpPr>
        <p:spPr>
          <a:xfrm>
            <a:off x="838200" y="274320"/>
            <a:ext cx="10515600" cy="5902643"/>
          </a:xfrm>
        </p:spPr>
        <p:txBody>
          <a:bodyPr>
            <a:normAutofit/>
          </a:bodyPr>
          <a:lstStyle/>
          <a:p>
            <a:r>
              <a:rPr lang="en-US" b="1" dirty="0">
                <a:latin typeface="Arial" panose="020B0604020202020204" pitchFamily="34" charset="0"/>
                <a:cs typeface="Arial" panose="020B0604020202020204" pitchFamily="34" charset="0"/>
              </a:rPr>
              <a:t>4. Insights</a:t>
            </a:r>
          </a:p>
          <a:p>
            <a:pPr>
              <a:lnSpc>
                <a:spcPct val="115000"/>
              </a:lnSpc>
              <a:spcBef>
                <a:spcPts val="2000"/>
              </a:spcBef>
              <a:spcAft>
                <a:spcPts val="600"/>
              </a:spcAft>
            </a:pPr>
            <a:r>
              <a:rPr lang="en-US" b="1" dirty="0">
                <a:latin typeface="Arial" panose="020B0604020202020204" pitchFamily="34" charset="0"/>
                <a:cs typeface="Arial" panose="020B0604020202020204" pitchFamily="34" charset="0"/>
              </a:rPr>
              <a:t>Task 4. </a:t>
            </a:r>
            <a:r>
              <a:rPr lang="en-GB" sz="2000" dirty="0">
                <a:effectLst/>
                <a:latin typeface="Arial" panose="020B0604020202020204" pitchFamily="34" charset="0"/>
                <a:ea typeface="Arial" panose="020B0604020202020204" pitchFamily="34" charset="0"/>
              </a:rPr>
              <a:t>How does the average price of a car vary across different manufacturers?</a:t>
            </a:r>
            <a:endParaRPr lang="en-IN" dirty="0">
              <a:latin typeface="Arial" panose="020B0604020202020204" pitchFamily="34" charset="0"/>
              <a:ea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121356CF-DEEF-A374-AFEF-AA7CAF997F1E}"/>
              </a:ext>
            </a:extLst>
          </p:cNvPr>
          <p:cNvPicPr>
            <a:picLocks noChangeAspect="1"/>
          </p:cNvPicPr>
          <p:nvPr/>
        </p:nvPicPr>
        <p:blipFill>
          <a:blip r:embed="rId2"/>
          <a:stretch>
            <a:fillRect/>
          </a:stretch>
        </p:blipFill>
        <p:spPr>
          <a:xfrm>
            <a:off x="838200" y="1511631"/>
            <a:ext cx="10144925" cy="2932550"/>
          </a:xfrm>
          <a:prstGeom prst="rect">
            <a:avLst/>
          </a:prstGeom>
        </p:spPr>
      </p:pic>
    </p:spTree>
    <p:extLst>
      <p:ext uri="{BB962C8B-B14F-4D97-AF65-F5344CB8AC3E}">
        <p14:creationId xmlns:p14="http://schemas.microsoft.com/office/powerpoint/2010/main" val="39804616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81</TotalTime>
  <Words>755</Words>
  <Application>Microsoft Office PowerPoint</Application>
  <PresentationFormat>Widescreen</PresentationFormat>
  <Paragraphs>71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Sumit Prasad</dc:creator>
  <cp:lastModifiedBy>Sumit Prasad</cp:lastModifiedBy>
  <cp:revision>5</cp:revision>
  <dcterms:created xsi:type="dcterms:W3CDTF">2024-10-20T04:56:41Z</dcterms:created>
  <dcterms:modified xsi:type="dcterms:W3CDTF">2024-11-01T11:56:03Z</dcterms:modified>
</cp:coreProperties>
</file>