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77" r:id="rId4"/>
    <p:sldId id="278" r:id="rId5"/>
    <p:sldId id="276" r:id="rId6"/>
    <p:sldId id="257" r:id="rId7"/>
    <p:sldId id="279" r:id="rId8"/>
    <p:sldId id="283" r:id="rId9"/>
    <p:sldId id="284" r:id="rId10"/>
    <p:sldId id="280" r:id="rId11"/>
    <p:sldId id="281"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259588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4829F-CA4B-448A-BFA0-0E5B2C2F14BA}"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56577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66919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5667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46888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1479037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1084177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2161417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703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64553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97377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4829F-CA4B-448A-BFA0-0E5B2C2F14BA}"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70788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4829F-CA4B-448A-BFA0-0E5B2C2F14BA}"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41785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169460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296361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B4829F-CA4B-448A-BFA0-0E5B2C2F14BA}" type="datetimeFigureOut">
              <a:rPr lang="en-IN" smtClean="0"/>
              <a:t>09-09-2024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41264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4829F-CA4B-448A-BFA0-0E5B2C2F14BA}"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8F144-E07B-42DB-B83E-14A1A5E79FD5}" type="slidenum">
              <a:rPr lang="en-IN" smtClean="0"/>
              <a:t>‹#›</a:t>
            </a:fld>
            <a:endParaRPr lang="en-IN"/>
          </a:p>
        </p:txBody>
      </p:sp>
    </p:spTree>
    <p:extLst>
      <p:ext uri="{BB962C8B-B14F-4D97-AF65-F5344CB8AC3E}">
        <p14:creationId xmlns:p14="http://schemas.microsoft.com/office/powerpoint/2010/main" val="3526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B4829F-CA4B-448A-BFA0-0E5B2C2F14BA}" type="datetimeFigureOut">
              <a:rPr lang="en-IN" smtClean="0"/>
              <a:t>09-09-2024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A8F144-E07B-42DB-B83E-14A1A5E79FD5}" type="slidenum">
              <a:rPr lang="en-IN" smtClean="0"/>
              <a:t>‹#›</a:t>
            </a:fld>
            <a:endParaRPr lang="en-IN"/>
          </a:p>
        </p:txBody>
      </p:sp>
    </p:spTree>
    <p:extLst>
      <p:ext uri="{BB962C8B-B14F-4D97-AF65-F5344CB8AC3E}">
        <p14:creationId xmlns:p14="http://schemas.microsoft.com/office/powerpoint/2010/main" val="961402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lstStyle/>
          <a:p>
            <a:r>
              <a:rPr lang="en-US" dirty="0"/>
              <a:t>Project Description: </a:t>
            </a:r>
          </a:p>
          <a:p>
            <a:r>
              <a:rPr lang="en-US" dirty="0"/>
              <a:t>The objective of this project is to analyze the company's hiring process, salary distribution, departmental composition, and position tiers using Excel. </a:t>
            </a:r>
          </a:p>
          <a:p>
            <a:r>
              <a:rPr lang="en-US" dirty="0"/>
              <a:t>By exploring various data points such as gender distribution, average salary, salary intervals, departmental representation, and position tiers, the aim is to derive actionable insights that will help the company understand its workforce better and make data-driven decisions.</a:t>
            </a:r>
            <a:endParaRPr lang="en-IN" dirty="0"/>
          </a:p>
        </p:txBody>
      </p:sp>
    </p:spTree>
    <p:extLst>
      <p:ext uri="{BB962C8B-B14F-4D97-AF65-F5344CB8AC3E}">
        <p14:creationId xmlns:p14="http://schemas.microsoft.com/office/powerpoint/2010/main" val="418789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1A5FF9-1627-26E9-C27E-6F0BF9478408}"/>
              </a:ext>
            </a:extLst>
          </p:cNvPr>
          <p:cNvPicPr>
            <a:picLocks noChangeAspect="1"/>
          </p:cNvPicPr>
          <p:nvPr/>
        </p:nvPicPr>
        <p:blipFill>
          <a:blip r:embed="rId2"/>
          <a:stretch>
            <a:fillRect/>
          </a:stretch>
        </p:blipFill>
        <p:spPr>
          <a:xfrm>
            <a:off x="767637" y="419930"/>
            <a:ext cx="6035563" cy="3520745"/>
          </a:xfrm>
          <a:prstGeom prst="rect">
            <a:avLst/>
          </a:prstGeom>
        </p:spPr>
      </p:pic>
    </p:spTree>
    <p:extLst>
      <p:ext uri="{BB962C8B-B14F-4D97-AF65-F5344CB8AC3E}">
        <p14:creationId xmlns:p14="http://schemas.microsoft.com/office/powerpoint/2010/main" val="211216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DBEDA3-9D72-31E7-B29E-BFB42FD7062E}"/>
              </a:ext>
            </a:extLst>
          </p:cNvPr>
          <p:cNvPicPr>
            <a:picLocks noChangeAspect="1"/>
          </p:cNvPicPr>
          <p:nvPr/>
        </p:nvPicPr>
        <p:blipFill>
          <a:blip r:embed="rId2"/>
          <a:stretch>
            <a:fillRect/>
          </a:stretch>
        </p:blipFill>
        <p:spPr>
          <a:xfrm>
            <a:off x="1039744" y="642316"/>
            <a:ext cx="8893311" cy="5121084"/>
          </a:xfrm>
          <a:prstGeom prst="rect">
            <a:avLst/>
          </a:prstGeom>
        </p:spPr>
      </p:pic>
    </p:spTree>
    <p:extLst>
      <p:ext uri="{BB962C8B-B14F-4D97-AF65-F5344CB8AC3E}">
        <p14:creationId xmlns:p14="http://schemas.microsoft.com/office/powerpoint/2010/main" val="340825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t>Approach</a:t>
            </a:r>
          </a:p>
          <a:p>
            <a:r>
              <a:rPr lang="en-US" dirty="0"/>
              <a:t>The approach to this project involved five key analyses:</a:t>
            </a:r>
          </a:p>
          <a:p>
            <a:r>
              <a:rPr lang="en-US" dirty="0"/>
              <a:t>Hiring Analysis: The gender distribution of hired employees was calculated using Excel's COUNTIFS function, filtering only those employees who had been hired.</a:t>
            </a:r>
          </a:p>
          <a:p>
            <a:r>
              <a:rPr lang="en-US" dirty="0"/>
              <a:t>Salary Analysis: The average salary of hired employees was computed using the AVERAGEIFS function, focusing on those who had been </a:t>
            </a:r>
            <a:r>
              <a:rPr lang="en-US" dirty="0" err="1"/>
              <a:t>hired.Salary</a:t>
            </a:r>
            <a:r>
              <a:rPr lang="en-US" dirty="0"/>
              <a:t> </a:t>
            </a:r>
          </a:p>
          <a:p>
            <a:r>
              <a:rPr lang="en-US" dirty="0"/>
              <a:t>Distribution: The salaries were grouped into class intervals using the FREQUENCY function to visualize the spread of salaries across different ranges.</a:t>
            </a:r>
          </a:p>
          <a:p>
            <a:r>
              <a:rPr lang="en-US" dirty="0"/>
              <a:t>Departmental Analysis: A pie chart was created to represent the proportion of employees in different departments. The data was processed using the COUNTIFS function.</a:t>
            </a:r>
          </a:p>
          <a:p>
            <a:r>
              <a:rPr lang="en-US" dirty="0"/>
              <a:t>Position Tier Analysis: The distribution of employees across different job position tiers was analyzed using the COUNTIFS function, and a bar chart was created for visual representation.</a:t>
            </a:r>
            <a:endParaRPr lang="en-IN" dirty="0"/>
          </a:p>
        </p:txBody>
      </p:sp>
    </p:spTree>
    <p:extLst>
      <p:ext uri="{BB962C8B-B14F-4D97-AF65-F5344CB8AC3E}">
        <p14:creationId xmlns:p14="http://schemas.microsoft.com/office/powerpoint/2010/main" val="113289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dirty="0"/>
              <a:t>Tech-Stack</a:t>
            </a:r>
          </a:p>
          <a:p>
            <a:r>
              <a:rPr lang="en-US" dirty="0"/>
              <a:t>Tech-Stack Used Software:</a:t>
            </a:r>
          </a:p>
          <a:p>
            <a:r>
              <a:rPr lang="en-US" dirty="0"/>
              <a:t>Microsoft Excel 2022Purpose: Used to perform data analysis and create visualizations, including pie charts, bar graphs, and salary frequency distribution.</a:t>
            </a:r>
          </a:p>
          <a:p>
            <a:r>
              <a:rPr lang="en-US" dirty="0"/>
              <a:t>Key Functions: COUNTIFS, AVERAGEIFS, FREQUENCY, and Excel charting tools were used for data calculations and visualizations.</a:t>
            </a:r>
            <a:endParaRPr lang="en-IN" dirty="0"/>
          </a:p>
        </p:txBody>
      </p:sp>
    </p:spTree>
    <p:extLst>
      <p:ext uri="{BB962C8B-B14F-4D97-AF65-F5344CB8AC3E}">
        <p14:creationId xmlns:p14="http://schemas.microsoft.com/office/powerpoint/2010/main" val="7360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92500" lnSpcReduction="20000"/>
          </a:bodyPr>
          <a:lstStyle/>
          <a:p>
            <a:r>
              <a:rPr lang="en-US" dirty="0"/>
              <a:t>Insights</a:t>
            </a:r>
          </a:p>
          <a:p>
            <a:r>
              <a:rPr lang="en-US" dirty="0"/>
              <a:t>Key Findings: </a:t>
            </a:r>
          </a:p>
          <a:p>
            <a:r>
              <a:rPr lang="en-US" dirty="0"/>
              <a:t>The company has hired more males than females. Specifically, 2,563 males have been hired compared to 1,856 females. Additionally, 268 employees chose not to disclose their gender.</a:t>
            </a:r>
          </a:p>
          <a:p>
            <a:r>
              <a:rPr lang="en-US" dirty="0"/>
              <a:t>Salary </a:t>
            </a:r>
            <a:r>
              <a:rPr lang="en-US" dirty="0" err="1"/>
              <a:t>Analysis:The</a:t>
            </a:r>
            <a:r>
              <a:rPr lang="en-US" dirty="0"/>
              <a:t> average salary of hired employees is $49,752.90, indicating the general pay scale within the company. However, there are significant variations between departments and </a:t>
            </a:r>
            <a:r>
              <a:rPr lang="en-US" dirty="0" err="1"/>
              <a:t>tiers.Salary</a:t>
            </a:r>
            <a:r>
              <a:rPr lang="en-US" dirty="0"/>
              <a:t> </a:t>
            </a:r>
          </a:p>
          <a:p>
            <a:r>
              <a:rPr lang="en-US" dirty="0" err="1"/>
              <a:t>Distribution:The</a:t>
            </a:r>
            <a:r>
              <a:rPr lang="en-US" dirty="0"/>
              <a:t> majority of employees (3,853 hires) fall within the $0–$80,640 salary range. This highlights that the company has a large proportion of employees in lower to mid-salary brackets. Only a few employees are in higher salary ranges above $160,480.</a:t>
            </a:r>
          </a:p>
          <a:p>
            <a:r>
              <a:rPr lang="en-US" dirty="0"/>
              <a:t>Departmental </a:t>
            </a:r>
            <a:r>
              <a:rPr lang="en-US" dirty="0" err="1"/>
              <a:t>Analysis:The</a:t>
            </a:r>
            <a:r>
              <a:rPr lang="en-US" dirty="0"/>
              <a:t> Operations Department employs the largest portion of the workforce, with 1,843 hires, followed by the Service Department with 1,332 employees. Smaller departments, like Human Resources and General Management, have fewer employees, reflecting the organization’s focus on operations and services.</a:t>
            </a:r>
          </a:p>
          <a:p>
            <a:r>
              <a:rPr lang="en-US" dirty="0"/>
              <a:t>Position Tier </a:t>
            </a:r>
            <a:r>
              <a:rPr lang="en-US" dirty="0" err="1"/>
              <a:t>Analysis:The</a:t>
            </a:r>
            <a:r>
              <a:rPr lang="en-US" dirty="0"/>
              <a:t> analysis shows a concentration of employees in the lower tiers (e.g., c9, c5). Specifically, c9 has the highest number of hires (1,239), followed by c5 (1,182). The higher position tiers have fewer employees, indicating a more pyramid-like structure in the organization’s hierarchy.</a:t>
            </a:r>
            <a:endParaRPr lang="en-IN" dirty="0"/>
          </a:p>
        </p:txBody>
      </p:sp>
    </p:spTree>
    <p:extLst>
      <p:ext uri="{BB962C8B-B14F-4D97-AF65-F5344CB8AC3E}">
        <p14:creationId xmlns:p14="http://schemas.microsoft.com/office/powerpoint/2010/main" val="25355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dirty="0"/>
              <a:t>Result</a:t>
            </a:r>
          </a:p>
          <a:p>
            <a:r>
              <a:rPr lang="en-US" dirty="0"/>
              <a:t>Through this analysis, the company gains valuable insights into its hiring patterns, salary distribution, departmental staffing, and hierarchical structure.</a:t>
            </a:r>
          </a:p>
          <a:p>
            <a:r>
              <a:rPr lang="en-US" dirty="0"/>
              <a:t> These insights can help the company strategize better for future hiring, improve pay equity, and allocate resources effectively across departments.</a:t>
            </a:r>
          </a:p>
          <a:p>
            <a:r>
              <a:rPr lang="en-US" dirty="0"/>
              <a:t> Furthermore, visual representations through pie charts and bar graphs provide a clearer understanding of workforce composition.</a:t>
            </a:r>
          </a:p>
        </p:txBody>
      </p:sp>
    </p:spTree>
    <p:extLst>
      <p:ext uri="{BB962C8B-B14F-4D97-AF65-F5344CB8AC3E}">
        <p14:creationId xmlns:p14="http://schemas.microsoft.com/office/powerpoint/2010/main" val="26289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FE37CB-07A4-9C8C-B1F8-1E259E71A070}"/>
              </a:ext>
            </a:extLst>
          </p:cNvPr>
          <p:cNvPicPr>
            <a:picLocks noChangeAspect="1"/>
          </p:cNvPicPr>
          <p:nvPr/>
        </p:nvPicPr>
        <p:blipFill>
          <a:blip r:embed="rId2"/>
          <a:stretch>
            <a:fillRect/>
          </a:stretch>
        </p:blipFill>
        <p:spPr>
          <a:xfrm>
            <a:off x="297980" y="1143362"/>
            <a:ext cx="7033870" cy="3017782"/>
          </a:xfrm>
          <a:prstGeom prst="rect">
            <a:avLst/>
          </a:prstGeom>
        </p:spPr>
      </p:pic>
      <p:pic>
        <p:nvPicPr>
          <p:cNvPr id="10" name="Picture 9">
            <a:extLst>
              <a:ext uri="{FF2B5EF4-FFF2-40B4-BE49-F238E27FC236}">
                <a16:creationId xmlns:a16="http://schemas.microsoft.com/office/drawing/2014/main" id="{80E82F67-553B-9DB3-C9C3-F4C9FC7B06AA}"/>
              </a:ext>
            </a:extLst>
          </p:cNvPr>
          <p:cNvPicPr>
            <a:picLocks noChangeAspect="1"/>
          </p:cNvPicPr>
          <p:nvPr/>
        </p:nvPicPr>
        <p:blipFill>
          <a:blip r:embed="rId3"/>
          <a:stretch>
            <a:fillRect/>
          </a:stretch>
        </p:blipFill>
        <p:spPr>
          <a:xfrm>
            <a:off x="146766" y="436664"/>
            <a:ext cx="8024555" cy="381033"/>
          </a:xfrm>
          <a:prstGeom prst="rect">
            <a:avLst/>
          </a:prstGeom>
        </p:spPr>
      </p:pic>
      <p:pic>
        <p:nvPicPr>
          <p:cNvPr id="12" name="Picture 11">
            <a:extLst>
              <a:ext uri="{FF2B5EF4-FFF2-40B4-BE49-F238E27FC236}">
                <a16:creationId xmlns:a16="http://schemas.microsoft.com/office/drawing/2014/main" id="{606BE965-75B7-4CCF-6308-FDCECE99E82E}"/>
              </a:ext>
            </a:extLst>
          </p:cNvPr>
          <p:cNvPicPr>
            <a:picLocks noChangeAspect="1"/>
          </p:cNvPicPr>
          <p:nvPr/>
        </p:nvPicPr>
        <p:blipFill>
          <a:blip r:embed="rId4"/>
          <a:stretch>
            <a:fillRect/>
          </a:stretch>
        </p:blipFill>
        <p:spPr>
          <a:xfrm>
            <a:off x="7428313" y="2780071"/>
            <a:ext cx="4465707" cy="3848433"/>
          </a:xfrm>
          <a:prstGeom prst="rect">
            <a:avLst/>
          </a:prstGeom>
        </p:spPr>
      </p:pic>
    </p:spTree>
    <p:extLst>
      <p:ext uri="{BB962C8B-B14F-4D97-AF65-F5344CB8AC3E}">
        <p14:creationId xmlns:p14="http://schemas.microsoft.com/office/powerpoint/2010/main" val="132217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4BEA1-D465-9890-E633-5CCD6FCAA891}"/>
              </a:ext>
            </a:extLst>
          </p:cNvPr>
          <p:cNvPicPr>
            <a:picLocks noChangeAspect="1"/>
          </p:cNvPicPr>
          <p:nvPr/>
        </p:nvPicPr>
        <p:blipFill>
          <a:blip r:embed="rId2"/>
          <a:stretch>
            <a:fillRect/>
          </a:stretch>
        </p:blipFill>
        <p:spPr>
          <a:xfrm>
            <a:off x="338215" y="357313"/>
            <a:ext cx="5989839" cy="2072820"/>
          </a:xfrm>
          <a:prstGeom prst="rect">
            <a:avLst/>
          </a:prstGeom>
        </p:spPr>
      </p:pic>
      <p:pic>
        <p:nvPicPr>
          <p:cNvPr id="5" name="Picture 4">
            <a:extLst>
              <a:ext uri="{FF2B5EF4-FFF2-40B4-BE49-F238E27FC236}">
                <a16:creationId xmlns:a16="http://schemas.microsoft.com/office/drawing/2014/main" id="{A931740A-DC00-2706-FF59-4038B2B15910}"/>
              </a:ext>
            </a:extLst>
          </p:cNvPr>
          <p:cNvPicPr>
            <a:picLocks noChangeAspect="1"/>
          </p:cNvPicPr>
          <p:nvPr/>
        </p:nvPicPr>
        <p:blipFill>
          <a:blip r:embed="rId3"/>
          <a:stretch>
            <a:fillRect/>
          </a:stretch>
        </p:blipFill>
        <p:spPr>
          <a:xfrm>
            <a:off x="7387969" y="551348"/>
            <a:ext cx="2568163" cy="5578323"/>
          </a:xfrm>
          <a:prstGeom prst="rect">
            <a:avLst/>
          </a:prstGeom>
        </p:spPr>
      </p:pic>
    </p:spTree>
    <p:extLst>
      <p:ext uri="{BB962C8B-B14F-4D97-AF65-F5344CB8AC3E}">
        <p14:creationId xmlns:p14="http://schemas.microsoft.com/office/powerpoint/2010/main" val="208775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17CDF2-4CA7-0165-B04B-A0C6FBB5EEDF}"/>
              </a:ext>
            </a:extLst>
          </p:cNvPr>
          <p:cNvPicPr>
            <a:picLocks noChangeAspect="1"/>
          </p:cNvPicPr>
          <p:nvPr/>
        </p:nvPicPr>
        <p:blipFill>
          <a:blip r:embed="rId2"/>
          <a:stretch>
            <a:fillRect/>
          </a:stretch>
        </p:blipFill>
        <p:spPr>
          <a:xfrm>
            <a:off x="263767" y="481375"/>
            <a:ext cx="5273497" cy="3673158"/>
          </a:xfrm>
          <a:prstGeom prst="rect">
            <a:avLst/>
          </a:prstGeom>
        </p:spPr>
      </p:pic>
    </p:spTree>
    <p:extLst>
      <p:ext uri="{BB962C8B-B14F-4D97-AF65-F5344CB8AC3E}">
        <p14:creationId xmlns:p14="http://schemas.microsoft.com/office/powerpoint/2010/main" val="192886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848F01-81D9-050A-053F-BF00568B02E7}"/>
              </a:ext>
            </a:extLst>
          </p:cNvPr>
          <p:cNvPicPr>
            <a:picLocks noChangeAspect="1"/>
          </p:cNvPicPr>
          <p:nvPr/>
        </p:nvPicPr>
        <p:blipFill>
          <a:blip r:embed="rId2"/>
          <a:stretch>
            <a:fillRect/>
          </a:stretch>
        </p:blipFill>
        <p:spPr>
          <a:xfrm>
            <a:off x="905877" y="639118"/>
            <a:ext cx="9495343" cy="5166808"/>
          </a:xfrm>
          <a:prstGeom prst="rect">
            <a:avLst/>
          </a:prstGeom>
        </p:spPr>
      </p:pic>
    </p:spTree>
    <p:extLst>
      <p:ext uri="{BB962C8B-B14F-4D97-AF65-F5344CB8AC3E}">
        <p14:creationId xmlns:p14="http://schemas.microsoft.com/office/powerpoint/2010/main" val="3979963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565</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2</cp:revision>
  <dcterms:created xsi:type="dcterms:W3CDTF">2024-09-08T19:48:39Z</dcterms:created>
  <dcterms:modified xsi:type="dcterms:W3CDTF">2024-09-08T20:32:26Z</dcterms:modified>
</cp:coreProperties>
</file>