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2" r:id="rId3"/>
    <p:sldId id="277" r:id="rId4"/>
    <p:sldId id="278" r:id="rId5"/>
    <p:sldId id="276" r:id="rId6"/>
    <p:sldId id="257" r:id="rId7"/>
    <p:sldId id="286" r:id="rId8"/>
    <p:sldId id="287" r:id="rId9"/>
    <p:sldId id="288" r:id="rId10"/>
    <p:sldId id="289" r:id="rId11"/>
    <p:sldId id="290" r:id="rId12"/>
    <p:sldId id="291" r:id="rId13"/>
    <p:sldId id="292" r:id="rId14"/>
    <p:sldId id="293" r:id="rId15"/>
    <p:sldId id="29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97B19B-5FF2-4BCD-94A4-16ED26826297}"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355107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7B19B-5FF2-4BCD-94A4-16ED26826297}"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62068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97B19B-5FF2-4BCD-94A4-16ED26826297}"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1963021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97B19B-5FF2-4BCD-94A4-16ED26826297}"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317BC-B85E-4B91-BF68-D70919A3E78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7624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7B19B-5FF2-4BCD-94A4-16ED26826297}"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2364045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97B19B-5FF2-4BCD-94A4-16ED26826297}" type="datetimeFigureOut">
              <a:rPr lang="en-IN" smtClean="0"/>
              <a:t>15-09-2024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918293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97B19B-5FF2-4BCD-94A4-16ED26826297}" type="datetimeFigureOut">
              <a:rPr lang="en-IN" smtClean="0"/>
              <a:t>15-09-2024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313371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7B19B-5FF2-4BCD-94A4-16ED26826297}"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1134110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7B19B-5FF2-4BCD-94A4-16ED26826297}"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391685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797B19B-5FF2-4BCD-94A4-16ED26826297}"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97324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7B19B-5FF2-4BCD-94A4-16ED26826297}"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144631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97B19B-5FF2-4BCD-94A4-16ED26826297}"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152620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7B19B-5FF2-4BCD-94A4-16ED26826297}" type="datetimeFigureOut">
              <a:rPr lang="en-IN" smtClean="0"/>
              <a:t>15-09-2024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287345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97B19B-5FF2-4BCD-94A4-16ED26826297}" type="datetimeFigureOut">
              <a:rPr lang="en-IN" smtClean="0"/>
              <a:t>15-09-2024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196933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97B19B-5FF2-4BCD-94A4-16ED26826297}" type="datetimeFigureOut">
              <a:rPr lang="en-IN" smtClean="0"/>
              <a:t>15-09-2024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221769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797B19B-5FF2-4BCD-94A4-16ED26826297}" type="datetimeFigureOut">
              <a:rPr lang="en-IN" smtClean="0"/>
              <a:t>15-09-2024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24023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7B19B-5FF2-4BCD-94A4-16ED26826297}"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317BC-B85E-4B91-BF68-D70919A3E789}" type="slidenum">
              <a:rPr lang="en-IN" smtClean="0"/>
              <a:t>‹#›</a:t>
            </a:fld>
            <a:endParaRPr lang="en-IN"/>
          </a:p>
        </p:txBody>
      </p:sp>
    </p:spTree>
    <p:extLst>
      <p:ext uri="{BB962C8B-B14F-4D97-AF65-F5344CB8AC3E}">
        <p14:creationId xmlns:p14="http://schemas.microsoft.com/office/powerpoint/2010/main" val="204592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97B19B-5FF2-4BCD-94A4-16ED26826297}" type="datetimeFigureOut">
              <a:rPr lang="en-IN" smtClean="0"/>
              <a:t>15-09-2024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A317BC-B85E-4B91-BF68-D70919A3E789}" type="slidenum">
              <a:rPr lang="en-IN" smtClean="0"/>
              <a:t>‹#›</a:t>
            </a:fld>
            <a:endParaRPr lang="en-IN"/>
          </a:p>
        </p:txBody>
      </p:sp>
    </p:spTree>
    <p:extLst>
      <p:ext uri="{BB962C8B-B14F-4D97-AF65-F5344CB8AC3E}">
        <p14:creationId xmlns:p14="http://schemas.microsoft.com/office/powerpoint/2010/main" val="39373419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44615-099C-CD20-2B24-BC37A538546E}"/>
              </a:ext>
            </a:extLst>
          </p:cNvPr>
          <p:cNvSpPr>
            <a:spLocks noGrp="1"/>
          </p:cNvSpPr>
          <p:nvPr>
            <p:ph idx="1"/>
          </p:nvPr>
        </p:nvSpPr>
        <p:spPr>
          <a:xfrm>
            <a:off x="838200" y="420624"/>
            <a:ext cx="10515600" cy="5756339"/>
          </a:xfrm>
        </p:spPr>
        <p:txBody>
          <a:bodyPr>
            <a:normAutofit lnSpcReduction="10000"/>
          </a:bodyPr>
          <a:lstStyle/>
          <a:p>
            <a:r>
              <a:rPr lang="en-US" dirty="0">
                <a:latin typeface="Arial" panose="020B0604020202020204" pitchFamily="34" charset="0"/>
                <a:cs typeface="Arial" panose="020B0604020202020204" pitchFamily="34" charset="0"/>
              </a:rPr>
              <a:t>Project Description: </a:t>
            </a:r>
          </a:p>
          <a:p>
            <a:r>
              <a:rPr lang="en-IN" dirty="0">
                <a:latin typeface="Arial" panose="020B0604020202020204" pitchFamily="34" charset="0"/>
                <a:cs typeface="Arial" panose="020B0604020202020204" pitchFamily="34" charset="0"/>
              </a:rPr>
              <a:t>Report: </a:t>
            </a:r>
            <a:r>
              <a:rPr lang="en-IN" sz="2800" b="1" dirty="0">
                <a:latin typeface="Arial" panose="020B0604020202020204" pitchFamily="34" charset="0"/>
                <a:cs typeface="Arial" panose="020B0604020202020204" pitchFamily="34" charset="0"/>
              </a:rPr>
              <a:t>IMDB Movie Analysis</a:t>
            </a:r>
          </a:p>
          <a:p>
            <a:r>
              <a:rPr lang="en-US" sz="2400" b="1" dirty="0">
                <a:latin typeface="Arial" panose="020B0604020202020204" pitchFamily="34" charset="0"/>
                <a:cs typeface="Arial" panose="020B0604020202020204" pitchFamily="34" charset="0"/>
              </a:rPr>
              <a:t>1. Project Description</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Overview</a:t>
            </a:r>
            <a:r>
              <a:rPr lang="en-US" sz="2400" dirty="0">
                <a:latin typeface="Arial" panose="020B0604020202020204" pitchFamily="34" charset="0"/>
                <a:cs typeface="Arial" panose="020B0604020202020204" pitchFamily="34" charset="0"/>
              </a:rPr>
              <a:t>: This project investigates factors that influence the success of movies on IMDB, with success defined by high IMDB ratings. The goal is to provide insights into the characteristics that make a movie successful, such as genre, duration, language, budget, and director.</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Objective</a:t>
            </a:r>
            <a:r>
              <a:rPr lang="en-US" sz="2400" dirty="0">
                <a:latin typeface="Arial" panose="020B0604020202020204" pitchFamily="34" charset="0"/>
                <a:cs typeface="Arial" panose="020B0604020202020204" pitchFamily="34" charset="0"/>
              </a:rPr>
              <a:t>: The analysis aims to support movie producers, directors, and investors by identifying trends and patterns in movie success. These insights can guide better decision-making for future projects.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Approach</a:t>
            </a:r>
            <a:r>
              <a:rPr lang="en-US" sz="2400" dirty="0">
                <a:latin typeface="Arial" panose="020B0604020202020204" pitchFamily="34" charset="0"/>
                <a:cs typeface="Arial" panose="020B0604020202020204" pitchFamily="34" charset="0"/>
              </a:rPr>
              <a:t>: We explored the dataset by conducting several key analyses, including genre distribution, duration analysis, language analysis, director performance, and budget impact. Each of these aspects was compared to movie ratings and gross earnings to draw meaningful conclusions.</a:t>
            </a:r>
          </a:p>
          <a:p>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789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AF3626-F49F-6B0E-BFDE-EF9E08CC82E3}"/>
              </a:ext>
            </a:extLst>
          </p:cNvPr>
          <p:cNvPicPr>
            <a:picLocks noChangeAspect="1"/>
          </p:cNvPicPr>
          <p:nvPr/>
        </p:nvPicPr>
        <p:blipFill>
          <a:blip r:embed="rId2"/>
          <a:stretch>
            <a:fillRect/>
          </a:stretch>
        </p:blipFill>
        <p:spPr>
          <a:xfrm>
            <a:off x="809977" y="525313"/>
            <a:ext cx="4633362" cy="2248095"/>
          </a:xfrm>
          <a:prstGeom prst="rect">
            <a:avLst/>
          </a:prstGeom>
        </p:spPr>
      </p:pic>
      <p:pic>
        <p:nvPicPr>
          <p:cNvPr id="5" name="Picture 4">
            <a:extLst>
              <a:ext uri="{FF2B5EF4-FFF2-40B4-BE49-F238E27FC236}">
                <a16:creationId xmlns:a16="http://schemas.microsoft.com/office/drawing/2014/main" id="{D3C8569F-F370-2BB8-55F3-D6BF2FA5D99D}"/>
              </a:ext>
            </a:extLst>
          </p:cNvPr>
          <p:cNvPicPr>
            <a:picLocks noChangeAspect="1"/>
          </p:cNvPicPr>
          <p:nvPr/>
        </p:nvPicPr>
        <p:blipFill>
          <a:blip r:embed="rId3"/>
          <a:stretch>
            <a:fillRect/>
          </a:stretch>
        </p:blipFill>
        <p:spPr>
          <a:xfrm>
            <a:off x="5789097" y="658890"/>
            <a:ext cx="5982218" cy="5540220"/>
          </a:xfrm>
          <a:prstGeom prst="rect">
            <a:avLst/>
          </a:prstGeom>
        </p:spPr>
      </p:pic>
    </p:spTree>
    <p:extLst>
      <p:ext uri="{BB962C8B-B14F-4D97-AF65-F5344CB8AC3E}">
        <p14:creationId xmlns:p14="http://schemas.microsoft.com/office/powerpoint/2010/main" val="398383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96EE76-2AEF-8BCB-DDB1-A7C8B1850783}"/>
              </a:ext>
            </a:extLst>
          </p:cNvPr>
          <p:cNvPicPr>
            <a:picLocks noChangeAspect="1"/>
          </p:cNvPicPr>
          <p:nvPr/>
        </p:nvPicPr>
        <p:blipFill>
          <a:blip r:embed="rId2"/>
          <a:stretch>
            <a:fillRect/>
          </a:stretch>
        </p:blipFill>
        <p:spPr>
          <a:xfrm>
            <a:off x="740218" y="297174"/>
            <a:ext cx="3475021" cy="2979678"/>
          </a:xfrm>
          <a:prstGeom prst="rect">
            <a:avLst/>
          </a:prstGeom>
        </p:spPr>
      </p:pic>
    </p:spTree>
    <p:extLst>
      <p:ext uri="{BB962C8B-B14F-4D97-AF65-F5344CB8AC3E}">
        <p14:creationId xmlns:p14="http://schemas.microsoft.com/office/powerpoint/2010/main" val="149387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81129E-16C6-425E-A826-EAE4BE0BD0AA}"/>
              </a:ext>
            </a:extLst>
          </p:cNvPr>
          <p:cNvPicPr>
            <a:picLocks noChangeAspect="1"/>
          </p:cNvPicPr>
          <p:nvPr/>
        </p:nvPicPr>
        <p:blipFill>
          <a:blip r:embed="rId2"/>
          <a:stretch>
            <a:fillRect/>
          </a:stretch>
        </p:blipFill>
        <p:spPr>
          <a:xfrm>
            <a:off x="908912" y="488809"/>
            <a:ext cx="4671465" cy="2301439"/>
          </a:xfrm>
          <a:prstGeom prst="rect">
            <a:avLst/>
          </a:prstGeom>
        </p:spPr>
      </p:pic>
      <p:pic>
        <p:nvPicPr>
          <p:cNvPr id="5" name="Picture 4">
            <a:extLst>
              <a:ext uri="{FF2B5EF4-FFF2-40B4-BE49-F238E27FC236}">
                <a16:creationId xmlns:a16="http://schemas.microsoft.com/office/drawing/2014/main" id="{A5EB037F-9862-A9A2-ABC9-27AE8534604D}"/>
              </a:ext>
            </a:extLst>
          </p:cNvPr>
          <p:cNvPicPr>
            <a:picLocks noChangeAspect="1"/>
          </p:cNvPicPr>
          <p:nvPr/>
        </p:nvPicPr>
        <p:blipFill>
          <a:blip r:embed="rId3"/>
          <a:stretch>
            <a:fillRect/>
          </a:stretch>
        </p:blipFill>
        <p:spPr>
          <a:xfrm>
            <a:off x="2629052" y="3077066"/>
            <a:ext cx="7818798" cy="3292125"/>
          </a:xfrm>
          <a:prstGeom prst="rect">
            <a:avLst/>
          </a:prstGeom>
        </p:spPr>
      </p:pic>
    </p:spTree>
    <p:extLst>
      <p:ext uri="{BB962C8B-B14F-4D97-AF65-F5344CB8AC3E}">
        <p14:creationId xmlns:p14="http://schemas.microsoft.com/office/powerpoint/2010/main" val="336019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E48613-8C4A-7F4F-4F95-C832CE526AB0}"/>
              </a:ext>
            </a:extLst>
          </p:cNvPr>
          <p:cNvPicPr>
            <a:picLocks noChangeAspect="1"/>
          </p:cNvPicPr>
          <p:nvPr/>
        </p:nvPicPr>
        <p:blipFill>
          <a:blip r:embed="rId2"/>
          <a:stretch>
            <a:fillRect/>
          </a:stretch>
        </p:blipFill>
        <p:spPr>
          <a:xfrm>
            <a:off x="1322027" y="551880"/>
            <a:ext cx="3825572" cy="4633362"/>
          </a:xfrm>
          <a:prstGeom prst="rect">
            <a:avLst/>
          </a:prstGeom>
        </p:spPr>
      </p:pic>
    </p:spTree>
    <p:extLst>
      <p:ext uri="{BB962C8B-B14F-4D97-AF65-F5344CB8AC3E}">
        <p14:creationId xmlns:p14="http://schemas.microsoft.com/office/powerpoint/2010/main" val="3652572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262EE55-D78D-5A90-2328-B30EA53CF3F6}"/>
              </a:ext>
            </a:extLst>
          </p:cNvPr>
          <p:cNvPicPr>
            <a:picLocks noChangeAspect="1"/>
          </p:cNvPicPr>
          <p:nvPr/>
        </p:nvPicPr>
        <p:blipFill>
          <a:blip r:embed="rId2"/>
          <a:stretch>
            <a:fillRect/>
          </a:stretch>
        </p:blipFill>
        <p:spPr>
          <a:xfrm>
            <a:off x="478240" y="343458"/>
            <a:ext cx="7971211" cy="1958510"/>
          </a:xfrm>
          <a:prstGeom prst="rect">
            <a:avLst/>
          </a:prstGeom>
        </p:spPr>
      </p:pic>
      <p:pic>
        <p:nvPicPr>
          <p:cNvPr id="7" name="Picture 6">
            <a:extLst>
              <a:ext uri="{FF2B5EF4-FFF2-40B4-BE49-F238E27FC236}">
                <a16:creationId xmlns:a16="http://schemas.microsoft.com/office/drawing/2014/main" id="{6C1C93A0-3989-2545-F5D3-71E66F86AB5A}"/>
              </a:ext>
            </a:extLst>
          </p:cNvPr>
          <p:cNvPicPr>
            <a:picLocks noChangeAspect="1"/>
          </p:cNvPicPr>
          <p:nvPr/>
        </p:nvPicPr>
        <p:blipFill>
          <a:blip r:embed="rId3"/>
          <a:stretch>
            <a:fillRect/>
          </a:stretch>
        </p:blipFill>
        <p:spPr>
          <a:xfrm>
            <a:off x="1027725" y="2847352"/>
            <a:ext cx="2644369" cy="1615580"/>
          </a:xfrm>
          <a:prstGeom prst="rect">
            <a:avLst/>
          </a:prstGeom>
        </p:spPr>
      </p:pic>
    </p:spTree>
    <p:extLst>
      <p:ext uri="{BB962C8B-B14F-4D97-AF65-F5344CB8AC3E}">
        <p14:creationId xmlns:p14="http://schemas.microsoft.com/office/powerpoint/2010/main" val="364066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73E9BA-0A30-01F1-DDBC-937BF4391245}"/>
              </a:ext>
            </a:extLst>
          </p:cNvPr>
          <p:cNvPicPr>
            <a:picLocks noChangeAspect="1"/>
          </p:cNvPicPr>
          <p:nvPr/>
        </p:nvPicPr>
        <p:blipFill>
          <a:blip r:embed="rId2"/>
          <a:stretch>
            <a:fillRect/>
          </a:stretch>
        </p:blipFill>
        <p:spPr>
          <a:xfrm>
            <a:off x="406588" y="375991"/>
            <a:ext cx="5105842" cy="2133785"/>
          </a:xfrm>
          <a:prstGeom prst="rect">
            <a:avLst/>
          </a:prstGeom>
        </p:spPr>
      </p:pic>
      <p:pic>
        <p:nvPicPr>
          <p:cNvPr id="7" name="Picture 6">
            <a:extLst>
              <a:ext uri="{FF2B5EF4-FFF2-40B4-BE49-F238E27FC236}">
                <a16:creationId xmlns:a16="http://schemas.microsoft.com/office/drawing/2014/main" id="{DE266978-9C98-C2E6-8A45-77161689ACBC}"/>
              </a:ext>
            </a:extLst>
          </p:cNvPr>
          <p:cNvPicPr>
            <a:picLocks noChangeAspect="1"/>
          </p:cNvPicPr>
          <p:nvPr/>
        </p:nvPicPr>
        <p:blipFill>
          <a:blip r:embed="rId3"/>
          <a:stretch>
            <a:fillRect/>
          </a:stretch>
        </p:blipFill>
        <p:spPr>
          <a:xfrm>
            <a:off x="169752" y="3429000"/>
            <a:ext cx="11852496" cy="1526458"/>
          </a:xfrm>
          <a:prstGeom prst="rect">
            <a:avLst/>
          </a:prstGeom>
        </p:spPr>
      </p:pic>
    </p:spTree>
    <p:extLst>
      <p:ext uri="{BB962C8B-B14F-4D97-AF65-F5344CB8AC3E}">
        <p14:creationId xmlns:p14="http://schemas.microsoft.com/office/powerpoint/2010/main" val="414140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459C-DAB0-688D-769E-D51BB8A8BD8C}"/>
              </a:ext>
            </a:extLst>
          </p:cNvPr>
          <p:cNvSpPr>
            <a:spLocks noGrp="1"/>
          </p:cNvSpPr>
          <p:nvPr>
            <p:ph type="ctrTitle"/>
          </p:nvPr>
        </p:nvSpPr>
        <p:spPr/>
        <p:txBody>
          <a:bodyPr/>
          <a:lstStyle/>
          <a:p>
            <a:r>
              <a:rPr lang="en-IN" dirty="0"/>
              <a:t>Thank You !</a:t>
            </a:r>
          </a:p>
        </p:txBody>
      </p:sp>
    </p:spTree>
    <p:extLst>
      <p:ext uri="{BB962C8B-B14F-4D97-AF65-F5344CB8AC3E}">
        <p14:creationId xmlns:p14="http://schemas.microsoft.com/office/powerpoint/2010/main" val="174006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a:bodyPr>
          <a:lstStyle/>
          <a:p>
            <a:r>
              <a:rPr lang="en-US" dirty="0">
                <a:latin typeface="Arial" panose="020B0604020202020204" pitchFamily="34" charset="0"/>
                <a:cs typeface="Arial" panose="020B0604020202020204" pitchFamily="34" charset="0"/>
              </a:rPr>
              <a:t>2. Approach</a:t>
            </a:r>
          </a:p>
          <a:p>
            <a:r>
              <a:rPr lang="en-US" dirty="0">
                <a:latin typeface="Arial" panose="020B0604020202020204" pitchFamily="34" charset="0"/>
                <a:cs typeface="Arial" panose="020B0604020202020204" pitchFamily="34" charset="0"/>
              </a:rPr>
              <a:t>Data Cleaning: First, the dataset was cleaned by removing missing values and handling multiple genres for each movie. Duplicates were eliminated, and relevant columns like genres, duration, language, </a:t>
            </a:r>
            <a:r>
              <a:rPr lang="en-US" dirty="0" err="1">
                <a:latin typeface="Arial" panose="020B0604020202020204" pitchFamily="34" charset="0"/>
                <a:cs typeface="Arial" panose="020B0604020202020204" pitchFamily="34" charset="0"/>
              </a:rPr>
              <a:t>director_name</a:t>
            </a:r>
            <a:r>
              <a:rPr lang="en-US" dirty="0">
                <a:latin typeface="Arial" panose="020B0604020202020204" pitchFamily="34" charset="0"/>
                <a:cs typeface="Arial" panose="020B0604020202020204" pitchFamily="34" charset="0"/>
              </a:rPr>
              <a:t>, and budget were used for analysis.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Exploratory Data Analysis (EDA): The data was explored through visualizations and statistical computations to understand relationships between different variables (e.g., genre, budget, director, etc.) and their impact on movie ratings.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Techniques: We used Python for data wrangling, statistical analysis, and data visualization. Key libraries like Pandas, Matplotlib, and Seaborn were employed.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289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a:bodyPr>
          <a:lstStyle/>
          <a:p>
            <a:r>
              <a:rPr lang="en-US" dirty="0">
                <a:latin typeface="Arial" panose="020B0604020202020204" pitchFamily="34" charset="0"/>
                <a:cs typeface="Arial" panose="020B0604020202020204" pitchFamily="34" charset="0"/>
              </a:rPr>
              <a:t>3. Tech-Stack Used</a:t>
            </a:r>
          </a:p>
          <a:p>
            <a:r>
              <a:rPr lang="en-US" dirty="0">
                <a:latin typeface="Arial" panose="020B0604020202020204" pitchFamily="34" charset="0"/>
                <a:cs typeface="Arial" panose="020B0604020202020204" pitchFamily="34" charset="0"/>
              </a:rPr>
              <a:t>Python: Version 3.8, used for data cleaning, wrangling, and statistical analysis.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Pandas: Used for data manipulation and creating structured tables.</a:t>
            </a:r>
          </a:p>
          <a:p>
            <a:r>
              <a:rPr lang="en-US" dirty="0">
                <a:latin typeface="Arial" panose="020B0604020202020204" pitchFamily="34" charset="0"/>
                <a:cs typeface="Arial" panose="020B0604020202020204" pitchFamily="34" charset="0"/>
              </a:rPr>
              <a:t>Matplotlib: Used for generating plots to visualize trends and relationships.</a:t>
            </a:r>
          </a:p>
          <a:p>
            <a:r>
              <a:rPr lang="en-US" dirty="0">
                <a:latin typeface="Arial" panose="020B0604020202020204" pitchFamily="34" charset="0"/>
                <a:cs typeface="Arial" panose="020B0604020202020204" pitchFamily="34" charset="0"/>
              </a:rPr>
              <a:t>Seaborn: Used for more advanced data visualizations, including scatter plots and trend lines.</a:t>
            </a:r>
          </a:p>
          <a:p>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Used as the IDE for coding, visualization, and documenting findings.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Excel (Optional): Microsoft Excel 2022 was also mentioned as a possible tool for handling similar tasks like descriptive statistics and scatter plot generation.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0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fontScale="92500" lnSpcReduction="20000"/>
          </a:bodyPr>
          <a:lstStyle/>
          <a:p>
            <a:r>
              <a:rPr lang="en-US" b="1" dirty="0">
                <a:latin typeface="Arial" panose="020B0604020202020204" pitchFamily="34" charset="0"/>
                <a:cs typeface="Arial" panose="020B0604020202020204" pitchFamily="34" charset="0"/>
              </a:rPr>
              <a:t>4. Insights</a:t>
            </a:r>
          </a:p>
          <a:p>
            <a:pPr>
              <a:buFont typeface="+mj-lt"/>
              <a:buAutoNum type="arabicPeriod"/>
            </a:pPr>
            <a:r>
              <a:rPr lang="en-US" b="1" dirty="0">
                <a:latin typeface="Arial" panose="020B0604020202020204" pitchFamily="34" charset="0"/>
                <a:cs typeface="Arial" panose="020B0604020202020204" pitchFamily="34" charset="0"/>
              </a:rPr>
              <a:t>Movie Genre Analysis</a:t>
            </a:r>
            <a:r>
              <a:rPr lang="en-US" dirty="0">
                <a:latin typeface="Arial" panose="020B0604020202020204" pitchFamily="34" charset="0"/>
                <a:cs typeface="Arial" panose="020B0604020202020204" pitchFamily="34" charset="0"/>
              </a:rPr>
              <a:t>:</a:t>
            </a:r>
          </a:p>
          <a:p>
            <a:pPr marL="742950" lvl="1" indent="-285750">
              <a:buFont typeface="+mj-lt"/>
              <a:buAutoNum type="arabicPeriod"/>
            </a:pPr>
            <a:r>
              <a:rPr lang="en-US" dirty="0">
                <a:latin typeface="Arial" panose="020B0604020202020204" pitchFamily="34" charset="0"/>
                <a:cs typeface="Arial" panose="020B0604020202020204" pitchFamily="34" charset="0"/>
              </a:rPr>
              <a:t>Action and Adventure movies are the most common genres, and they also tend to have higher IMDB ratings compared to other genres.</a:t>
            </a:r>
          </a:p>
          <a:p>
            <a:pPr marL="742950" lvl="1" indent="-285750">
              <a:buFont typeface="+mj-lt"/>
              <a:buAutoNum type="arabicPeriod"/>
            </a:pPr>
            <a:r>
              <a:rPr lang="en-US" dirty="0">
                <a:latin typeface="Arial" panose="020B0604020202020204" pitchFamily="34" charset="0"/>
                <a:cs typeface="Arial" panose="020B0604020202020204" pitchFamily="34" charset="0"/>
              </a:rPr>
              <a:t>Genres like Documentary have niche audiences but often feature very high ratings.</a:t>
            </a:r>
          </a:p>
          <a:p>
            <a:pPr>
              <a:buFont typeface="+mj-lt"/>
              <a:buAutoNum type="arabicPeriod"/>
            </a:pPr>
            <a:r>
              <a:rPr lang="en-US" b="1" dirty="0">
                <a:latin typeface="Arial" panose="020B0604020202020204" pitchFamily="34" charset="0"/>
                <a:cs typeface="Arial" panose="020B0604020202020204" pitchFamily="34" charset="0"/>
              </a:rPr>
              <a:t>Movie Duration Analysis</a:t>
            </a:r>
            <a:r>
              <a:rPr lang="en-US" dirty="0">
                <a:latin typeface="Arial" panose="020B0604020202020204" pitchFamily="34" charset="0"/>
                <a:cs typeface="Arial" panose="020B0604020202020204" pitchFamily="34" charset="0"/>
              </a:rPr>
              <a:t>:</a:t>
            </a:r>
          </a:p>
          <a:p>
            <a:pPr marL="742950" lvl="1" indent="-285750">
              <a:buFont typeface="+mj-lt"/>
              <a:buAutoNum type="arabicPeriod"/>
            </a:pPr>
            <a:r>
              <a:rPr lang="en-US" dirty="0">
                <a:latin typeface="Arial" panose="020B0604020202020204" pitchFamily="34" charset="0"/>
                <a:cs typeface="Arial" panose="020B0604020202020204" pitchFamily="34" charset="0"/>
              </a:rPr>
              <a:t>The analysis showed that longer movies tend to have slightly higher ratings, though the correlation was moderate. The sweet spot for movie duration seems to be around 150 minutes.</a:t>
            </a:r>
          </a:p>
          <a:p>
            <a:pPr>
              <a:buFont typeface="+mj-lt"/>
              <a:buAutoNum type="arabicPeriod"/>
            </a:pPr>
            <a:r>
              <a:rPr lang="en-US" b="1" dirty="0">
                <a:latin typeface="Arial" panose="020B0604020202020204" pitchFamily="34" charset="0"/>
                <a:cs typeface="Arial" panose="020B0604020202020204" pitchFamily="34" charset="0"/>
              </a:rPr>
              <a:t>Language Analysis</a:t>
            </a:r>
            <a:r>
              <a:rPr lang="en-US" dirty="0">
                <a:latin typeface="Arial" panose="020B0604020202020204" pitchFamily="34" charset="0"/>
                <a:cs typeface="Arial" panose="020B0604020202020204" pitchFamily="34" charset="0"/>
              </a:rPr>
              <a:t>:</a:t>
            </a:r>
          </a:p>
          <a:p>
            <a:pPr marL="742950" lvl="1" indent="-285750">
              <a:buFont typeface="+mj-lt"/>
              <a:buAutoNum type="arabicPeriod"/>
            </a:pPr>
            <a:r>
              <a:rPr lang="en-US" dirty="0">
                <a:latin typeface="Arial" panose="020B0604020202020204" pitchFamily="34" charset="0"/>
                <a:cs typeface="Arial" panose="020B0604020202020204" pitchFamily="34" charset="0"/>
              </a:rPr>
              <a:t>English dominates the movie industry, with the highest number of movies and strong ratings. Other languages with high ratings include Spanish and French, suggesting quality over quantity for non-English films.</a:t>
            </a:r>
          </a:p>
          <a:p>
            <a:pPr>
              <a:buFont typeface="+mj-lt"/>
              <a:buAutoNum type="arabicPeriod"/>
            </a:pPr>
            <a:r>
              <a:rPr lang="en-US" b="1" dirty="0">
                <a:latin typeface="Arial" panose="020B0604020202020204" pitchFamily="34" charset="0"/>
                <a:cs typeface="Arial" panose="020B0604020202020204" pitchFamily="34" charset="0"/>
              </a:rPr>
              <a:t>Director Analysis</a:t>
            </a:r>
            <a:r>
              <a:rPr lang="en-US" dirty="0">
                <a:latin typeface="Arial" panose="020B0604020202020204" pitchFamily="34" charset="0"/>
                <a:cs typeface="Arial" panose="020B0604020202020204" pitchFamily="34" charset="0"/>
              </a:rPr>
              <a:t>:</a:t>
            </a:r>
          </a:p>
          <a:p>
            <a:pPr marL="742950" lvl="1" indent="-285750">
              <a:buFont typeface="+mj-lt"/>
              <a:buAutoNum type="arabicPeriod"/>
            </a:pPr>
            <a:r>
              <a:rPr lang="en-US" dirty="0">
                <a:latin typeface="Arial" panose="020B0604020202020204" pitchFamily="34" charset="0"/>
                <a:cs typeface="Arial" panose="020B0604020202020204" pitchFamily="34" charset="0"/>
              </a:rPr>
              <a:t>Directors like Christopher Nolan and James Cameron have consistently higher ratings than the average. Directors who tend to focus on a specific genre (such as Action or Thriller) often perform better on IMDB.</a:t>
            </a:r>
          </a:p>
          <a:p>
            <a:pPr>
              <a:buFont typeface="+mj-lt"/>
              <a:buAutoNum type="arabicPeriod"/>
            </a:pPr>
            <a:r>
              <a:rPr lang="en-US" b="1" dirty="0">
                <a:latin typeface="Arial" panose="020B0604020202020204" pitchFamily="34" charset="0"/>
                <a:cs typeface="Arial" panose="020B0604020202020204" pitchFamily="34" charset="0"/>
              </a:rPr>
              <a:t>Budget Analysis</a:t>
            </a:r>
            <a:r>
              <a:rPr lang="en-US" dirty="0">
                <a:latin typeface="Arial" panose="020B0604020202020204" pitchFamily="34" charset="0"/>
                <a:cs typeface="Arial" panose="020B0604020202020204" pitchFamily="34" charset="0"/>
              </a:rPr>
              <a:t>:</a:t>
            </a:r>
          </a:p>
          <a:p>
            <a:pPr marL="742950" lvl="1" indent="-285750">
              <a:buFont typeface="+mj-lt"/>
              <a:buAutoNum type="arabicPeriod"/>
            </a:pPr>
            <a:r>
              <a:rPr lang="en-US" dirty="0">
                <a:latin typeface="Arial" panose="020B0604020202020204" pitchFamily="34" charset="0"/>
                <a:cs typeface="Arial" panose="020B0604020202020204" pitchFamily="34" charset="0"/>
              </a:rPr>
              <a:t>There’s a positive correlation between higher budgets and gross earnings, but the relationship with IMDB ratings is weaker. High-budget movies generally perform well financially but do not always guarantee higher ratings.</a:t>
            </a:r>
          </a:p>
        </p:txBody>
      </p:sp>
    </p:spTree>
    <p:extLst>
      <p:ext uri="{BB962C8B-B14F-4D97-AF65-F5344CB8AC3E}">
        <p14:creationId xmlns:p14="http://schemas.microsoft.com/office/powerpoint/2010/main" val="25355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lstStyle/>
          <a:p>
            <a:r>
              <a:rPr lang="en-US" b="1" dirty="0">
                <a:latin typeface="Arial" panose="020B0604020202020204" pitchFamily="34" charset="0"/>
                <a:cs typeface="Arial" panose="020B0604020202020204" pitchFamily="34" charset="0"/>
              </a:rPr>
              <a:t>5. Result</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Key Achievements</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The analysis successfully identified critical factors influencing a movie’s success on IMDB, such as genre, director choice, and budget allocation.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The genre and director analysis provided actionable insights for stakeholders in the movie industry, enabling them to focus on successful patterns.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Understanding Improved</a:t>
            </a:r>
            <a:r>
              <a:rPr lang="en-US" dirty="0">
                <a:latin typeface="Arial" panose="020B0604020202020204" pitchFamily="34" charset="0"/>
                <a:cs typeface="Arial" panose="020B0604020202020204" pitchFamily="34" charset="0"/>
              </a:rPr>
              <a:t>: The project highlighted that while bigger budgets often lead to higher gross earnings, they don’t always guarantee higher ratings. On the other hand, the director’s role and the genre of a movie are strong predictors of IMDB success.</a:t>
            </a:r>
          </a:p>
        </p:txBody>
      </p:sp>
    </p:spTree>
    <p:extLst>
      <p:ext uri="{BB962C8B-B14F-4D97-AF65-F5344CB8AC3E}">
        <p14:creationId xmlns:p14="http://schemas.microsoft.com/office/powerpoint/2010/main" val="262897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9D308A-98D0-A92D-408F-0AE34DA72F9D}"/>
              </a:ext>
            </a:extLst>
          </p:cNvPr>
          <p:cNvPicPr>
            <a:picLocks noChangeAspect="1"/>
          </p:cNvPicPr>
          <p:nvPr/>
        </p:nvPicPr>
        <p:blipFill>
          <a:blip r:embed="rId2"/>
          <a:stretch>
            <a:fillRect/>
          </a:stretch>
        </p:blipFill>
        <p:spPr>
          <a:xfrm>
            <a:off x="274852" y="199223"/>
            <a:ext cx="4740051" cy="2880610"/>
          </a:xfrm>
          <a:prstGeom prst="rect">
            <a:avLst/>
          </a:prstGeom>
        </p:spPr>
      </p:pic>
    </p:spTree>
    <p:extLst>
      <p:ext uri="{BB962C8B-B14F-4D97-AF65-F5344CB8AC3E}">
        <p14:creationId xmlns:p14="http://schemas.microsoft.com/office/powerpoint/2010/main" val="132217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17E6B8-CB9D-D91C-40FF-5C0DB90142E3}"/>
              </a:ext>
            </a:extLst>
          </p:cNvPr>
          <p:cNvPicPr>
            <a:picLocks noChangeAspect="1"/>
          </p:cNvPicPr>
          <p:nvPr/>
        </p:nvPicPr>
        <p:blipFill>
          <a:blip r:embed="rId2"/>
          <a:stretch>
            <a:fillRect/>
          </a:stretch>
        </p:blipFill>
        <p:spPr>
          <a:xfrm>
            <a:off x="737870" y="416413"/>
            <a:ext cx="7331075" cy="5258256"/>
          </a:xfrm>
          <a:prstGeom prst="rect">
            <a:avLst/>
          </a:prstGeom>
        </p:spPr>
      </p:pic>
    </p:spTree>
    <p:extLst>
      <p:ext uri="{BB962C8B-B14F-4D97-AF65-F5344CB8AC3E}">
        <p14:creationId xmlns:p14="http://schemas.microsoft.com/office/powerpoint/2010/main" val="232055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323B1C-5193-5BC5-010E-FEB8CF408E19}"/>
              </a:ext>
            </a:extLst>
          </p:cNvPr>
          <p:cNvPicPr>
            <a:picLocks noChangeAspect="1"/>
          </p:cNvPicPr>
          <p:nvPr/>
        </p:nvPicPr>
        <p:blipFill>
          <a:blip r:embed="rId2"/>
          <a:stretch>
            <a:fillRect/>
          </a:stretch>
        </p:blipFill>
        <p:spPr>
          <a:xfrm>
            <a:off x="549782" y="455742"/>
            <a:ext cx="4839119" cy="2446232"/>
          </a:xfrm>
          <a:prstGeom prst="rect">
            <a:avLst/>
          </a:prstGeom>
        </p:spPr>
      </p:pic>
      <p:pic>
        <p:nvPicPr>
          <p:cNvPr id="5" name="Picture 4">
            <a:extLst>
              <a:ext uri="{FF2B5EF4-FFF2-40B4-BE49-F238E27FC236}">
                <a16:creationId xmlns:a16="http://schemas.microsoft.com/office/drawing/2014/main" id="{561BC616-2F35-0846-AB57-77BBC06640CE}"/>
              </a:ext>
            </a:extLst>
          </p:cNvPr>
          <p:cNvPicPr>
            <a:picLocks noChangeAspect="1"/>
          </p:cNvPicPr>
          <p:nvPr/>
        </p:nvPicPr>
        <p:blipFill>
          <a:blip r:embed="rId3"/>
          <a:stretch>
            <a:fillRect/>
          </a:stretch>
        </p:blipFill>
        <p:spPr>
          <a:xfrm>
            <a:off x="5975829" y="3085724"/>
            <a:ext cx="4999153" cy="2987299"/>
          </a:xfrm>
          <a:prstGeom prst="rect">
            <a:avLst/>
          </a:prstGeom>
        </p:spPr>
      </p:pic>
    </p:spTree>
    <p:extLst>
      <p:ext uri="{BB962C8B-B14F-4D97-AF65-F5344CB8AC3E}">
        <p14:creationId xmlns:p14="http://schemas.microsoft.com/office/powerpoint/2010/main" val="113351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06828E-3F61-1826-5F2D-92CA4DBA40E9}"/>
              </a:ext>
            </a:extLst>
          </p:cNvPr>
          <p:cNvPicPr>
            <a:picLocks noChangeAspect="1"/>
          </p:cNvPicPr>
          <p:nvPr/>
        </p:nvPicPr>
        <p:blipFill>
          <a:blip r:embed="rId2"/>
          <a:stretch>
            <a:fillRect/>
          </a:stretch>
        </p:blipFill>
        <p:spPr>
          <a:xfrm>
            <a:off x="904144" y="448362"/>
            <a:ext cx="6942422" cy="5410669"/>
          </a:xfrm>
          <a:prstGeom prst="rect">
            <a:avLst/>
          </a:prstGeom>
        </p:spPr>
      </p:pic>
    </p:spTree>
    <p:extLst>
      <p:ext uri="{BB962C8B-B14F-4D97-AF65-F5344CB8AC3E}">
        <p14:creationId xmlns:p14="http://schemas.microsoft.com/office/powerpoint/2010/main" val="1462848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TotalTime>
  <Words>656</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Prasad</dc:creator>
  <cp:lastModifiedBy>Sumit Prasad</cp:lastModifiedBy>
  <cp:revision>1</cp:revision>
  <dcterms:created xsi:type="dcterms:W3CDTF">2024-09-15T06:59:51Z</dcterms:created>
  <dcterms:modified xsi:type="dcterms:W3CDTF">2024-09-15T07:49:17Z</dcterms:modified>
</cp:coreProperties>
</file>