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8" r:id="rId2"/>
    <p:sldId id="280" r:id="rId3"/>
    <p:sldId id="272" r:id="rId4"/>
    <p:sldId id="279" r:id="rId5"/>
    <p:sldId id="277" r:id="rId6"/>
    <p:sldId id="278" r:id="rId7"/>
    <p:sldId id="276" r:id="rId8"/>
    <p:sldId id="282" r:id="rId9"/>
    <p:sldId id="283" r:id="rId10"/>
    <p:sldId id="284" r:id="rId11"/>
    <p:sldId id="285" r:id="rId12"/>
    <p:sldId id="286" r:id="rId13"/>
    <p:sldId id="287" r:id="rId14"/>
    <p:sldId id="289" r:id="rId15"/>
    <p:sldId id="290" r:id="rId16"/>
    <p:sldId id="291" r:id="rId17"/>
    <p:sldId id="299" r:id="rId18"/>
    <p:sldId id="300" r:id="rId19"/>
    <p:sldId id="301" r:id="rId20"/>
    <p:sldId id="292" r:id="rId21"/>
    <p:sldId id="293" r:id="rId22"/>
    <p:sldId id="294" r:id="rId23"/>
    <p:sldId id="29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257944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451A4-F636-4F10-9551-8E5037147041}"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26766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57721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262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811951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855633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421036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1053513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138027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249404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221047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451A4-F636-4F10-9551-8E5037147041}"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148703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451A4-F636-4F10-9551-8E5037147041}"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190564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7565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332957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7451A4-F636-4F10-9551-8E5037147041}" type="datetimeFigureOut">
              <a:rPr lang="en-IN" smtClean="0"/>
              <a:t>01-11-2024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41067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451A4-F636-4F10-9551-8E5037147041}"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8B9C8-EBC7-46C5-A503-5168F3043438}" type="slidenum">
              <a:rPr lang="en-IN" smtClean="0"/>
              <a:t>‹#›</a:t>
            </a:fld>
            <a:endParaRPr lang="en-IN"/>
          </a:p>
        </p:txBody>
      </p:sp>
    </p:spTree>
    <p:extLst>
      <p:ext uri="{BB962C8B-B14F-4D97-AF65-F5344CB8AC3E}">
        <p14:creationId xmlns:p14="http://schemas.microsoft.com/office/powerpoint/2010/main" val="381337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7451A4-F636-4F10-9551-8E5037147041}" type="datetimeFigureOut">
              <a:rPr lang="en-IN" smtClean="0"/>
              <a:t>01-11-2024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A8B9C8-EBC7-46C5-A503-5168F3043438}" type="slidenum">
              <a:rPr lang="en-IN" smtClean="0"/>
              <a:t>‹#›</a:t>
            </a:fld>
            <a:endParaRPr lang="en-IN"/>
          </a:p>
        </p:txBody>
      </p:sp>
    </p:spTree>
    <p:extLst>
      <p:ext uri="{BB962C8B-B14F-4D97-AF65-F5344CB8AC3E}">
        <p14:creationId xmlns:p14="http://schemas.microsoft.com/office/powerpoint/2010/main" val="495209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0NwrvrC7znmqv-E21zAnrBuFlceAPdlN/view?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A6A9D2-E15B-C439-903D-C0FB07AD3FDD}"/>
              </a:ext>
            </a:extLst>
          </p:cNvPr>
          <p:cNvPicPr>
            <a:picLocks noChangeAspect="1"/>
          </p:cNvPicPr>
          <p:nvPr/>
        </p:nvPicPr>
        <p:blipFill>
          <a:blip r:embed="rId2"/>
          <a:stretch>
            <a:fillRect/>
          </a:stretch>
        </p:blipFill>
        <p:spPr>
          <a:xfrm>
            <a:off x="653712" y="182598"/>
            <a:ext cx="4801016" cy="6492803"/>
          </a:xfrm>
          <a:prstGeom prst="rect">
            <a:avLst/>
          </a:prstGeom>
        </p:spPr>
      </p:pic>
      <p:pic>
        <p:nvPicPr>
          <p:cNvPr id="7" name="Picture 6">
            <a:extLst>
              <a:ext uri="{FF2B5EF4-FFF2-40B4-BE49-F238E27FC236}">
                <a16:creationId xmlns:a16="http://schemas.microsoft.com/office/drawing/2014/main" id="{9B2D0560-E51D-9901-CBD4-5AAFDD950FD6}"/>
              </a:ext>
            </a:extLst>
          </p:cNvPr>
          <p:cNvPicPr>
            <a:picLocks noChangeAspect="1"/>
          </p:cNvPicPr>
          <p:nvPr/>
        </p:nvPicPr>
        <p:blipFill>
          <a:blip r:embed="rId3"/>
          <a:stretch>
            <a:fillRect/>
          </a:stretch>
        </p:blipFill>
        <p:spPr>
          <a:xfrm>
            <a:off x="5946270" y="719340"/>
            <a:ext cx="4778154" cy="2918713"/>
          </a:xfrm>
          <a:prstGeom prst="rect">
            <a:avLst/>
          </a:prstGeom>
        </p:spPr>
      </p:pic>
    </p:spTree>
    <p:extLst>
      <p:ext uri="{BB962C8B-B14F-4D97-AF65-F5344CB8AC3E}">
        <p14:creationId xmlns:p14="http://schemas.microsoft.com/office/powerpoint/2010/main" val="419158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FE52A7-3E11-5A40-E7E4-FCB860A72AA1}"/>
              </a:ext>
            </a:extLst>
          </p:cNvPr>
          <p:cNvPicPr>
            <a:picLocks noChangeAspect="1"/>
          </p:cNvPicPr>
          <p:nvPr/>
        </p:nvPicPr>
        <p:blipFill>
          <a:blip r:embed="rId2"/>
          <a:stretch>
            <a:fillRect/>
          </a:stretch>
        </p:blipFill>
        <p:spPr>
          <a:xfrm>
            <a:off x="605579" y="271142"/>
            <a:ext cx="4854361" cy="2987299"/>
          </a:xfrm>
          <a:prstGeom prst="rect">
            <a:avLst/>
          </a:prstGeom>
        </p:spPr>
      </p:pic>
      <p:pic>
        <p:nvPicPr>
          <p:cNvPr id="5" name="Picture 4">
            <a:extLst>
              <a:ext uri="{FF2B5EF4-FFF2-40B4-BE49-F238E27FC236}">
                <a16:creationId xmlns:a16="http://schemas.microsoft.com/office/drawing/2014/main" id="{E3367A10-D9A6-26D3-2B43-AFCF9F6610A3}"/>
              </a:ext>
            </a:extLst>
          </p:cNvPr>
          <p:cNvPicPr>
            <a:picLocks noChangeAspect="1"/>
          </p:cNvPicPr>
          <p:nvPr/>
        </p:nvPicPr>
        <p:blipFill>
          <a:blip r:embed="rId3"/>
          <a:stretch>
            <a:fillRect/>
          </a:stretch>
        </p:blipFill>
        <p:spPr>
          <a:xfrm>
            <a:off x="4279089" y="3429000"/>
            <a:ext cx="6980525" cy="3101609"/>
          </a:xfrm>
          <a:prstGeom prst="rect">
            <a:avLst/>
          </a:prstGeom>
        </p:spPr>
      </p:pic>
    </p:spTree>
    <p:extLst>
      <p:ext uri="{BB962C8B-B14F-4D97-AF65-F5344CB8AC3E}">
        <p14:creationId xmlns:p14="http://schemas.microsoft.com/office/powerpoint/2010/main" val="217933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D6FD5-E2F8-3BED-9F3B-C16B4B7A0350}"/>
              </a:ext>
            </a:extLst>
          </p:cNvPr>
          <p:cNvPicPr>
            <a:picLocks noChangeAspect="1"/>
          </p:cNvPicPr>
          <p:nvPr/>
        </p:nvPicPr>
        <p:blipFill>
          <a:blip r:embed="rId2"/>
          <a:stretch>
            <a:fillRect/>
          </a:stretch>
        </p:blipFill>
        <p:spPr>
          <a:xfrm>
            <a:off x="504509" y="861676"/>
            <a:ext cx="11182982" cy="4450988"/>
          </a:xfrm>
          <a:prstGeom prst="rect">
            <a:avLst/>
          </a:prstGeom>
        </p:spPr>
      </p:pic>
    </p:spTree>
    <p:extLst>
      <p:ext uri="{BB962C8B-B14F-4D97-AF65-F5344CB8AC3E}">
        <p14:creationId xmlns:p14="http://schemas.microsoft.com/office/powerpoint/2010/main" val="362779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2B8D74-141E-3217-B0B9-C655CCBB774D}"/>
              </a:ext>
            </a:extLst>
          </p:cNvPr>
          <p:cNvPicPr>
            <a:picLocks noChangeAspect="1"/>
          </p:cNvPicPr>
          <p:nvPr/>
        </p:nvPicPr>
        <p:blipFill>
          <a:blip r:embed="rId2"/>
          <a:stretch>
            <a:fillRect/>
          </a:stretch>
        </p:blipFill>
        <p:spPr>
          <a:xfrm>
            <a:off x="805833" y="780954"/>
            <a:ext cx="10655590" cy="2785205"/>
          </a:xfrm>
          <a:prstGeom prst="rect">
            <a:avLst/>
          </a:prstGeom>
        </p:spPr>
      </p:pic>
    </p:spTree>
    <p:extLst>
      <p:ext uri="{BB962C8B-B14F-4D97-AF65-F5344CB8AC3E}">
        <p14:creationId xmlns:p14="http://schemas.microsoft.com/office/powerpoint/2010/main" val="197392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8E575B-7B13-74A4-4896-3A4A5FD70BA0}"/>
              </a:ext>
            </a:extLst>
          </p:cNvPr>
          <p:cNvPicPr>
            <a:picLocks noChangeAspect="1"/>
          </p:cNvPicPr>
          <p:nvPr/>
        </p:nvPicPr>
        <p:blipFill>
          <a:blip r:embed="rId2"/>
          <a:stretch>
            <a:fillRect/>
          </a:stretch>
        </p:blipFill>
        <p:spPr>
          <a:xfrm>
            <a:off x="368599" y="288651"/>
            <a:ext cx="4816257" cy="3391194"/>
          </a:xfrm>
          <a:prstGeom prst="rect">
            <a:avLst/>
          </a:prstGeom>
        </p:spPr>
      </p:pic>
      <p:pic>
        <p:nvPicPr>
          <p:cNvPr id="3" name="Picture 2">
            <a:extLst>
              <a:ext uri="{FF2B5EF4-FFF2-40B4-BE49-F238E27FC236}">
                <a16:creationId xmlns:a16="http://schemas.microsoft.com/office/drawing/2014/main" id="{79C6601C-41BF-58B8-31FE-4CFC645BEE4A}"/>
              </a:ext>
            </a:extLst>
          </p:cNvPr>
          <p:cNvPicPr>
            <a:picLocks noChangeAspect="1"/>
          </p:cNvPicPr>
          <p:nvPr/>
        </p:nvPicPr>
        <p:blipFill>
          <a:blip r:embed="rId3"/>
          <a:stretch>
            <a:fillRect/>
          </a:stretch>
        </p:blipFill>
        <p:spPr>
          <a:xfrm>
            <a:off x="2589512" y="4256261"/>
            <a:ext cx="9070943" cy="1733992"/>
          </a:xfrm>
          <a:prstGeom prst="rect">
            <a:avLst/>
          </a:prstGeom>
        </p:spPr>
      </p:pic>
    </p:spTree>
    <p:extLst>
      <p:ext uri="{BB962C8B-B14F-4D97-AF65-F5344CB8AC3E}">
        <p14:creationId xmlns:p14="http://schemas.microsoft.com/office/powerpoint/2010/main" val="80372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4085CD-5B9D-2A3D-1951-C7F74A7E6A1C}"/>
              </a:ext>
            </a:extLst>
          </p:cNvPr>
          <p:cNvPicPr>
            <a:picLocks noChangeAspect="1"/>
          </p:cNvPicPr>
          <p:nvPr/>
        </p:nvPicPr>
        <p:blipFill>
          <a:blip r:embed="rId2"/>
          <a:stretch>
            <a:fillRect/>
          </a:stretch>
        </p:blipFill>
        <p:spPr>
          <a:xfrm>
            <a:off x="1450719" y="523991"/>
            <a:ext cx="4419983" cy="3589331"/>
          </a:xfrm>
          <a:prstGeom prst="rect">
            <a:avLst/>
          </a:prstGeom>
        </p:spPr>
      </p:pic>
    </p:spTree>
    <p:extLst>
      <p:ext uri="{BB962C8B-B14F-4D97-AF65-F5344CB8AC3E}">
        <p14:creationId xmlns:p14="http://schemas.microsoft.com/office/powerpoint/2010/main" val="119931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78EB7-7872-164F-29DE-37F9D28EE353}"/>
              </a:ext>
            </a:extLst>
          </p:cNvPr>
          <p:cNvPicPr>
            <a:picLocks noChangeAspect="1"/>
          </p:cNvPicPr>
          <p:nvPr/>
        </p:nvPicPr>
        <p:blipFill>
          <a:blip r:embed="rId2"/>
          <a:stretch>
            <a:fillRect/>
          </a:stretch>
        </p:blipFill>
        <p:spPr>
          <a:xfrm>
            <a:off x="426510" y="147641"/>
            <a:ext cx="4846740" cy="4313294"/>
          </a:xfrm>
          <a:prstGeom prst="rect">
            <a:avLst/>
          </a:prstGeom>
        </p:spPr>
      </p:pic>
      <p:pic>
        <p:nvPicPr>
          <p:cNvPr id="4" name="Picture 3">
            <a:extLst>
              <a:ext uri="{FF2B5EF4-FFF2-40B4-BE49-F238E27FC236}">
                <a16:creationId xmlns:a16="http://schemas.microsoft.com/office/drawing/2014/main" id="{B35C3B41-B962-E836-C8C0-9052369C88DC}"/>
              </a:ext>
            </a:extLst>
          </p:cNvPr>
          <p:cNvPicPr>
            <a:picLocks noChangeAspect="1"/>
          </p:cNvPicPr>
          <p:nvPr/>
        </p:nvPicPr>
        <p:blipFill>
          <a:blip r:embed="rId3"/>
          <a:stretch>
            <a:fillRect/>
          </a:stretch>
        </p:blipFill>
        <p:spPr>
          <a:xfrm>
            <a:off x="5620138" y="1191190"/>
            <a:ext cx="6272151" cy="3157778"/>
          </a:xfrm>
          <a:prstGeom prst="rect">
            <a:avLst/>
          </a:prstGeom>
        </p:spPr>
      </p:pic>
    </p:spTree>
    <p:extLst>
      <p:ext uri="{BB962C8B-B14F-4D97-AF65-F5344CB8AC3E}">
        <p14:creationId xmlns:p14="http://schemas.microsoft.com/office/powerpoint/2010/main" val="37887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FA2560-C893-AF06-466B-685596EB1B7B}"/>
              </a:ext>
            </a:extLst>
          </p:cNvPr>
          <p:cNvPicPr>
            <a:picLocks noChangeAspect="1"/>
          </p:cNvPicPr>
          <p:nvPr/>
        </p:nvPicPr>
        <p:blipFill>
          <a:blip r:embed="rId2"/>
          <a:stretch>
            <a:fillRect/>
          </a:stretch>
        </p:blipFill>
        <p:spPr>
          <a:xfrm>
            <a:off x="1323929" y="447869"/>
            <a:ext cx="8119054" cy="5719666"/>
          </a:xfrm>
          <a:prstGeom prst="rect">
            <a:avLst/>
          </a:prstGeom>
        </p:spPr>
      </p:pic>
    </p:spTree>
    <p:extLst>
      <p:ext uri="{BB962C8B-B14F-4D97-AF65-F5344CB8AC3E}">
        <p14:creationId xmlns:p14="http://schemas.microsoft.com/office/powerpoint/2010/main" val="202756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4BF773-79DF-F2DD-32DE-F5636EF09E78}"/>
              </a:ext>
            </a:extLst>
          </p:cNvPr>
          <p:cNvPicPr>
            <a:picLocks noChangeAspect="1"/>
          </p:cNvPicPr>
          <p:nvPr/>
        </p:nvPicPr>
        <p:blipFill>
          <a:blip r:embed="rId2"/>
          <a:stretch>
            <a:fillRect/>
          </a:stretch>
        </p:blipFill>
        <p:spPr>
          <a:xfrm>
            <a:off x="356709" y="341418"/>
            <a:ext cx="6104149" cy="1920406"/>
          </a:xfrm>
          <a:prstGeom prst="rect">
            <a:avLst/>
          </a:prstGeom>
        </p:spPr>
      </p:pic>
      <p:pic>
        <p:nvPicPr>
          <p:cNvPr id="9" name="Picture 8">
            <a:extLst>
              <a:ext uri="{FF2B5EF4-FFF2-40B4-BE49-F238E27FC236}">
                <a16:creationId xmlns:a16="http://schemas.microsoft.com/office/drawing/2014/main" id="{75C5FAA2-F89D-3B97-1D84-329211B2B5B1}"/>
              </a:ext>
            </a:extLst>
          </p:cNvPr>
          <p:cNvPicPr>
            <a:picLocks noChangeAspect="1"/>
          </p:cNvPicPr>
          <p:nvPr/>
        </p:nvPicPr>
        <p:blipFill>
          <a:blip r:embed="rId3"/>
          <a:stretch>
            <a:fillRect/>
          </a:stretch>
        </p:blipFill>
        <p:spPr>
          <a:xfrm>
            <a:off x="429104" y="2406526"/>
            <a:ext cx="7110759" cy="4110055"/>
          </a:xfrm>
          <a:prstGeom prst="rect">
            <a:avLst/>
          </a:prstGeom>
        </p:spPr>
      </p:pic>
      <p:pic>
        <p:nvPicPr>
          <p:cNvPr id="11" name="Picture 10">
            <a:extLst>
              <a:ext uri="{FF2B5EF4-FFF2-40B4-BE49-F238E27FC236}">
                <a16:creationId xmlns:a16="http://schemas.microsoft.com/office/drawing/2014/main" id="{8B62A505-6A85-71DB-6E7D-4B9E51E2DF56}"/>
              </a:ext>
            </a:extLst>
          </p:cNvPr>
          <p:cNvPicPr>
            <a:picLocks noChangeAspect="1"/>
          </p:cNvPicPr>
          <p:nvPr/>
        </p:nvPicPr>
        <p:blipFill>
          <a:blip r:embed="rId4"/>
          <a:stretch>
            <a:fillRect/>
          </a:stretch>
        </p:blipFill>
        <p:spPr>
          <a:xfrm>
            <a:off x="7923361" y="2899621"/>
            <a:ext cx="3948488" cy="3389212"/>
          </a:xfrm>
          <a:prstGeom prst="rect">
            <a:avLst/>
          </a:prstGeom>
        </p:spPr>
      </p:pic>
    </p:spTree>
    <p:extLst>
      <p:ext uri="{BB962C8B-B14F-4D97-AF65-F5344CB8AC3E}">
        <p14:creationId xmlns:p14="http://schemas.microsoft.com/office/powerpoint/2010/main" val="2311927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64FBEB-CEA8-EFF5-12AF-D3DD42D17019}"/>
              </a:ext>
            </a:extLst>
          </p:cNvPr>
          <p:cNvPicPr>
            <a:picLocks noChangeAspect="1"/>
          </p:cNvPicPr>
          <p:nvPr/>
        </p:nvPicPr>
        <p:blipFill>
          <a:blip r:embed="rId2"/>
          <a:stretch>
            <a:fillRect/>
          </a:stretch>
        </p:blipFill>
        <p:spPr>
          <a:xfrm>
            <a:off x="211713" y="436917"/>
            <a:ext cx="6487667" cy="1739321"/>
          </a:xfrm>
          <a:prstGeom prst="rect">
            <a:avLst/>
          </a:prstGeom>
        </p:spPr>
      </p:pic>
      <p:pic>
        <p:nvPicPr>
          <p:cNvPr id="9" name="Picture 8">
            <a:extLst>
              <a:ext uri="{FF2B5EF4-FFF2-40B4-BE49-F238E27FC236}">
                <a16:creationId xmlns:a16="http://schemas.microsoft.com/office/drawing/2014/main" id="{7A8250AB-7AC2-AFF1-CBB4-ED3CFD21FCD6}"/>
              </a:ext>
            </a:extLst>
          </p:cNvPr>
          <p:cNvPicPr>
            <a:picLocks noChangeAspect="1"/>
          </p:cNvPicPr>
          <p:nvPr/>
        </p:nvPicPr>
        <p:blipFill>
          <a:blip r:embed="rId3"/>
          <a:stretch>
            <a:fillRect/>
          </a:stretch>
        </p:blipFill>
        <p:spPr>
          <a:xfrm>
            <a:off x="320166" y="2393776"/>
            <a:ext cx="7722821" cy="4373988"/>
          </a:xfrm>
          <a:prstGeom prst="rect">
            <a:avLst/>
          </a:prstGeom>
        </p:spPr>
      </p:pic>
    </p:spTree>
    <p:extLst>
      <p:ext uri="{BB962C8B-B14F-4D97-AF65-F5344CB8AC3E}">
        <p14:creationId xmlns:p14="http://schemas.microsoft.com/office/powerpoint/2010/main" val="92500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024F2F-DBEA-3575-143F-BEC5CD11DD1B}"/>
              </a:ext>
            </a:extLst>
          </p:cNvPr>
          <p:cNvPicPr>
            <a:picLocks noChangeAspect="1"/>
          </p:cNvPicPr>
          <p:nvPr/>
        </p:nvPicPr>
        <p:blipFill>
          <a:blip r:embed="rId2"/>
          <a:stretch>
            <a:fillRect/>
          </a:stretch>
        </p:blipFill>
        <p:spPr>
          <a:xfrm>
            <a:off x="1487665" y="633670"/>
            <a:ext cx="7917592" cy="5836164"/>
          </a:xfrm>
          <a:prstGeom prst="rect">
            <a:avLst/>
          </a:prstGeom>
        </p:spPr>
      </p:pic>
    </p:spTree>
    <p:extLst>
      <p:ext uri="{BB962C8B-B14F-4D97-AF65-F5344CB8AC3E}">
        <p14:creationId xmlns:p14="http://schemas.microsoft.com/office/powerpoint/2010/main" val="404007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44615-099C-CD20-2B24-BC37A538546E}"/>
              </a:ext>
            </a:extLst>
          </p:cNvPr>
          <p:cNvSpPr>
            <a:spLocks noGrp="1"/>
          </p:cNvSpPr>
          <p:nvPr>
            <p:ph idx="1"/>
          </p:nvPr>
        </p:nvSpPr>
        <p:spPr>
          <a:xfrm>
            <a:off x="838200" y="420624"/>
            <a:ext cx="10515600" cy="5756339"/>
          </a:xfrm>
        </p:spPr>
        <p:txBody>
          <a:bodyPr>
            <a:normAutofit fontScale="70000" lnSpcReduction="20000"/>
          </a:bodyPr>
          <a:lstStyle/>
          <a:p>
            <a:r>
              <a:rPr lang="en-IN" sz="4000" dirty="0">
                <a:cs typeface="Arial" panose="020B0604020202020204" pitchFamily="34" charset="0"/>
              </a:rPr>
              <a:t>Report: </a:t>
            </a:r>
            <a:r>
              <a:rPr lang="en-IN" sz="4000" b="1" dirty="0"/>
              <a:t>Bank Loan Case Study</a:t>
            </a:r>
            <a:endParaRPr lang="en-IN" sz="4000" b="1" dirty="0">
              <a:cs typeface="Arial" panose="020B0604020202020204" pitchFamily="34" charset="0"/>
            </a:endParaRPr>
          </a:p>
          <a:p>
            <a:r>
              <a:rPr lang="en-US" sz="2400" b="1" dirty="0">
                <a:cs typeface="Arial" panose="020B0604020202020204" pitchFamily="34" charset="0"/>
              </a:rPr>
              <a:t>1. Project Description</a:t>
            </a:r>
          </a:p>
          <a:p>
            <a:pPr>
              <a:buFont typeface="Arial" panose="020B0604020202020204" pitchFamily="34" charset="0"/>
              <a:buChar char="•"/>
            </a:pPr>
            <a:r>
              <a:rPr lang="en-US" sz="2400" b="1" dirty="0">
                <a:cs typeface="Arial" panose="020B0604020202020204" pitchFamily="34" charset="0"/>
              </a:rPr>
              <a:t>Objective: The goal of this project is to perform Exploratory Data Analysis (EDA) on the loan application data to identify patterns that can help in making informed loan approval decisions. The project focuses on analyzing loan defaults, identifying outliers, handling missing data, and understanding key factors influencing loan repayment behavior.</a:t>
            </a:r>
          </a:p>
          <a:p>
            <a:pPr>
              <a:buFont typeface="Arial" panose="020B0604020202020204" pitchFamily="34" charset="0"/>
              <a:buChar char="•"/>
            </a:pPr>
            <a:r>
              <a:rPr lang="en-US" sz="2400" b="1" dirty="0">
                <a:cs typeface="Arial" panose="020B0604020202020204" pitchFamily="34" charset="0"/>
              </a:rPr>
              <a:t>Dataset: The analysis is performed using three datasets:</a:t>
            </a:r>
          </a:p>
          <a:p>
            <a:pPr>
              <a:buFont typeface="Arial" panose="020B0604020202020204" pitchFamily="34" charset="0"/>
              <a:buChar char="•"/>
            </a:pPr>
            <a:r>
              <a:rPr lang="en-US" sz="2400" b="1" dirty="0">
                <a:cs typeface="Arial" panose="020B0604020202020204" pitchFamily="34" charset="0"/>
              </a:rPr>
              <a:t>1. application_data.csv: Current loan applications data.</a:t>
            </a:r>
          </a:p>
          <a:p>
            <a:pPr>
              <a:buFont typeface="Arial" panose="020B0604020202020204" pitchFamily="34" charset="0"/>
              <a:buChar char="•"/>
            </a:pPr>
            <a:r>
              <a:rPr lang="en-US" sz="2400" b="1" dirty="0">
                <a:cs typeface="Arial" panose="020B0604020202020204" pitchFamily="34" charset="0"/>
              </a:rPr>
              <a:t>2. previous_application.csv: Information about previous loan applications.</a:t>
            </a:r>
          </a:p>
          <a:p>
            <a:pPr>
              <a:buFont typeface="Arial" panose="020B0604020202020204" pitchFamily="34" charset="0"/>
              <a:buChar char="•"/>
            </a:pPr>
            <a:r>
              <a:rPr lang="en-US" sz="2400" b="1" dirty="0">
                <a:cs typeface="Arial" panose="020B0604020202020204" pitchFamily="34" charset="0"/>
              </a:rPr>
              <a:t>3. columns_description.csv: A file containing explanations of the columns in the above datasets.</a:t>
            </a:r>
          </a:p>
          <a:p>
            <a:pPr>
              <a:buFont typeface="Arial" panose="020B0604020202020204" pitchFamily="34" charset="0"/>
              <a:buChar char="•"/>
            </a:pPr>
            <a:r>
              <a:rPr lang="en-US" sz="2400" b="1" dirty="0">
                <a:cs typeface="Arial" panose="020B0604020202020204" pitchFamily="34" charset="0"/>
              </a:rPr>
              <a:t>Main tasks:</a:t>
            </a:r>
          </a:p>
          <a:p>
            <a:pPr>
              <a:buFont typeface="Arial" panose="020B0604020202020204" pitchFamily="34" charset="0"/>
              <a:buChar char="•"/>
            </a:pPr>
            <a:r>
              <a:rPr lang="en-US" sz="2400" b="1" dirty="0">
                <a:cs typeface="Arial" panose="020B0604020202020204" pitchFamily="34" charset="0"/>
              </a:rPr>
              <a:t>1. Handling missing data.</a:t>
            </a:r>
          </a:p>
          <a:p>
            <a:pPr>
              <a:buFont typeface="Arial" panose="020B0604020202020204" pitchFamily="34" charset="0"/>
              <a:buChar char="•"/>
            </a:pPr>
            <a:r>
              <a:rPr lang="en-US" sz="2400" b="1" dirty="0">
                <a:cs typeface="Arial" panose="020B0604020202020204" pitchFamily="34" charset="0"/>
              </a:rPr>
              <a:t>2. Identifying outliers.</a:t>
            </a:r>
          </a:p>
          <a:p>
            <a:pPr>
              <a:buFont typeface="Arial" panose="020B0604020202020204" pitchFamily="34" charset="0"/>
              <a:buChar char="•"/>
            </a:pPr>
            <a:r>
              <a:rPr lang="en-US" sz="2400" b="1" dirty="0">
                <a:cs typeface="Arial" panose="020B0604020202020204" pitchFamily="34" charset="0"/>
              </a:rPr>
              <a:t>3. Analyzing class imbalance in the target variable (loan default).</a:t>
            </a:r>
          </a:p>
          <a:p>
            <a:pPr>
              <a:buFont typeface="Arial" panose="020B0604020202020204" pitchFamily="34" charset="0"/>
              <a:buChar char="•"/>
            </a:pPr>
            <a:r>
              <a:rPr lang="en-US" sz="2400" b="1" dirty="0">
                <a:cs typeface="Arial" panose="020B0604020202020204" pitchFamily="34" charset="0"/>
              </a:rPr>
              <a:t>4. Performing univariate, segmented univariate, and bivariate analysis.</a:t>
            </a:r>
          </a:p>
          <a:p>
            <a:pPr>
              <a:buFont typeface="Arial" panose="020B0604020202020204" pitchFamily="34" charset="0"/>
              <a:buChar char="•"/>
            </a:pPr>
            <a:r>
              <a:rPr lang="en-US" sz="2400" b="1" dirty="0">
                <a:cs typeface="Arial" panose="020B0604020202020204" pitchFamily="34" charset="0"/>
              </a:rPr>
              <a:t>5. Finding top correlations with the target variable (loan default).</a:t>
            </a:r>
            <a:endParaRPr lang="en-IN" sz="2800" b="1" dirty="0">
              <a:cs typeface="Arial" panose="020B0604020202020204" pitchFamily="34" charset="0"/>
            </a:endParaRPr>
          </a:p>
        </p:txBody>
      </p:sp>
    </p:spTree>
    <p:extLst>
      <p:ext uri="{BB962C8B-B14F-4D97-AF65-F5344CB8AC3E}">
        <p14:creationId xmlns:p14="http://schemas.microsoft.com/office/powerpoint/2010/main" val="1836091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37B208-F7BC-4F2B-CB42-D6469CB8C98E}"/>
              </a:ext>
            </a:extLst>
          </p:cNvPr>
          <p:cNvPicPr>
            <a:picLocks noChangeAspect="1"/>
          </p:cNvPicPr>
          <p:nvPr/>
        </p:nvPicPr>
        <p:blipFill>
          <a:blip r:embed="rId2"/>
          <a:stretch>
            <a:fillRect/>
          </a:stretch>
        </p:blipFill>
        <p:spPr>
          <a:xfrm>
            <a:off x="376224" y="296256"/>
            <a:ext cx="4709568" cy="3741744"/>
          </a:xfrm>
          <a:prstGeom prst="rect">
            <a:avLst/>
          </a:prstGeom>
        </p:spPr>
      </p:pic>
    </p:spTree>
    <p:extLst>
      <p:ext uri="{BB962C8B-B14F-4D97-AF65-F5344CB8AC3E}">
        <p14:creationId xmlns:p14="http://schemas.microsoft.com/office/powerpoint/2010/main" val="807449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D269DB-032D-FFDD-794C-B5568C8BC35E}"/>
              </a:ext>
            </a:extLst>
          </p:cNvPr>
          <p:cNvPicPr>
            <a:picLocks noChangeAspect="1"/>
          </p:cNvPicPr>
          <p:nvPr/>
        </p:nvPicPr>
        <p:blipFill>
          <a:blip r:embed="rId2"/>
          <a:stretch>
            <a:fillRect/>
          </a:stretch>
        </p:blipFill>
        <p:spPr>
          <a:xfrm>
            <a:off x="60437" y="331829"/>
            <a:ext cx="9189983" cy="1021109"/>
          </a:xfrm>
          <a:prstGeom prst="rect">
            <a:avLst/>
          </a:prstGeom>
        </p:spPr>
      </p:pic>
      <p:pic>
        <p:nvPicPr>
          <p:cNvPr id="6" name="Picture 5">
            <a:extLst>
              <a:ext uri="{FF2B5EF4-FFF2-40B4-BE49-F238E27FC236}">
                <a16:creationId xmlns:a16="http://schemas.microsoft.com/office/drawing/2014/main" id="{6A7FCBBE-C4DD-5A66-14E5-6222C3A5695E}"/>
              </a:ext>
            </a:extLst>
          </p:cNvPr>
          <p:cNvPicPr>
            <a:picLocks noChangeAspect="1"/>
          </p:cNvPicPr>
          <p:nvPr/>
        </p:nvPicPr>
        <p:blipFill>
          <a:blip r:embed="rId3"/>
          <a:stretch>
            <a:fillRect/>
          </a:stretch>
        </p:blipFill>
        <p:spPr>
          <a:xfrm>
            <a:off x="4163303" y="1731949"/>
            <a:ext cx="6147024" cy="4928988"/>
          </a:xfrm>
          <a:prstGeom prst="rect">
            <a:avLst/>
          </a:prstGeom>
        </p:spPr>
      </p:pic>
    </p:spTree>
    <p:extLst>
      <p:ext uri="{BB962C8B-B14F-4D97-AF65-F5344CB8AC3E}">
        <p14:creationId xmlns:p14="http://schemas.microsoft.com/office/powerpoint/2010/main" val="218835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1D24A4-F1DF-6FCC-697E-DE591F940ACF}"/>
              </a:ext>
            </a:extLst>
          </p:cNvPr>
          <p:cNvPicPr>
            <a:picLocks noChangeAspect="1"/>
          </p:cNvPicPr>
          <p:nvPr/>
        </p:nvPicPr>
        <p:blipFill>
          <a:blip r:embed="rId2"/>
          <a:stretch>
            <a:fillRect/>
          </a:stretch>
        </p:blipFill>
        <p:spPr>
          <a:xfrm>
            <a:off x="234616" y="344190"/>
            <a:ext cx="6805503" cy="1064732"/>
          </a:xfrm>
          <a:prstGeom prst="rect">
            <a:avLst/>
          </a:prstGeom>
        </p:spPr>
      </p:pic>
      <p:pic>
        <p:nvPicPr>
          <p:cNvPr id="6" name="Picture 5">
            <a:extLst>
              <a:ext uri="{FF2B5EF4-FFF2-40B4-BE49-F238E27FC236}">
                <a16:creationId xmlns:a16="http://schemas.microsoft.com/office/drawing/2014/main" id="{BCCACB16-0C3C-71C9-AB8A-E09F3C6DE73F}"/>
              </a:ext>
            </a:extLst>
          </p:cNvPr>
          <p:cNvPicPr>
            <a:picLocks noChangeAspect="1"/>
          </p:cNvPicPr>
          <p:nvPr/>
        </p:nvPicPr>
        <p:blipFill>
          <a:blip r:embed="rId3"/>
          <a:stretch>
            <a:fillRect/>
          </a:stretch>
        </p:blipFill>
        <p:spPr>
          <a:xfrm>
            <a:off x="4760071" y="1635763"/>
            <a:ext cx="5806943" cy="4724809"/>
          </a:xfrm>
          <a:prstGeom prst="rect">
            <a:avLst/>
          </a:prstGeom>
        </p:spPr>
      </p:pic>
    </p:spTree>
    <p:extLst>
      <p:ext uri="{BB962C8B-B14F-4D97-AF65-F5344CB8AC3E}">
        <p14:creationId xmlns:p14="http://schemas.microsoft.com/office/powerpoint/2010/main" val="1576440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459C-DAB0-688D-769E-D51BB8A8BD8C}"/>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174006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fontScale="77500" lnSpcReduction="20000"/>
          </a:bodyPr>
          <a:lstStyle/>
          <a:p>
            <a:pPr marL="0" indent="0">
              <a:buNone/>
            </a:pPr>
            <a:r>
              <a:rPr lang="en-US" sz="3600" dirty="0">
                <a:cs typeface="Arial" panose="020B0604020202020204" pitchFamily="34" charset="0"/>
              </a:rPr>
              <a:t>2. Approach</a:t>
            </a:r>
          </a:p>
          <a:p>
            <a:pPr marL="0" indent="0">
              <a:buNone/>
            </a:pPr>
            <a:r>
              <a:rPr lang="en-US" sz="2900" dirty="0">
                <a:cs typeface="Arial" panose="020B0604020202020204" pitchFamily="34" charset="0"/>
              </a:rPr>
              <a:t>1. Data Loading and Cleaning:</a:t>
            </a:r>
          </a:p>
          <a:p>
            <a:r>
              <a:rPr lang="en-US" sz="2900" dirty="0">
                <a:cs typeface="Arial" panose="020B0604020202020204" pitchFamily="34" charset="0"/>
              </a:rPr>
              <a:t>Imported the data files (application_data.csv, previous_application.csv) and explored the structure and details.</a:t>
            </a:r>
          </a:p>
          <a:p>
            <a:r>
              <a:rPr lang="en-US" sz="2900" dirty="0">
                <a:cs typeface="Arial" panose="020B0604020202020204" pitchFamily="34" charset="0"/>
              </a:rPr>
              <a:t>Identified missing data and handled it by imputing missing values with appropriate techniques (e.g., median for numerical data, mode for categorical data).</a:t>
            </a:r>
          </a:p>
          <a:p>
            <a:pPr marL="0" indent="0">
              <a:buNone/>
            </a:pPr>
            <a:r>
              <a:rPr lang="en-US" sz="2900" dirty="0">
                <a:cs typeface="Arial" panose="020B0604020202020204" pitchFamily="34" charset="0"/>
              </a:rPr>
              <a:t>2. Outlier Detection:</a:t>
            </a:r>
          </a:p>
          <a:p>
            <a:r>
              <a:rPr lang="en-US" sz="2900" dirty="0">
                <a:cs typeface="Arial" panose="020B0604020202020204" pitchFamily="34" charset="0"/>
              </a:rPr>
              <a:t>Used the Interquartile Range (IQR) method to detect and visualize outliers in numerical columns.</a:t>
            </a:r>
          </a:p>
          <a:p>
            <a:r>
              <a:rPr lang="en-US" sz="2900" dirty="0">
                <a:cs typeface="Arial" panose="020B0604020202020204" pitchFamily="34" charset="0"/>
              </a:rPr>
              <a:t>Created box plots to visually highlight extreme values in each variable.</a:t>
            </a:r>
          </a:p>
          <a:p>
            <a:pPr marL="0" indent="0">
              <a:buNone/>
            </a:pPr>
            <a:r>
              <a:rPr lang="en-US" sz="2900" dirty="0">
                <a:cs typeface="Arial" panose="020B0604020202020204" pitchFamily="34" charset="0"/>
              </a:rPr>
              <a:t>3. Class Imbalance Analysis:</a:t>
            </a:r>
          </a:p>
          <a:p>
            <a:pPr marL="347472" indent="-347472" algn="l" rtl="0" eaLnBrk="1" latinLnBrk="0" hangingPunct="1">
              <a:spcBef>
                <a:spcPts val="1000"/>
              </a:spcBef>
              <a:spcAft>
                <a:spcPts val="0"/>
              </a:spcAft>
              <a:buClr>
                <a:schemeClr val="bg2"/>
              </a:buClr>
              <a:buSzPct val="80000"/>
              <a:buFont typeface="Wingdings 3" panose="05040102010807070707" pitchFamily="18" charset="2"/>
              <a:buChar char="u"/>
            </a:pPr>
            <a:r>
              <a:rPr lang="en-US" sz="3200" b="0" i="0" kern="1200" dirty="0">
                <a:solidFill>
                  <a:srgbClr val="FFFFFF"/>
                </a:solidFill>
                <a:effectLst/>
                <a:latin typeface="Century Gothic" panose="020B0502020202020204" pitchFamily="34" charset="0"/>
                <a:ea typeface="+mj-ea"/>
                <a:cs typeface="Arial" panose="020B0604020202020204" pitchFamily="34" charset="0"/>
              </a:rPr>
              <a:t>Analyzed the target variable (TARGET) to check for data imbalance (whether loan defaults were significantly under/overrepresented).</a:t>
            </a:r>
            <a:endParaRPr lang="en-IN" sz="3200" dirty="0">
              <a:effectLst/>
            </a:endParaRPr>
          </a:p>
          <a:p>
            <a:pPr marL="347472" indent="-347472" algn="l" rtl="0" eaLnBrk="1" latinLnBrk="0" hangingPunct="1">
              <a:spcBef>
                <a:spcPts val="1000"/>
              </a:spcBef>
              <a:spcAft>
                <a:spcPts val="0"/>
              </a:spcAft>
            </a:pPr>
            <a:r>
              <a:rPr lang="en-US" sz="3200" b="0" i="0" kern="1200" dirty="0">
                <a:solidFill>
                  <a:srgbClr val="FFFFFF"/>
                </a:solidFill>
                <a:effectLst/>
                <a:latin typeface="Century Gothic" panose="020B0502020202020204" pitchFamily="34" charset="0"/>
                <a:ea typeface="+mj-ea"/>
                <a:cs typeface="Arial" panose="020B0604020202020204" pitchFamily="34" charset="0"/>
              </a:rPr>
              <a:t>Used bar charts to visually compare the distribution of classes.</a:t>
            </a:r>
            <a:endParaRPr lang="en-IN" sz="9600" dirty="0">
              <a:effectLst/>
            </a:endParaRPr>
          </a:p>
          <a:p>
            <a:endParaRPr lang="en-US" sz="2900" dirty="0">
              <a:cs typeface="Arial" panose="020B0604020202020204" pitchFamily="34" charset="0"/>
            </a:endParaRPr>
          </a:p>
          <a:p>
            <a:endParaRPr lang="en-US" sz="2900" dirty="0">
              <a:cs typeface="Arial" panose="020B0604020202020204" pitchFamily="34" charset="0"/>
            </a:endParaRPr>
          </a:p>
        </p:txBody>
      </p:sp>
    </p:spTree>
    <p:extLst>
      <p:ext uri="{BB962C8B-B14F-4D97-AF65-F5344CB8AC3E}">
        <p14:creationId xmlns:p14="http://schemas.microsoft.com/office/powerpoint/2010/main" val="113289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pPr marL="0" indent="0" algn="l" rtl="0" eaLnBrk="1" latinLnBrk="0" hangingPunct="1">
              <a:spcBef>
                <a:spcPts val="1000"/>
              </a:spcBef>
              <a:spcAft>
                <a:spcPts val="0"/>
              </a:spcAft>
              <a:buNone/>
            </a:pPr>
            <a:r>
              <a:rPr lang="en-US" sz="1800" dirty="0">
                <a:solidFill>
                  <a:srgbClr val="FFFFFF"/>
                </a:solidFill>
                <a:latin typeface="Century Gothic" panose="020B0502020202020204" pitchFamily="34" charset="0"/>
                <a:cs typeface="Arial" panose="020B0604020202020204" pitchFamily="34" charset="0"/>
              </a:rPr>
              <a:t>4. </a:t>
            </a:r>
            <a:r>
              <a:rPr lang="en-US" sz="1800" b="0" i="0" kern="1200" dirty="0">
                <a:solidFill>
                  <a:srgbClr val="FFFFFF"/>
                </a:solidFill>
                <a:effectLst/>
                <a:latin typeface="Century Gothic" panose="020B0502020202020204" pitchFamily="34" charset="0"/>
                <a:ea typeface="+mj-ea"/>
                <a:cs typeface="Arial" panose="020B0604020202020204" pitchFamily="34" charset="0"/>
              </a:rPr>
              <a:t> Univariate, Segmented Univariate, and Bivariate Analysis:</a:t>
            </a:r>
            <a:endParaRPr lang="en-IN" sz="7200" dirty="0">
              <a:effectLst/>
            </a:endParaRPr>
          </a:p>
          <a:p>
            <a:pPr marL="347472" indent="-347472" algn="l" rtl="0" eaLnBrk="1" latinLnBrk="0" hangingPunct="1">
              <a:spcBef>
                <a:spcPts val="1000"/>
              </a:spcBef>
              <a:spcAft>
                <a:spcPts val="0"/>
              </a:spcAft>
            </a:pPr>
            <a:r>
              <a:rPr lang="en-US" sz="1800" b="0" i="0" kern="1200" dirty="0">
                <a:solidFill>
                  <a:srgbClr val="FFFFFF"/>
                </a:solidFill>
                <a:effectLst/>
                <a:latin typeface="Century Gothic" panose="020B0502020202020204" pitchFamily="34" charset="0"/>
                <a:ea typeface="+mj-ea"/>
                <a:cs typeface="Arial" panose="020B0604020202020204" pitchFamily="34" charset="0"/>
              </a:rPr>
              <a:t>Conducted univariate analysis on key variables such as AMT_INCOME_TOTAL to understand their distribution.</a:t>
            </a:r>
            <a:endParaRPr lang="en-IN" sz="7200" dirty="0">
              <a:effectLst/>
            </a:endParaRPr>
          </a:p>
          <a:p>
            <a:pPr marL="347472" indent="-347472" algn="l" rtl="0" eaLnBrk="1" latinLnBrk="0" hangingPunct="1">
              <a:spcBef>
                <a:spcPts val="1000"/>
              </a:spcBef>
              <a:spcAft>
                <a:spcPts val="0"/>
              </a:spcAft>
            </a:pPr>
            <a:r>
              <a:rPr lang="en-US" sz="1800" b="0" i="0" kern="1200" dirty="0">
                <a:solidFill>
                  <a:srgbClr val="FFFFFF"/>
                </a:solidFill>
                <a:effectLst/>
                <a:latin typeface="Century Gothic" panose="020B0502020202020204" pitchFamily="34" charset="0"/>
                <a:ea typeface="+mj-ea"/>
                <a:cs typeface="Arial" panose="020B0604020202020204" pitchFamily="34" charset="0"/>
              </a:rPr>
              <a:t>Performed segmented univariate analysis by splitting the data based on the target variable (TARGET), comparing defaulting and non-defaulting clients.</a:t>
            </a:r>
            <a:endParaRPr lang="en-IN" sz="7200" dirty="0">
              <a:effectLst/>
            </a:endParaRPr>
          </a:p>
          <a:p>
            <a:pPr marL="347472" indent="-347472" algn="l" rtl="0" eaLnBrk="1" latinLnBrk="0" hangingPunct="1">
              <a:spcBef>
                <a:spcPts val="1000"/>
              </a:spcBef>
              <a:spcAft>
                <a:spcPts val="0"/>
              </a:spcAft>
            </a:pPr>
            <a:r>
              <a:rPr lang="en-US" sz="1800" b="0" i="0" kern="1200" dirty="0">
                <a:solidFill>
                  <a:srgbClr val="FFFFFF"/>
                </a:solidFill>
                <a:effectLst/>
                <a:latin typeface="Century Gothic" panose="020B0502020202020204" pitchFamily="34" charset="0"/>
                <a:ea typeface="+mj-ea"/>
                <a:cs typeface="Arial" panose="020B0604020202020204" pitchFamily="34" charset="0"/>
              </a:rPr>
              <a:t>Bivariate analysis explored relationships between variables like AMT_CREDIT and AMT_INCOME_TOTAL, segmented by the target variable.</a:t>
            </a:r>
            <a:endParaRPr lang="en-IN" sz="7200" dirty="0">
              <a:effectLst/>
            </a:endParaRPr>
          </a:p>
          <a:p>
            <a:pPr marL="0" indent="0" algn="l" rtl="0" eaLnBrk="1" latinLnBrk="0" hangingPunct="1">
              <a:spcBef>
                <a:spcPts val="1000"/>
              </a:spcBef>
              <a:spcAft>
                <a:spcPts val="0"/>
              </a:spcAft>
              <a:buNone/>
            </a:pPr>
            <a:r>
              <a:rPr lang="en-US" sz="1800" b="0" i="0" kern="1200" dirty="0">
                <a:solidFill>
                  <a:srgbClr val="FFFFFF"/>
                </a:solidFill>
                <a:effectLst/>
                <a:latin typeface="Century Gothic" panose="020B0502020202020204" pitchFamily="34" charset="0"/>
                <a:ea typeface="+mj-ea"/>
                <a:cs typeface="Arial" panose="020B0604020202020204" pitchFamily="34" charset="0"/>
              </a:rPr>
              <a:t>5. Correlation Analysis:</a:t>
            </a:r>
            <a:endParaRPr lang="en-IN" sz="7200" dirty="0">
              <a:effectLst/>
            </a:endParaRPr>
          </a:p>
          <a:p>
            <a:pPr marL="347472" indent="-347472" algn="l" rtl="0" eaLnBrk="1" latinLnBrk="0" hangingPunct="1">
              <a:spcBef>
                <a:spcPts val="1000"/>
              </a:spcBef>
              <a:spcAft>
                <a:spcPts val="0"/>
              </a:spcAft>
            </a:pPr>
            <a:r>
              <a:rPr lang="en-US" sz="1800" b="0" i="0" kern="1200" dirty="0">
                <a:solidFill>
                  <a:srgbClr val="FFFFFF"/>
                </a:solidFill>
                <a:effectLst/>
                <a:latin typeface="Century Gothic" panose="020B0502020202020204" pitchFamily="34" charset="0"/>
                <a:ea typeface="+mj-ea"/>
                <a:cs typeface="Arial" panose="020B0604020202020204" pitchFamily="34" charset="0"/>
              </a:rPr>
              <a:t>Calculated correlations between various features and the target variable to identify key factors influencing loan defaults.</a:t>
            </a:r>
            <a:endParaRPr lang="en-IN" sz="7200" dirty="0">
              <a:effectLst/>
            </a:endParaRPr>
          </a:p>
          <a:p>
            <a:pPr marL="347472" indent="-347472" algn="l" rtl="0" eaLnBrk="1" latinLnBrk="0" hangingPunct="1">
              <a:spcBef>
                <a:spcPts val="1000"/>
              </a:spcBef>
              <a:spcAft>
                <a:spcPts val="0"/>
              </a:spcAft>
            </a:pPr>
            <a:r>
              <a:rPr lang="en-US" sz="1800" b="0" i="0" kern="1200" dirty="0">
                <a:solidFill>
                  <a:srgbClr val="FFFFFF"/>
                </a:solidFill>
                <a:effectLst/>
                <a:latin typeface="Century Gothic" panose="020B0502020202020204" pitchFamily="34" charset="0"/>
                <a:ea typeface="+mj-ea"/>
                <a:cs typeface="Arial" panose="020B0604020202020204" pitchFamily="34" charset="0"/>
              </a:rPr>
              <a:t>Visualized correlations using heatmaps and extracted the top 10 most correlated features.</a:t>
            </a:r>
            <a:endParaRPr lang="en-IN" sz="7200" dirty="0">
              <a:effectLst/>
            </a:endParaRPr>
          </a:p>
          <a:p>
            <a:endParaRPr lang="en-US" sz="2900" dirty="0">
              <a:cs typeface="Arial" panose="020B0604020202020204" pitchFamily="34" charset="0"/>
            </a:endParaRPr>
          </a:p>
        </p:txBody>
      </p:sp>
    </p:spTree>
    <p:extLst>
      <p:ext uri="{BB962C8B-B14F-4D97-AF65-F5344CB8AC3E}">
        <p14:creationId xmlns:p14="http://schemas.microsoft.com/office/powerpoint/2010/main" val="382371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dirty="0">
                <a:latin typeface="Arial" panose="020B0604020202020204" pitchFamily="34" charset="0"/>
                <a:cs typeface="Arial" panose="020B0604020202020204" pitchFamily="34" charset="0"/>
              </a:rPr>
              <a:t>3. Tech-Stack Used</a:t>
            </a:r>
          </a:p>
          <a:p>
            <a:r>
              <a:rPr lang="en-US" dirty="0">
                <a:latin typeface="Arial" panose="020B0604020202020204" pitchFamily="34" charset="0"/>
                <a:cs typeface="Arial" panose="020B0604020202020204" pitchFamily="34" charset="0"/>
              </a:rPr>
              <a:t>Python (Version 3.x):</a:t>
            </a:r>
          </a:p>
          <a:p>
            <a:r>
              <a:rPr lang="en-US" dirty="0">
                <a:latin typeface="Arial" panose="020B0604020202020204" pitchFamily="34" charset="0"/>
                <a:cs typeface="Arial" panose="020B0604020202020204" pitchFamily="34" charset="0"/>
              </a:rPr>
              <a:t>Pandas: For data manipulation, handling missing values, and general data operations.</a:t>
            </a:r>
          </a:p>
          <a:p>
            <a:r>
              <a:rPr lang="en-US" dirty="0">
                <a:latin typeface="Arial" panose="020B0604020202020204" pitchFamily="34" charset="0"/>
                <a:cs typeface="Arial" panose="020B0604020202020204" pitchFamily="34" charset="0"/>
              </a:rPr>
              <a:t>Matplotlib &amp; Seaborn: For visualizing data distributions, outliers, and correlations using plots such as histograms, box plots, and heatmaps.</a:t>
            </a:r>
          </a:p>
          <a:p>
            <a:r>
              <a:rPr lang="en-US" dirty="0">
                <a:latin typeface="Arial" panose="020B0604020202020204" pitchFamily="34" charset="0"/>
                <a:cs typeface="Arial" panose="020B0604020202020204" pitchFamily="34" charset="0"/>
              </a:rPr>
              <a:t>NumPy: Used for numerical operations.</a:t>
            </a:r>
          </a:p>
          <a:p>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Used as the IDE for coding, visualization, and documenting findings.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06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fontScale="85000" lnSpcReduction="20000"/>
          </a:bodyPr>
          <a:lstStyle/>
          <a:p>
            <a:r>
              <a:rPr lang="en-US" b="1" dirty="0">
                <a:latin typeface="Arial" panose="020B0604020202020204" pitchFamily="34" charset="0"/>
                <a:cs typeface="Arial" panose="020B0604020202020204" pitchFamily="34" charset="0"/>
              </a:rPr>
              <a:t>4. Insights</a:t>
            </a:r>
          </a:p>
          <a:p>
            <a:pPr marL="0" indent="0">
              <a:buNone/>
            </a:pPr>
            <a:r>
              <a:rPr lang="en-US" b="1" dirty="0">
                <a:latin typeface="Arial" panose="020B0604020202020204" pitchFamily="34" charset="0"/>
                <a:cs typeface="Arial" panose="020B0604020202020204" pitchFamily="34" charset="0"/>
              </a:rPr>
              <a:t>1 .Missing Data:</a:t>
            </a:r>
          </a:p>
          <a:p>
            <a:r>
              <a:rPr lang="en-US" b="1" dirty="0">
                <a:latin typeface="Arial" panose="020B0604020202020204" pitchFamily="34" charset="0"/>
                <a:cs typeface="Arial" panose="020B0604020202020204" pitchFamily="34" charset="0"/>
              </a:rPr>
              <a:t>Several columns, especially financial metrics, had significant missing data. Imputation using median values for numerical columns provided a reasonable solution to preserve the dataset.</a:t>
            </a:r>
          </a:p>
          <a:p>
            <a:pPr marL="0" indent="0">
              <a:buNone/>
            </a:pPr>
            <a:r>
              <a:rPr lang="en-US" b="1" dirty="0">
                <a:latin typeface="Arial" panose="020B0604020202020204" pitchFamily="34" charset="0"/>
                <a:cs typeface="Arial" panose="020B0604020202020204" pitchFamily="34" charset="0"/>
              </a:rPr>
              <a:t>2. Outliers:</a:t>
            </a:r>
          </a:p>
          <a:p>
            <a:r>
              <a:rPr lang="en-US" b="1" dirty="0">
                <a:latin typeface="Arial" panose="020B0604020202020204" pitchFamily="34" charset="0"/>
                <a:cs typeface="Arial" panose="020B0604020202020204" pitchFamily="34" charset="0"/>
              </a:rPr>
              <a:t>The AMT_INCOME_TOTAL and AMT_CREDIT columns exhibited several outliers, which may represent unusually large loans or extremely high incomes.</a:t>
            </a:r>
          </a:p>
          <a:p>
            <a:r>
              <a:rPr lang="en-US" b="1" dirty="0">
                <a:latin typeface="Arial" panose="020B0604020202020204" pitchFamily="34" charset="0"/>
                <a:cs typeface="Arial" panose="020B0604020202020204" pitchFamily="34" charset="0"/>
              </a:rPr>
              <a:t>Outliers could skew analyses, and hence, they were visualized to decide whether to exclude them or treat them as extreme cases.</a:t>
            </a:r>
          </a:p>
          <a:p>
            <a:pPr marL="0" indent="0">
              <a:buNone/>
            </a:pPr>
            <a:r>
              <a:rPr lang="en-US" b="1" dirty="0">
                <a:latin typeface="Arial" panose="020B0604020202020204" pitchFamily="34" charset="0"/>
                <a:cs typeface="Arial" panose="020B0604020202020204" pitchFamily="34" charset="0"/>
              </a:rPr>
              <a:t>3. Data Imbalance:</a:t>
            </a:r>
          </a:p>
          <a:p>
            <a:r>
              <a:rPr lang="en-US" b="1" dirty="0">
                <a:latin typeface="Arial" panose="020B0604020202020204" pitchFamily="34" charset="0"/>
                <a:cs typeface="Arial" panose="020B0604020202020204" pitchFamily="34" charset="0"/>
              </a:rPr>
              <a:t>There was a noticeable imbalance in the TARGET variable, with far fewer clients having loan repayment difficulties (TARGET=1).</a:t>
            </a:r>
          </a:p>
          <a:p>
            <a:r>
              <a:rPr lang="en-US" b="1" dirty="0">
                <a:latin typeface="Arial" panose="020B0604020202020204" pitchFamily="34" charset="0"/>
                <a:cs typeface="Arial" panose="020B0604020202020204" pitchFamily="34" charset="0"/>
              </a:rPr>
              <a:t>This could indicate a need for resampling techniques in future predictive models (e.g., SMOTE) to ensure better prediction of defaults.</a:t>
            </a:r>
          </a:p>
          <a:p>
            <a:pPr marL="0" indent="0">
              <a:buNone/>
            </a:pPr>
            <a:r>
              <a:rPr lang="en-US" b="1" dirty="0">
                <a:latin typeface="Arial" panose="020B0604020202020204" pitchFamily="34" charset="0"/>
                <a:cs typeface="Arial" panose="020B0604020202020204" pitchFamily="34" charset="0"/>
              </a:rPr>
              <a:t>4. Key Correlations:</a:t>
            </a:r>
          </a:p>
          <a:p>
            <a:r>
              <a:rPr lang="en-US" b="1" dirty="0">
                <a:latin typeface="Arial" panose="020B0604020202020204" pitchFamily="34" charset="0"/>
                <a:cs typeface="Arial" panose="020B0604020202020204" pitchFamily="34" charset="0"/>
              </a:rPr>
              <a:t>DAYS_EMPLOYED (employment duration) and EXT_SOURCE_2 (external rating) showed strong correlations with the target variable, suggesting that longer employment history and better external scores are good indicators of loan repayment reliability.</a:t>
            </a:r>
          </a:p>
          <a:p>
            <a:r>
              <a:rPr lang="en-US" b="1" dirty="0">
                <a:latin typeface="Arial" panose="020B0604020202020204" pitchFamily="34" charset="0"/>
                <a:cs typeface="Arial" panose="020B0604020202020204" pitchFamily="34" charset="0"/>
              </a:rPr>
              <a:t>AMT_CREDIT and AMT_GOODS_PRICE also had moderate correlations with loan default, indicating higher credit amounts may have a connection to repayment difficulties.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5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lstStyle/>
          <a:p>
            <a:r>
              <a:rPr lang="en-US" b="1" dirty="0">
                <a:latin typeface="Arial" panose="020B0604020202020204" pitchFamily="34" charset="0"/>
                <a:cs typeface="Arial" panose="020B0604020202020204" pitchFamily="34" charset="0"/>
              </a:rPr>
              <a:t>5. Result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Improved Understanding of Loan Default: The analysis provided insights into the factors most strongly associated with loan defaults, particularly highlighting the role of income, credit amount, employment duration, and external risk scores.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Data Cleansing Strategy: The project highlighted the importance of handling missing data carefully and showed that a significant portion of the dataset could be salvaged through imputation.</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Outlier Analysis: The detection of outliers was crucial in understanding extremes in the data, and further investigation could help determine whether these outliers represent valid cases or errors.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Correlation Insights: Identified top correlations between variables like DAYS_EMPLOYED, EXT_SOURCE_2, and loan defaults, offering guidance for future predictive models.</a:t>
            </a:r>
          </a:p>
          <a:p>
            <a:pPr>
              <a:buFont typeface="Arial" panose="020B0604020202020204" pitchFamily="34" charset="0"/>
              <a:buChar char="•"/>
            </a:pPr>
            <a:r>
              <a:rPr lang="en-US" b="1">
                <a:latin typeface="Arial" panose="020B0604020202020204" pitchFamily="34" charset="0"/>
                <a:cs typeface="Arial" panose="020B0604020202020204" pitchFamily="34" charset="0"/>
              </a:rPr>
              <a:t>Video link :</a:t>
            </a:r>
            <a:r>
              <a:rPr lang="en-US" b="1">
                <a:latin typeface="Arial" panose="020B0604020202020204" pitchFamily="34" charset="0"/>
                <a:cs typeface="Arial" panose="020B0604020202020204" pitchFamily="34" charset="0"/>
                <a:hlinkClick r:id="rId2"/>
              </a:rPr>
              <a:t>link</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97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DF8B26-8EA3-5101-31C5-1874DC11AF34}"/>
              </a:ext>
            </a:extLst>
          </p:cNvPr>
          <p:cNvPicPr>
            <a:picLocks noChangeAspect="1"/>
          </p:cNvPicPr>
          <p:nvPr/>
        </p:nvPicPr>
        <p:blipFill>
          <a:blip r:embed="rId2"/>
          <a:stretch>
            <a:fillRect/>
          </a:stretch>
        </p:blipFill>
        <p:spPr>
          <a:xfrm>
            <a:off x="438704" y="242183"/>
            <a:ext cx="4785775" cy="3063505"/>
          </a:xfrm>
          <a:prstGeom prst="rect">
            <a:avLst/>
          </a:prstGeom>
        </p:spPr>
      </p:pic>
      <p:pic>
        <p:nvPicPr>
          <p:cNvPr id="4" name="Picture 3">
            <a:extLst>
              <a:ext uri="{FF2B5EF4-FFF2-40B4-BE49-F238E27FC236}">
                <a16:creationId xmlns:a16="http://schemas.microsoft.com/office/drawing/2014/main" id="{89780CFB-B94D-3191-8C19-E43DA7F1B172}"/>
              </a:ext>
            </a:extLst>
          </p:cNvPr>
          <p:cNvPicPr>
            <a:picLocks noChangeAspect="1"/>
          </p:cNvPicPr>
          <p:nvPr/>
        </p:nvPicPr>
        <p:blipFill>
          <a:blip r:embed="rId3"/>
          <a:stretch>
            <a:fillRect/>
          </a:stretch>
        </p:blipFill>
        <p:spPr>
          <a:xfrm>
            <a:off x="5332258" y="3640514"/>
            <a:ext cx="6187976" cy="2880610"/>
          </a:xfrm>
          <a:prstGeom prst="rect">
            <a:avLst/>
          </a:prstGeom>
        </p:spPr>
      </p:pic>
    </p:spTree>
    <p:extLst>
      <p:ext uri="{BB962C8B-B14F-4D97-AF65-F5344CB8AC3E}">
        <p14:creationId xmlns:p14="http://schemas.microsoft.com/office/powerpoint/2010/main" val="14099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C63852-77FB-953E-9DD3-2CA7E63963C2}"/>
              </a:ext>
            </a:extLst>
          </p:cNvPr>
          <p:cNvPicPr>
            <a:picLocks noChangeAspect="1"/>
          </p:cNvPicPr>
          <p:nvPr/>
        </p:nvPicPr>
        <p:blipFill>
          <a:blip r:embed="rId2"/>
          <a:stretch>
            <a:fillRect/>
          </a:stretch>
        </p:blipFill>
        <p:spPr>
          <a:xfrm>
            <a:off x="2563824" y="525528"/>
            <a:ext cx="7064352" cy="5806943"/>
          </a:xfrm>
          <a:prstGeom prst="rect">
            <a:avLst/>
          </a:prstGeom>
        </p:spPr>
      </p:pic>
    </p:spTree>
    <p:extLst>
      <p:ext uri="{BB962C8B-B14F-4D97-AF65-F5344CB8AC3E}">
        <p14:creationId xmlns:p14="http://schemas.microsoft.com/office/powerpoint/2010/main" val="976619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TotalTime>
  <Words>853</Words>
  <Application>Microsoft Office PowerPoint</Application>
  <PresentationFormat>Widescreen</PresentationFormat>
  <Paragraphs>55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Prasad</dc:creator>
  <cp:lastModifiedBy>Sumit Prasad</cp:lastModifiedBy>
  <cp:revision>7</cp:revision>
  <dcterms:created xsi:type="dcterms:W3CDTF">2024-10-03T17:02:18Z</dcterms:created>
  <dcterms:modified xsi:type="dcterms:W3CDTF">2024-11-01T11:32:13Z</dcterms:modified>
</cp:coreProperties>
</file>