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72" r:id="rId3"/>
    <p:sldId id="277" r:id="rId4"/>
    <p:sldId id="278" r:id="rId5"/>
    <p:sldId id="281" r:id="rId6"/>
    <p:sldId id="282" r:id="rId7"/>
    <p:sldId id="283" r:id="rId8"/>
    <p:sldId id="284" r:id="rId9"/>
    <p:sldId id="294" r:id="rId10"/>
    <p:sldId id="29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43008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CF2CA-76BB-4E32-81FB-4E356E27E55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291562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1997819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8990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3768324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209313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253552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369945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190329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307495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50458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CF2CA-76BB-4E32-81FB-4E356E27E55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423533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CF2CA-76BB-4E32-81FB-4E356E27E557}"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72883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228691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3113944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9CF2CA-76BB-4E32-81FB-4E356E27E557}" type="datetimeFigureOut">
              <a:rPr lang="en-IN" smtClean="0"/>
              <a:t>01-11-2024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387727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CF2CA-76BB-4E32-81FB-4E356E27E55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750FA-2B26-480F-BA21-F8A35507D63C}" type="slidenum">
              <a:rPr lang="en-IN" smtClean="0"/>
              <a:t>‹#›</a:t>
            </a:fld>
            <a:endParaRPr lang="en-IN"/>
          </a:p>
        </p:txBody>
      </p:sp>
    </p:spTree>
    <p:extLst>
      <p:ext uri="{BB962C8B-B14F-4D97-AF65-F5344CB8AC3E}">
        <p14:creationId xmlns:p14="http://schemas.microsoft.com/office/powerpoint/2010/main" val="409115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9CF2CA-76BB-4E32-81FB-4E356E27E557}" type="datetimeFigureOut">
              <a:rPr lang="en-IN" smtClean="0"/>
              <a:t>01-11-2024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F750FA-2B26-480F-BA21-F8A35507D63C}" type="slidenum">
              <a:rPr lang="en-IN" smtClean="0"/>
              <a:t>‹#›</a:t>
            </a:fld>
            <a:endParaRPr lang="en-IN"/>
          </a:p>
        </p:txBody>
      </p:sp>
    </p:spTree>
    <p:extLst>
      <p:ext uri="{BB962C8B-B14F-4D97-AF65-F5344CB8AC3E}">
        <p14:creationId xmlns:p14="http://schemas.microsoft.com/office/powerpoint/2010/main" val="33508930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amYsKFnbRhQ_hadA-wnP0zsSLkPbTwNo/view?usp=sharing" TargetMode="External"/><Relationship Id="rId2" Type="http://schemas.openxmlformats.org/officeDocument/2006/relationships/hyperlink" Target="https://docs.google.com/spreadsheets/d/1RWtva8Yn3SHNyFC6DQFGeyFH6-AUmHOU/edit?usp=sharing&amp;ouid=101497817789436730279&amp;rtpof=true&amp;sd=tru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44615-099C-CD20-2B24-BC37A538546E}"/>
              </a:ext>
            </a:extLst>
          </p:cNvPr>
          <p:cNvSpPr>
            <a:spLocks noGrp="1"/>
          </p:cNvSpPr>
          <p:nvPr>
            <p:ph idx="1"/>
          </p:nvPr>
        </p:nvSpPr>
        <p:spPr>
          <a:xfrm>
            <a:off x="838200" y="420624"/>
            <a:ext cx="10515600" cy="5756339"/>
          </a:xfrm>
        </p:spPr>
        <p:txBody>
          <a:bodyPr>
            <a:normAutofit lnSpcReduction="10000"/>
          </a:bodyPr>
          <a:lstStyle/>
          <a:p>
            <a:r>
              <a:rPr lang="en-IN" sz="4000" dirty="0">
                <a:cs typeface="Arial" panose="020B0604020202020204" pitchFamily="34" charset="0"/>
              </a:rPr>
              <a:t>Report: </a:t>
            </a:r>
            <a:r>
              <a:rPr lang="en-US" sz="4000" b="1" dirty="0"/>
              <a:t>ABC Call Volume Trend Analysis</a:t>
            </a:r>
          </a:p>
          <a:p>
            <a:r>
              <a:rPr lang="en-US" sz="2400" b="1" dirty="0">
                <a:cs typeface="Arial" panose="020B0604020202020204" pitchFamily="34" charset="0"/>
              </a:rPr>
              <a:t>1. Project Description</a:t>
            </a:r>
          </a:p>
          <a:p>
            <a:pPr>
              <a:buFont typeface="Arial" panose="020B0604020202020204" pitchFamily="34" charset="0"/>
              <a:buChar char="•"/>
            </a:pPr>
            <a:r>
              <a:rPr lang="en-US" sz="2400" b="1" dirty="0">
                <a:cs typeface="Arial" panose="020B0604020202020204" pitchFamily="34" charset="0"/>
              </a:rPr>
              <a:t>The project analyzes a dataset of an insurance company’s Customer Care team for 23 days. The dataset includes information about agents, call durations, and statuses. AI tools like IVR, RPA, Predictive Analytics, and Intelligent Routing are used to improve customer experience. Roles within the team include call center agents providing support through different channels. Inbound support aims to attract and engage customers for business growth. Advertising plays a crucial role in marketing, shaping initial impressions and increasing sales. Analytical skills are utilized to identify cost-effective advertising methods. The project involves analyzing customer care data, exploring AI tools, understanding employment opportunities, and recognizing advertising’s significance for business growth.</a:t>
            </a:r>
            <a:endParaRPr lang="en-IN" sz="2800" b="1" dirty="0">
              <a:cs typeface="Arial" panose="020B0604020202020204" pitchFamily="34" charset="0"/>
            </a:endParaRPr>
          </a:p>
        </p:txBody>
      </p:sp>
    </p:spTree>
    <p:extLst>
      <p:ext uri="{BB962C8B-B14F-4D97-AF65-F5344CB8AC3E}">
        <p14:creationId xmlns:p14="http://schemas.microsoft.com/office/powerpoint/2010/main" val="183609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459C-DAB0-688D-769E-D51BB8A8BD8C}"/>
              </a:ext>
            </a:extLst>
          </p:cNvPr>
          <p:cNvSpPr>
            <a:spLocks noGrp="1"/>
          </p:cNvSpPr>
          <p:nvPr>
            <p:ph type="ctrTitle"/>
          </p:nvPr>
        </p:nvSpPr>
        <p:spPr/>
        <p:txBody>
          <a:bodyPr/>
          <a:lstStyle/>
          <a:p>
            <a:r>
              <a:rPr lang="en-IN" dirty="0"/>
              <a:t>Thank You !</a:t>
            </a:r>
          </a:p>
        </p:txBody>
      </p:sp>
    </p:spTree>
    <p:extLst>
      <p:ext uri="{BB962C8B-B14F-4D97-AF65-F5344CB8AC3E}">
        <p14:creationId xmlns:p14="http://schemas.microsoft.com/office/powerpoint/2010/main" val="174006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fontScale="77500" lnSpcReduction="20000"/>
          </a:bodyPr>
          <a:lstStyle/>
          <a:p>
            <a:pPr marL="0" indent="0">
              <a:buNone/>
            </a:pPr>
            <a:r>
              <a:rPr lang="en-US" sz="3600" dirty="0">
                <a:cs typeface="Arial" panose="020B0604020202020204" pitchFamily="34" charset="0"/>
              </a:rPr>
              <a:t>2. Approach</a:t>
            </a:r>
          </a:p>
          <a:p>
            <a:pPr marL="0" indent="0">
              <a:buNone/>
            </a:pPr>
            <a:r>
              <a:rPr lang="en-US" sz="2900" dirty="0">
                <a:cs typeface="Arial" panose="020B0604020202020204" pitchFamily="34" charset="0"/>
              </a:rPr>
              <a:t>1. Understanding</a:t>
            </a:r>
          </a:p>
          <a:p>
            <a:pPr marL="0" indent="0">
              <a:buNone/>
            </a:pPr>
            <a:endParaRPr lang="en-US" sz="2900" dirty="0">
              <a:cs typeface="Arial" panose="020B0604020202020204" pitchFamily="34" charset="0"/>
            </a:endParaRPr>
          </a:p>
          <a:p>
            <a:r>
              <a:rPr lang="en-US" sz="2900" dirty="0">
                <a:cs typeface="Arial" panose="020B0604020202020204" pitchFamily="34" charset="0"/>
              </a:rPr>
              <a:t>Getting a thorough understanding of data and what impact it has on the target.</a:t>
            </a:r>
          </a:p>
          <a:p>
            <a:pPr marL="0" indent="0">
              <a:buNone/>
            </a:pPr>
            <a:r>
              <a:rPr lang="en-US" sz="2900" dirty="0">
                <a:cs typeface="Arial" panose="020B0604020202020204" pitchFamily="34" charset="0"/>
              </a:rPr>
              <a:t>Cleaning</a:t>
            </a:r>
          </a:p>
          <a:p>
            <a:pPr marL="0" indent="0">
              <a:buNone/>
            </a:pPr>
            <a:endParaRPr lang="en-US" sz="2900" dirty="0">
              <a:cs typeface="Arial" panose="020B0604020202020204" pitchFamily="34" charset="0"/>
            </a:endParaRPr>
          </a:p>
          <a:p>
            <a:r>
              <a:rPr lang="en-US" sz="2900" dirty="0">
                <a:cs typeface="Arial" panose="020B0604020202020204" pitchFamily="34" charset="0"/>
              </a:rPr>
              <a:t>Handling irregularities in data for better analysis.</a:t>
            </a:r>
          </a:p>
          <a:p>
            <a:pPr marL="0" indent="0">
              <a:buNone/>
            </a:pPr>
            <a:r>
              <a:rPr lang="en-US" sz="2900" dirty="0">
                <a:cs typeface="Arial" panose="020B0604020202020204" pitchFamily="34" charset="0"/>
              </a:rPr>
              <a:t>Analysis</a:t>
            </a:r>
          </a:p>
          <a:p>
            <a:pPr marL="0" indent="0">
              <a:buNone/>
            </a:pPr>
            <a:endParaRPr lang="en-US" sz="2900" dirty="0">
              <a:cs typeface="Arial" panose="020B0604020202020204" pitchFamily="34" charset="0"/>
            </a:endParaRPr>
          </a:p>
          <a:p>
            <a:r>
              <a:rPr lang="en-US" sz="2900" dirty="0">
                <a:cs typeface="Arial" panose="020B0604020202020204" pitchFamily="34" charset="0"/>
              </a:rPr>
              <a:t>Analyzing the data to draw insights and conclusions.</a:t>
            </a:r>
          </a:p>
          <a:p>
            <a:pPr marL="0" indent="0">
              <a:buNone/>
            </a:pPr>
            <a:r>
              <a:rPr lang="en-US" sz="2900" dirty="0">
                <a:cs typeface="Arial" panose="020B0604020202020204" pitchFamily="34" charset="0"/>
              </a:rPr>
              <a:t>Visualization</a:t>
            </a:r>
          </a:p>
          <a:p>
            <a:pPr marL="0" indent="0">
              <a:buNone/>
            </a:pPr>
            <a:endParaRPr lang="en-US" sz="2900" dirty="0">
              <a:cs typeface="Arial" panose="020B0604020202020204" pitchFamily="34" charset="0"/>
            </a:endParaRPr>
          </a:p>
          <a:p>
            <a:r>
              <a:rPr lang="en-US" sz="2900" dirty="0">
                <a:cs typeface="Arial" panose="020B0604020202020204" pitchFamily="34" charset="0"/>
              </a:rPr>
              <a:t>Visualize </a:t>
            </a:r>
            <a:r>
              <a:rPr lang="en-US" sz="2900">
                <a:cs typeface="Arial" panose="020B0604020202020204" pitchFamily="34" charset="0"/>
              </a:rPr>
              <a:t>the analysis.</a:t>
            </a:r>
            <a:endParaRPr lang="en-US" sz="2900" dirty="0">
              <a:cs typeface="Arial" panose="020B0604020202020204" pitchFamily="34" charset="0"/>
            </a:endParaRPr>
          </a:p>
        </p:txBody>
      </p:sp>
    </p:spTree>
    <p:extLst>
      <p:ext uri="{BB962C8B-B14F-4D97-AF65-F5344CB8AC3E}">
        <p14:creationId xmlns:p14="http://schemas.microsoft.com/office/powerpoint/2010/main" val="113289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r>
              <a:rPr lang="en-US" dirty="0">
                <a:latin typeface="Arial" panose="020B0604020202020204" pitchFamily="34" charset="0"/>
                <a:cs typeface="Arial" panose="020B0604020202020204" pitchFamily="34" charset="0"/>
              </a:rPr>
              <a:t>3. Tech-Stack Used</a:t>
            </a:r>
          </a:p>
          <a:p>
            <a:r>
              <a:rPr lang="en-US" dirty="0">
                <a:latin typeface="Arial" panose="020B0604020202020204" pitchFamily="34" charset="0"/>
                <a:cs typeface="Arial" panose="020B0604020202020204" pitchFamily="34" charset="0"/>
              </a:rPr>
              <a:t>Microsoft Excel:</a:t>
            </a:r>
          </a:p>
          <a:p>
            <a:r>
              <a:rPr lang="en-US" dirty="0">
                <a:latin typeface="Arial" panose="020B0604020202020204" pitchFamily="34" charset="0"/>
                <a:cs typeface="Arial" panose="020B0604020202020204" pitchFamily="34" charset="0"/>
              </a:rPr>
              <a:t>Data Cleaning</a:t>
            </a:r>
          </a:p>
          <a:p>
            <a:r>
              <a:rPr lang="en-US" dirty="0">
                <a:latin typeface="Arial" panose="020B0604020202020204" pitchFamily="34" charset="0"/>
                <a:cs typeface="Arial" panose="020B0604020202020204" pitchFamily="34" charset="0"/>
              </a:rPr>
              <a:t>Data Analysis</a:t>
            </a:r>
          </a:p>
          <a:p>
            <a:r>
              <a:rPr lang="en-US" dirty="0">
                <a:latin typeface="Arial" panose="020B0604020202020204" pitchFamily="34" charset="0"/>
                <a:cs typeface="Arial" panose="020B0604020202020204" pitchFamily="34" charset="0"/>
              </a:rPr>
              <a:t>Visualization</a:t>
            </a:r>
          </a:p>
          <a:p>
            <a:pPr marL="0" indent="0">
              <a:buNone/>
            </a:pPr>
            <a:r>
              <a:rPr lang="en-US" dirty="0">
                <a:latin typeface="Arial" panose="020B0604020202020204" pitchFamily="34" charset="0"/>
                <a:cs typeface="Arial" panose="020B0604020202020204" pitchFamily="34" charset="0"/>
              </a:rPr>
              <a:t>PowerPoint</a:t>
            </a: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0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marL="0" indent="0">
              <a:buNone/>
            </a:pPr>
            <a:r>
              <a:rPr lang="en-US" b="1" dirty="0">
                <a:latin typeface="Arial" panose="020B0604020202020204" pitchFamily="34" charset="0"/>
                <a:cs typeface="Arial" panose="020B0604020202020204" pitchFamily="34" charset="0"/>
              </a:rPr>
              <a:t>Task 1. </a:t>
            </a:r>
            <a:r>
              <a:rPr lang="en-US" sz="2000" dirty="0">
                <a:effectLst/>
                <a:latin typeface="Arial" panose="020B0604020202020204" pitchFamily="34" charset="0"/>
                <a:ea typeface="Arial" panose="020B0604020202020204" pitchFamily="34" charset="0"/>
              </a:rPr>
              <a:t>What is the average duration of calls for each time bucket?</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5F9847D-7187-A6AA-AC40-50AF53E4220A}"/>
              </a:ext>
            </a:extLst>
          </p:cNvPr>
          <p:cNvPicPr>
            <a:picLocks noChangeAspect="1"/>
          </p:cNvPicPr>
          <p:nvPr/>
        </p:nvPicPr>
        <p:blipFill>
          <a:blip r:embed="rId2"/>
          <a:stretch>
            <a:fillRect/>
          </a:stretch>
        </p:blipFill>
        <p:spPr>
          <a:xfrm>
            <a:off x="959619" y="1318023"/>
            <a:ext cx="10554167" cy="4728816"/>
          </a:xfrm>
          <a:prstGeom prst="rect">
            <a:avLst/>
          </a:prstGeom>
        </p:spPr>
      </p:pic>
    </p:spTree>
    <p:extLst>
      <p:ext uri="{BB962C8B-B14F-4D97-AF65-F5344CB8AC3E}">
        <p14:creationId xmlns:p14="http://schemas.microsoft.com/office/powerpoint/2010/main" val="25355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736A9-0A0F-7BDE-8CDF-B82F564436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438C4-49BB-7FE8-3DCC-5AD557540784}"/>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marL="0" indent="0">
              <a:buNone/>
            </a:pPr>
            <a:r>
              <a:rPr lang="en-US" b="1" dirty="0">
                <a:latin typeface="Arial" panose="020B0604020202020204" pitchFamily="34" charset="0"/>
                <a:cs typeface="Arial" panose="020B0604020202020204" pitchFamily="34" charset="0"/>
              </a:rPr>
              <a:t>Task 2. Can you create a chart or graph that shows the number of calls received in each time bucket? </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6857A81-E6E9-00F5-1EEE-97E4DF640923}"/>
              </a:ext>
            </a:extLst>
          </p:cNvPr>
          <p:cNvPicPr>
            <a:picLocks noChangeAspect="1"/>
          </p:cNvPicPr>
          <p:nvPr/>
        </p:nvPicPr>
        <p:blipFill>
          <a:blip r:embed="rId2"/>
          <a:stretch>
            <a:fillRect/>
          </a:stretch>
        </p:blipFill>
        <p:spPr>
          <a:xfrm>
            <a:off x="838200" y="1668627"/>
            <a:ext cx="9574161" cy="4925682"/>
          </a:xfrm>
          <a:prstGeom prst="rect">
            <a:avLst/>
          </a:prstGeom>
        </p:spPr>
      </p:pic>
    </p:spTree>
    <p:extLst>
      <p:ext uri="{BB962C8B-B14F-4D97-AF65-F5344CB8AC3E}">
        <p14:creationId xmlns:p14="http://schemas.microsoft.com/office/powerpoint/2010/main" val="98203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12CB4-33F1-0CB5-8F3F-84F89BC1E80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AEBA5-7C4F-D0FD-0CB9-CB15F0DB289E}"/>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marL="0" indent="0">
              <a:buNone/>
            </a:pPr>
            <a:r>
              <a:rPr lang="en-US" b="1" dirty="0">
                <a:latin typeface="Arial" panose="020B0604020202020204" pitchFamily="34" charset="0"/>
                <a:cs typeface="Arial" panose="020B0604020202020204" pitchFamily="34" charset="0"/>
              </a:rPr>
              <a:t>Task 3. What is the minimum number of agents required in each time bucket to reduce the abandon rate to 10%? </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CC9F36B-FD99-FBA4-9705-EA3EC80161B8}"/>
              </a:ext>
            </a:extLst>
          </p:cNvPr>
          <p:cNvPicPr>
            <a:picLocks noChangeAspect="1"/>
          </p:cNvPicPr>
          <p:nvPr/>
        </p:nvPicPr>
        <p:blipFill>
          <a:blip r:embed="rId2"/>
          <a:stretch>
            <a:fillRect/>
          </a:stretch>
        </p:blipFill>
        <p:spPr>
          <a:xfrm>
            <a:off x="838200" y="1677393"/>
            <a:ext cx="8610600" cy="5097595"/>
          </a:xfrm>
          <a:prstGeom prst="rect">
            <a:avLst/>
          </a:prstGeom>
        </p:spPr>
      </p:pic>
    </p:spTree>
    <p:extLst>
      <p:ext uri="{BB962C8B-B14F-4D97-AF65-F5344CB8AC3E}">
        <p14:creationId xmlns:p14="http://schemas.microsoft.com/office/powerpoint/2010/main" val="224522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F58FC-D16A-3213-F140-07BC99F2FD3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967AE-8017-05F1-6D74-57489FBCA4C7}"/>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marL="0" indent="0">
              <a:buNone/>
            </a:pPr>
            <a:r>
              <a:rPr lang="en-US" b="1" dirty="0">
                <a:latin typeface="Arial" panose="020B0604020202020204" pitchFamily="34" charset="0"/>
                <a:cs typeface="Arial" panose="020B0604020202020204" pitchFamily="34" charset="0"/>
              </a:rPr>
              <a:t>Task 4. Propose a manpower plan for each time bucket throughout the day, keeping the maximum abandon rate at 10%. </a:t>
            </a: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CA6A76C-EB82-CF12-6E2D-B21E518C0F76}"/>
              </a:ext>
            </a:extLst>
          </p:cNvPr>
          <p:cNvPicPr>
            <a:picLocks noChangeAspect="1"/>
          </p:cNvPicPr>
          <p:nvPr/>
        </p:nvPicPr>
        <p:blipFill>
          <a:blip r:embed="rId2"/>
          <a:stretch>
            <a:fillRect/>
          </a:stretch>
        </p:blipFill>
        <p:spPr>
          <a:xfrm>
            <a:off x="838200" y="1680830"/>
            <a:ext cx="4999007" cy="3058318"/>
          </a:xfrm>
          <a:prstGeom prst="rect">
            <a:avLst/>
          </a:prstGeom>
        </p:spPr>
      </p:pic>
      <p:pic>
        <p:nvPicPr>
          <p:cNvPr id="6" name="Picture 5">
            <a:extLst>
              <a:ext uri="{FF2B5EF4-FFF2-40B4-BE49-F238E27FC236}">
                <a16:creationId xmlns:a16="http://schemas.microsoft.com/office/drawing/2014/main" id="{86710118-62B9-B6FE-139A-2B0EF14A07F0}"/>
              </a:ext>
            </a:extLst>
          </p:cNvPr>
          <p:cNvPicPr>
            <a:picLocks noChangeAspect="1"/>
          </p:cNvPicPr>
          <p:nvPr/>
        </p:nvPicPr>
        <p:blipFill>
          <a:blip r:embed="rId3"/>
          <a:stretch>
            <a:fillRect/>
          </a:stretch>
        </p:blipFill>
        <p:spPr>
          <a:xfrm>
            <a:off x="6096000" y="1680830"/>
            <a:ext cx="5915971" cy="3127144"/>
          </a:xfrm>
          <a:prstGeom prst="rect">
            <a:avLst/>
          </a:prstGeom>
        </p:spPr>
      </p:pic>
    </p:spTree>
    <p:extLst>
      <p:ext uri="{BB962C8B-B14F-4D97-AF65-F5344CB8AC3E}">
        <p14:creationId xmlns:p14="http://schemas.microsoft.com/office/powerpoint/2010/main" val="349863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9E2C-6DD5-7D69-B20C-820AFA297E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B2C0C-2D57-C98C-3BFD-3A9891CB3FC1}"/>
              </a:ext>
            </a:extLst>
          </p:cNvPr>
          <p:cNvSpPr>
            <a:spLocks noGrp="1"/>
          </p:cNvSpPr>
          <p:nvPr>
            <p:ph idx="1"/>
          </p:nvPr>
        </p:nvSpPr>
        <p:spPr>
          <a:xfrm>
            <a:off x="838200" y="274320"/>
            <a:ext cx="10515600" cy="5902643"/>
          </a:xfrm>
        </p:spPr>
        <p:txBody>
          <a:bodyPr>
            <a:normAutofit/>
          </a:bodyPr>
          <a:lstStyle/>
          <a:p>
            <a:r>
              <a:rPr lang="en-US" b="1" dirty="0">
                <a:latin typeface="Arial" panose="020B0604020202020204" pitchFamily="34" charset="0"/>
                <a:cs typeface="Arial" panose="020B0604020202020204" pitchFamily="34" charset="0"/>
              </a:rPr>
              <a:t>4. Insights</a:t>
            </a:r>
          </a:p>
          <a:p>
            <a:pPr marL="0" indent="0">
              <a:buNone/>
            </a:pPr>
            <a:r>
              <a:rPr lang="en-US" b="1" dirty="0">
                <a:latin typeface="Arial" panose="020B0604020202020204" pitchFamily="34" charset="0"/>
                <a:cs typeface="Arial" panose="020B0604020202020204" pitchFamily="34" charset="0"/>
              </a:rPr>
              <a:t>Task 4. Propose a manpower plan for each time bucket throughout the day, keeping the maximum abandon rate at 10%. </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34BAC63-07F1-1812-FF81-1DEE7B61DC4E}"/>
              </a:ext>
            </a:extLst>
          </p:cNvPr>
          <p:cNvPicPr>
            <a:picLocks noChangeAspect="1"/>
          </p:cNvPicPr>
          <p:nvPr/>
        </p:nvPicPr>
        <p:blipFill>
          <a:blip r:embed="rId2"/>
          <a:stretch>
            <a:fillRect/>
          </a:stretch>
        </p:blipFill>
        <p:spPr>
          <a:xfrm>
            <a:off x="594573" y="1655784"/>
            <a:ext cx="10220911" cy="5013113"/>
          </a:xfrm>
          <a:prstGeom prst="rect">
            <a:avLst/>
          </a:prstGeom>
        </p:spPr>
      </p:pic>
    </p:spTree>
    <p:extLst>
      <p:ext uri="{BB962C8B-B14F-4D97-AF65-F5344CB8AC3E}">
        <p14:creationId xmlns:p14="http://schemas.microsoft.com/office/powerpoint/2010/main" val="169326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8B08D-2077-9365-2F2B-7078EC514B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30D9B-C70D-C94C-E5AD-0A14F88AD7DB}"/>
              </a:ext>
            </a:extLst>
          </p:cNvPr>
          <p:cNvSpPr>
            <a:spLocks noGrp="1"/>
          </p:cNvSpPr>
          <p:nvPr>
            <p:ph idx="1"/>
          </p:nvPr>
        </p:nvSpPr>
        <p:spPr>
          <a:xfrm>
            <a:off x="838200" y="274320"/>
            <a:ext cx="10515600" cy="5902643"/>
          </a:xfrm>
        </p:spPr>
        <p:txBody>
          <a:bodyPr/>
          <a:lstStyle/>
          <a:p>
            <a:r>
              <a:rPr lang="en-US" b="1" dirty="0">
                <a:latin typeface="Arial" panose="020B0604020202020204" pitchFamily="34" charset="0"/>
                <a:cs typeface="Arial" panose="020B0604020202020204" pitchFamily="34" charset="0"/>
              </a:rPr>
              <a:t>5. Result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The call abandon rate by the agents at the start and towards the end of the shift is very high. The number of calls being abandoned is because of the reason for such high management must have a strong look if the agents not being monitored properly towards the start and end of shifts or if the rate is high because of reasons such as team meetings towards the start and end of day.</a:t>
            </a:r>
          </a:p>
          <a:p>
            <a:pPr>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If the call abandon rate is high because of reasons such as team meetings, they should be conducted during afternoon hours between 4pm to 6pm where in call abandon rate is below 10%.</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Excel file :</a:t>
            </a:r>
            <a:r>
              <a:rPr lang="en-US" b="1" dirty="0">
                <a:latin typeface="Arial" panose="020B0604020202020204" pitchFamily="34" charset="0"/>
                <a:cs typeface="Arial" panose="020B0604020202020204" pitchFamily="34" charset="0"/>
                <a:hlinkClick r:id="rId2"/>
              </a:rPr>
              <a:t>Link</a:t>
            </a:r>
            <a:endParaRPr lang="en-US"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Video link </a:t>
            </a:r>
            <a:r>
              <a:rPr lang="en-US" b="1">
                <a:latin typeface="Arial" panose="020B0604020202020204" pitchFamily="34" charset="0"/>
                <a:cs typeface="Arial" panose="020B0604020202020204" pitchFamily="34" charset="0"/>
              </a:rPr>
              <a:t>: </a:t>
            </a:r>
            <a:r>
              <a:rPr lang="en-US" b="1">
                <a:latin typeface="Arial" panose="020B0604020202020204" pitchFamily="34" charset="0"/>
                <a:cs typeface="Arial" panose="020B0604020202020204" pitchFamily="34" charset="0"/>
                <a:hlinkClick r:id="rId3"/>
              </a:rPr>
              <a:t>link</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221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TotalTime>
  <Words>439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Prasad</dc:creator>
  <cp:lastModifiedBy>Sumit Prasad</cp:lastModifiedBy>
  <cp:revision>3</cp:revision>
  <dcterms:created xsi:type="dcterms:W3CDTF">2024-10-20T13:14:27Z</dcterms:created>
  <dcterms:modified xsi:type="dcterms:W3CDTF">2024-11-01T11:53:40Z</dcterms:modified>
</cp:coreProperties>
</file>