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72" r:id="rId3"/>
    <p:sldId id="277" r:id="rId4"/>
    <p:sldId id="278" r:id="rId5"/>
    <p:sldId id="276" r:id="rId6"/>
    <p:sldId id="257" r:id="rId7"/>
    <p:sldId id="258" r:id="rId8"/>
    <p:sldId id="259" r:id="rId9"/>
    <p:sldId id="260" r:id="rId10"/>
    <p:sldId id="261" r:id="rId11"/>
    <p:sldId id="262" r:id="rId12"/>
    <p:sldId id="263" r:id="rId13"/>
    <p:sldId id="264" r:id="rId14"/>
    <p:sldId id="282" r:id="rId15"/>
    <p:sldId id="265" r:id="rId16"/>
    <p:sldId id="28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7297F8-03BC-47AD-9BBF-F9198373AB1A}"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3C2D26-1940-4DAD-B83B-B7C3F45A2BC0}" type="slidenum">
              <a:rPr lang="en-IN" smtClean="0"/>
              <a:t>‹#›</a:t>
            </a:fld>
            <a:endParaRPr lang="en-IN"/>
          </a:p>
        </p:txBody>
      </p:sp>
    </p:spTree>
    <p:extLst>
      <p:ext uri="{BB962C8B-B14F-4D97-AF65-F5344CB8AC3E}">
        <p14:creationId xmlns:p14="http://schemas.microsoft.com/office/powerpoint/2010/main" val="4100533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7297F8-03BC-47AD-9BBF-F9198373AB1A}"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3C2D26-1940-4DAD-B83B-B7C3F45A2BC0}" type="slidenum">
              <a:rPr lang="en-IN" smtClean="0"/>
              <a:t>‹#›</a:t>
            </a:fld>
            <a:endParaRPr lang="en-IN"/>
          </a:p>
        </p:txBody>
      </p:sp>
    </p:spTree>
    <p:extLst>
      <p:ext uri="{BB962C8B-B14F-4D97-AF65-F5344CB8AC3E}">
        <p14:creationId xmlns:p14="http://schemas.microsoft.com/office/powerpoint/2010/main" val="324358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7297F8-03BC-47AD-9BBF-F9198373AB1A}"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3C2D26-1940-4DAD-B83B-B7C3F45A2BC0}" type="slidenum">
              <a:rPr lang="en-IN" smtClean="0"/>
              <a:t>‹#›</a:t>
            </a:fld>
            <a:endParaRPr lang="en-IN"/>
          </a:p>
        </p:txBody>
      </p:sp>
    </p:spTree>
    <p:extLst>
      <p:ext uri="{BB962C8B-B14F-4D97-AF65-F5344CB8AC3E}">
        <p14:creationId xmlns:p14="http://schemas.microsoft.com/office/powerpoint/2010/main" val="3440964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7297F8-03BC-47AD-9BBF-F9198373AB1A}"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3C2D26-1940-4DAD-B83B-B7C3F45A2BC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940475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7297F8-03BC-47AD-9BBF-F9198373AB1A}"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3C2D26-1940-4DAD-B83B-B7C3F45A2BC0}" type="slidenum">
              <a:rPr lang="en-IN" smtClean="0"/>
              <a:t>‹#›</a:t>
            </a:fld>
            <a:endParaRPr lang="en-IN"/>
          </a:p>
        </p:txBody>
      </p:sp>
    </p:spTree>
    <p:extLst>
      <p:ext uri="{BB962C8B-B14F-4D97-AF65-F5344CB8AC3E}">
        <p14:creationId xmlns:p14="http://schemas.microsoft.com/office/powerpoint/2010/main" val="2926755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D7297F8-03BC-47AD-9BBF-F9198373AB1A}" type="datetimeFigureOut">
              <a:rPr lang="en-IN" smtClean="0"/>
              <a:t>06-09-2024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3C2D26-1940-4DAD-B83B-B7C3F45A2BC0}" type="slidenum">
              <a:rPr lang="en-IN" smtClean="0"/>
              <a:t>‹#›</a:t>
            </a:fld>
            <a:endParaRPr lang="en-IN"/>
          </a:p>
        </p:txBody>
      </p:sp>
    </p:spTree>
    <p:extLst>
      <p:ext uri="{BB962C8B-B14F-4D97-AF65-F5344CB8AC3E}">
        <p14:creationId xmlns:p14="http://schemas.microsoft.com/office/powerpoint/2010/main" val="2836704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D7297F8-03BC-47AD-9BBF-F9198373AB1A}" type="datetimeFigureOut">
              <a:rPr lang="en-IN" smtClean="0"/>
              <a:t>06-09-2024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3C2D26-1940-4DAD-B83B-B7C3F45A2BC0}" type="slidenum">
              <a:rPr lang="en-IN" smtClean="0"/>
              <a:t>‹#›</a:t>
            </a:fld>
            <a:endParaRPr lang="en-IN"/>
          </a:p>
        </p:txBody>
      </p:sp>
    </p:spTree>
    <p:extLst>
      <p:ext uri="{BB962C8B-B14F-4D97-AF65-F5344CB8AC3E}">
        <p14:creationId xmlns:p14="http://schemas.microsoft.com/office/powerpoint/2010/main" val="1819722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7297F8-03BC-47AD-9BBF-F9198373AB1A}"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3C2D26-1940-4DAD-B83B-B7C3F45A2BC0}" type="slidenum">
              <a:rPr lang="en-IN" smtClean="0"/>
              <a:t>‹#›</a:t>
            </a:fld>
            <a:endParaRPr lang="en-IN"/>
          </a:p>
        </p:txBody>
      </p:sp>
    </p:spTree>
    <p:extLst>
      <p:ext uri="{BB962C8B-B14F-4D97-AF65-F5344CB8AC3E}">
        <p14:creationId xmlns:p14="http://schemas.microsoft.com/office/powerpoint/2010/main" val="1127299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7297F8-03BC-47AD-9BBF-F9198373AB1A}"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3C2D26-1940-4DAD-B83B-B7C3F45A2BC0}" type="slidenum">
              <a:rPr lang="en-IN" smtClean="0"/>
              <a:t>‹#›</a:t>
            </a:fld>
            <a:endParaRPr lang="en-IN"/>
          </a:p>
        </p:txBody>
      </p:sp>
    </p:spTree>
    <p:extLst>
      <p:ext uri="{BB962C8B-B14F-4D97-AF65-F5344CB8AC3E}">
        <p14:creationId xmlns:p14="http://schemas.microsoft.com/office/powerpoint/2010/main" val="145772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D7297F8-03BC-47AD-9BBF-F9198373AB1A}"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3C2D26-1940-4DAD-B83B-B7C3F45A2BC0}" type="slidenum">
              <a:rPr lang="en-IN" smtClean="0"/>
              <a:t>‹#›</a:t>
            </a:fld>
            <a:endParaRPr lang="en-IN"/>
          </a:p>
        </p:txBody>
      </p:sp>
    </p:spTree>
    <p:extLst>
      <p:ext uri="{BB962C8B-B14F-4D97-AF65-F5344CB8AC3E}">
        <p14:creationId xmlns:p14="http://schemas.microsoft.com/office/powerpoint/2010/main" val="1276712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7297F8-03BC-47AD-9BBF-F9198373AB1A}" type="datetimeFigureOut">
              <a:rPr lang="en-IN" smtClean="0"/>
              <a:t>06-09-2024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3C2D26-1940-4DAD-B83B-B7C3F45A2BC0}" type="slidenum">
              <a:rPr lang="en-IN" smtClean="0"/>
              <a:t>‹#›</a:t>
            </a:fld>
            <a:endParaRPr lang="en-IN"/>
          </a:p>
        </p:txBody>
      </p:sp>
    </p:spTree>
    <p:extLst>
      <p:ext uri="{BB962C8B-B14F-4D97-AF65-F5344CB8AC3E}">
        <p14:creationId xmlns:p14="http://schemas.microsoft.com/office/powerpoint/2010/main" val="3280458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7297F8-03BC-47AD-9BBF-F9198373AB1A}"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3C2D26-1940-4DAD-B83B-B7C3F45A2BC0}" type="slidenum">
              <a:rPr lang="en-IN" smtClean="0"/>
              <a:t>‹#›</a:t>
            </a:fld>
            <a:endParaRPr lang="en-IN"/>
          </a:p>
        </p:txBody>
      </p:sp>
    </p:spTree>
    <p:extLst>
      <p:ext uri="{BB962C8B-B14F-4D97-AF65-F5344CB8AC3E}">
        <p14:creationId xmlns:p14="http://schemas.microsoft.com/office/powerpoint/2010/main" val="487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7297F8-03BC-47AD-9BBF-F9198373AB1A}" type="datetimeFigureOut">
              <a:rPr lang="en-IN" smtClean="0"/>
              <a:t>06-09-2024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3C2D26-1940-4DAD-B83B-B7C3F45A2BC0}" type="slidenum">
              <a:rPr lang="en-IN" smtClean="0"/>
              <a:t>‹#›</a:t>
            </a:fld>
            <a:endParaRPr lang="en-IN"/>
          </a:p>
        </p:txBody>
      </p:sp>
    </p:spTree>
    <p:extLst>
      <p:ext uri="{BB962C8B-B14F-4D97-AF65-F5344CB8AC3E}">
        <p14:creationId xmlns:p14="http://schemas.microsoft.com/office/powerpoint/2010/main" val="1079542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D7297F8-03BC-47AD-9BBF-F9198373AB1A}" type="datetimeFigureOut">
              <a:rPr lang="en-IN" smtClean="0"/>
              <a:t>06-09-2024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A3C2D26-1940-4DAD-B83B-B7C3F45A2BC0}" type="slidenum">
              <a:rPr lang="en-IN" smtClean="0"/>
              <a:t>‹#›</a:t>
            </a:fld>
            <a:endParaRPr lang="en-IN"/>
          </a:p>
        </p:txBody>
      </p:sp>
    </p:spTree>
    <p:extLst>
      <p:ext uri="{BB962C8B-B14F-4D97-AF65-F5344CB8AC3E}">
        <p14:creationId xmlns:p14="http://schemas.microsoft.com/office/powerpoint/2010/main" val="3434557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D7297F8-03BC-47AD-9BBF-F9198373AB1A}" type="datetimeFigureOut">
              <a:rPr lang="en-IN" smtClean="0"/>
              <a:t>06-09-2024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A3C2D26-1940-4DAD-B83B-B7C3F45A2BC0}" type="slidenum">
              <a:rPr lang="en-IN" smtClean="0"/>
              <a:t>‹#›</a:t>
            </a:fld>
            <a:endParaRPr lang="en-IN"/>
          </a:p>
        </p:txBody>
      </p:sp>
    </p:spTree>
    <p:extLst>
      <p:ext uri="{BB962C8B-B14F-4D97-AF65-F5344CB8AC3E}">
        <p14:creationId xmlns:p14="http://schemas.microsoft.com/office/powerpoint/2010/main" val="1962742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D7297F8-03BC-47AD-9BBF-F9198373AB1A}" type="datetimeFigureOut">
              <a:rPr lang="en-IN" smtClean="0"/>
              <a:t>06-09-2024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A3C2D26-1940-4DAD-B83B-B7C3F45A2BC0}" type="slidenum">
              <a:rPr lang="en-IN" smtClean="0"/>
              <a:t>‹#›</a:t>
            </a:fld>
            <a:endParaRPr lang="en-IN"/>
          </a:p>
        </p:txBody>
      </p:sp>
    </p:spTree>
    <p:extLst>
      <p:ext uri="{BB962C8B-B14F-4D97-AF65-F5344CB8AC3E}">
        <p14:creationId xmlns:p14="http://schemas.microsoft.com/office/powerpoint/2010/main" val="427703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7297F8-03BC-47AD-9BBF-F9198373AB1A}" type="datetimeFigureOut">
              <a:rPr lang="en-IN" smtClean="0"/>
              <a:t>06-09-2024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3C2D26-1940-4DAD-B83B-B7C3F45A2BC0}" type="slidenum">
              <a:rPr lang="en-IN" smtClean="0"/>
              <a:t>‹#›</a:t>
            </a:fld>
            <a:endParaRPr lang="en-IN"/>
          </a:p>
        </p:txBody>
      </p:sp>
    </p:spTree>
    <p:extLst>
      <p:ext uri="{BB962C8B-B14F-4D97-AF65-F5344CB8AC3E}">
        <p14:creationId xmlns:p14="http://schemas.microsoft.com/office/powerpoint/2010/main" val="2225590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D7297F8-03BC-47AD-9BBF-F9198373AB1A}" type="datetimeFigureOut">
              <a:rPr lang="en-IN" smtClean="0"/>
              <a:t>06-09-2024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A3C2D26-1940-4DAD-B83B-B7C3F45A2BC0}" type="slidenum">
              <a:rPr lang="en-IN" smtClean="0"/>
              <a:t>‹#›</a:t>
            </a:fld>
            <a:endParaRPr lang="en-IN"/>
          </a:p>
        </p:txBody>
      </p:sp>
    </p:spTree>
    <p:extLst>
      <p:ext uri="{BB962C8B-B14F-4D97-AF65-F5344CB8AC3E}">
        <p14:creationId xmlns:p14="http://schemas.microsoft.com/office/powerpoint/2010/main" val="18068190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44615-099C-CD20-2B24-BC37A538546E}"/>
              </a:ext>
            </a:extLst>
          </p:cNvPr>
          <p:cNvSpPr>
            <a:spLocks noGrp="1"/>
          </p:cNvSpPr>
          <p:nvPr>
            <p:ph idx="1"/>
          </p:nvPr>
        </p:nvSpPr>
        <p:spPr>
          <a:xfrm>
            <a:off x="838200" y="420624"/>
            <a:ext cx="10515600" cy="5756339"/>
          </a:xfrm>
        </p:spPr>
        <p:txBody>
          <a:bodyPr/>
          <a:lstStyle/>
          <a:p>
            <a:r>
              <a:rPr lang="en-US" dirty="0"/>
              <a:t>Project Description: </a:t>
            </a:r>
          </a:p>
          <a:p>
            <a:r>
              <a:rPr lang="en-US" dirty="0"/>
              <a:t>This project involves analyzing job and user engagement data across multiple tables to derive key metrics and insights. </a:t>
            </a:r>
          </a:p>
          <a:p>
            <a:r>
              <a:rPr lang="en-US" dirty="0"/>
              <a:t>The purpose is to understand job review patterns, throughput, language distribution, user growth, retention, and engagement. </a:t>
            </a:r>
          </a:p>
          <a:p>
            <a:r>
              <a:rPr lang="en-US" dirty="0"/>
              <a:t>The analysis will provide actionable insights for optimizing operations, improving user retention, and enhancing product features.</a:t>
            </a:r>
            <a:endParaRPr lang="en-IN" dirty="0"/>
          </a:p>
        </p:txBody>
      </p:sp>
    </p:spTree>
    <p:extLst>
      <p:ext uri="{BB962C8B-B14F-4D97-AF65-F5344CB8AC3E}">
        <p14:creationId xmlns:p14="http://schemas.microsoft.com/office/powerpoint/2010/main" val="418789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66C8F4-037D-1D62-2C6D-A07AB0C6D127}"/>
              </a:ext>
            </a:extLst>
          </p:cNvPr>
          <p:cNvPicPr>
            <a:picLocks noChangeAspect="1"/>
          </p:cNvPicPr>
          <p:nvPr/>
        </p:nvPicPr>
        <p:blipFill>
          <a:blip r:embed="rId2"/>
          <a:stretch>
            <a:fillRect/>
          </a:stretch>
        </p:blipFill>
        <p:spPr>
          <a:xfrm>
            <a:off x="606085" y="428030"/>
            <a:ext cx="4549534" cy="967824"/>
          </a:xfrm>
          <a:prstGeom prst="rect">
            <a:avLst/>
          </a:prstGeom>
        </p:spPr>
      </p:pic>
      <p:pic>
        <p:nvPicPr>
          <p:cNvPr id="5" name="Picture 4">
            <a:extLst>
              <a:ext uri="{FF2B5EF4-FFF2-40B4-BE49-F238E27FC236}">
                <a16:creationId xmlns:a16="http://schemas.microsoft.com/office/drawing/2014/main" id="{1A259E1B-77F6-7D5F-BFE7-89E017098516}"/>
              </a:ext>
            </a:extLst>
          </p:cNvPr>
          <p:cNvPicPr>
            <a:picLocks noChangeAspect="1"/>
          </p:cNvPicPr>
          <p:nvPr/>
        </p:nvPicPr>
        <p:blipFill>
          <a:blip r:embed="rId3"/>
          <a:stretch>
            <a:fillRect/>
          </a:stretch>
        </p:blipFill>
        <p:spPr>
          <a:xfrm>
            <a:off x="606085" y="2261946"/>
            <a:ext cx="4038950" cy="2019475"/>
          </a:xfrm>
          <a:prstGeom prst="rect">
            <a:avLst/>
          </a:prstGeom>
        </p:spPr>
      </p:pic>
      <p:pic>
        <p:nvPicPr>
          <p:cNvPr id="7" name="Picture 6">
            <a:extLst>
              <a:ext uri="{FF2B5EF4-FFF2-40B4-BE49-F238E27FC236}">
                <a16:creationId xmlns:a16="http://schemas.microsoft.com/office/drawing/2014/main" id="{D3BECC8A-4DB3-0463-FC3E-1AF2A5599134}"/>
              </a:ext>
            </a:extLst>
          </p:cNvPr>
          <p:cNvPicPr>
            <a:picLocks noChangeAspect="1"/>
          </p:cNvPicPr>
          <p:nvPr/>
        </p:nvPicPr>
        <p:blipFill>
          <a:blip r:embed="rId4"/>
          <a:stretch>
            <a:fillRect/>
          </a:stretch>
        </p:blipFill>
        <p:spPr>
          <a:xfrm>
            <a:off x="7684802" y="1069098"/>
            <a:ext cx="2825882" cy="4986850"/>
          </a:xfrm>
          <a:prstGeom prst="rect">
            <a:avLst/>
          </a:prstGeom>
        </p:spPr>
      </p:pic>
    </p:spTree>
    <p:extLst>
      <p:ext uri="{BB962C8B-B14F-4D97-AF65-F5344CB8AC3E}">
        <p14:creationId xmlns:p14="http://schemas.microsoft.com/office/powerpoint/2010/main" val="88342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E81CB5-E463-5E14-86C9-8C9B29FC4DD1}"/>
              </a:ext>
            </a:extLst>
          </p:cNvPr>
          <p:cNvPicPr>
            <a:picLocks noChangeAspect="1"/>
          </p:cNvPicPr>
          <p:nvPr/>
        </p:nvPicPr>
        <p:blipFill>
          <a:blip r:embed="rId2"/>
          <a:stretch>
            <a:fillRect/>
          </a:stretch>
        </p:blipFill>
        <p:spPr>
          <a:xfrm>
            <a:off x="585806" y="184808"/>
            <a:ext cx="4511431" cy="883997"/>
          </a:xfrm>
          <a:prstGeom prst="rect">
            <a:avLst/>
          </a:prstGeom>
        </p:spPr>
      </p:pic>
      <p:pic>
        <p:nvPicPr>
          <p:cNvPr id="7" name="Picture 6">
            <a:extLst>
              <a:ext uri="{FF2B5EF4-FFF2-40B4-BE49-F238E27FC236}">
                <a16:creationId xmlns:a16="http://schemas.microsoft.com/office/drawing/2014/main" id="{E9E29AC4-64D6-B00F-66F6-C05BC88EC3AC}"/>
              </a:ext>
            </a:extLst>
          </p:cNvPr>
          <p:cNvPicPr>
            <a:picLocks noChangeAspect="1"/>
          </p:cNvPicPr>
          <p:nvPr/>
        </p:nvPicPr>
        <p:blipFill>
          <a:blip r:embed="rId3"/>
          <a:stretch>
            <a:fillRect/>
          </a:stretch>
        </p:blipFill>
        <p:spPr>
          <a:xfrm>
            <a:off x="394225" y="1941208"/>
            <a:ext cx="5345788" cy="2975583"/>
          </a:xfrm>
          <a:prstGeom prst="rect">
            <a:avLst/>
          </a:prstGeom>
        </p:spPr>
      </p:pic>
      <p:pic>
        <p:nvPicPr>
          <p:cNvPr id="9" name="Picture 8">
            <a:extLst>
              <a:ext uri="{FF2B5EF4-FFF2-40B4-BE49-F238E27FC236}">
                <a16:creationId xmlns:a16="http://schemas.microsoft.com/office/drawing/2014/main" id="{80D33FDB-D92F-18E0-7B73-D76B10172E1E}"/>
              </a:ext>
            </a:extLst>
          </p:cNvPr>
          <p:cNvPicPr>
            <a:picLocks noChangeAspect="1"/>
          </p:cNvPicPr>
          <p:nvPr/>
        </p:nvPicPr>
        <p:blipFill>
          <a:blip r:embed="rId4"/>
          <a:stretch>
            <a:fillRect/>
          </a:stretch>
        </p:blipFill>
        <p:spPr>
          <a:xfrm>
            <a:off x="8228908" y="1068805"/>
            <a:ext cx="2655402" cy="5265607"/>
          </a:xfrm>
          <a:prstGeom prst="rect">
            <a:avLst/>
          </a:prstGeom>
        </p:spPr>
      </p:pic>
    </p:spTree>
    <p:extLst>
      <p:ext uri="{BB962C8B-B14F-4D97-AF65-F5344CB8AC3E}">
        <p14:creationId xmlns:p14="http://schemas.microsoft.com/office/powerpoint/2010/main" val="4135125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C1494C-106D-647B-68F5-62C139EA4285}"/>
              </a:ext>
            </a:extLst>
          </p:cNvPr>
          <p:cNvPicPr>
            <a:picLocks noChangeAspect="1"/>
          </p:cNvPicPr>
          <p:nvPr/>
        </p:nvPicPr>
        <p:blipFill>
          <a:blip r:embed="rId2"/>
          <a:stretch>
            <a:fillRect/>
          </a:stretch>
        </p:blipFill>
        <p:spPr>
          <a:xfrm>
            <a:off x="605338" y="508154"/>
            <a:ext cx="4747671" cy="1181202"/>
          </a:xfrm>
          <a:prstGeom prst="rect">
            <a:avLst/>
          </a:prstGeom>
        </p:spPr>
      </p:pic>
      <p:pic>
        <p:nvPicPr>
          <p:cNvPr id="5" name="Picture 4">
            <a:extLst>
              <a:ext uri="{FF2B5EF4-FFF2-40B4-BE49-F238E27FC236}">
                <a16:creationId xmlns:a16="http://schemas.microsoft.com/office/drawing/2014/main" id="{1F9CCEE0-2E8B-270D-AD1E-C74DCB25C39C}"/>
              </a:ext>
            </a:extLst>
          </p:cNvPr>
          <p:cNvPicPr>
            <a:picLocks noChangeAspect="1"/>
          </p:cNvPicPr>
          <p:nvPr/>
        </p:nvPicPr>
        <p:blipFill>
          <a:blip r:embed="rId3"/>
          <a:stretch>
            <a:fillRect/>
          </a:stretch>
        </p:blipFill>
        <p:spPr>
          <a:xfrm>
            <a:off x="674164" y="1781736"/>
            <a:ext cx="4182972" cy="4955670"/>
          </a:xfrm>
          <a:prstGeom prst="rect">
            <a:avLst/>
          </a:prstGeom>
        </p:spPr>
      </p:pic>
      <p:pic>
        <p:nvPicPr>
          <p:cNvPr id="7" name="Picture 6">
            <a:extLst>
              <a:ext uri="{FF2B5EF4-FFF2-40B4-BE49-F238E27FC236}">
                <a16:creationId xmlns:a16="http://schemas.microsoft.com/office/drawing/2014/main" id="{EAD12FBC-D5C6-1B03-FF3F-30B479113481}"/>
              </a:ext>
            </a:extLst>
          </p:cNvPr>
          <p:cNvPicPr>
            <a:picLocks noChangeAspect="1"/>
          </p:cNvPicPr>
          <p:nvPr/>
        </p:nvPicPr>
        <p:blipFill>
          <a:blip r:embed="rId4"/>
          <a:stretch>
            <a:fillRect/>
          </a:stretch>
        </p:blipFill>
        <p:spPr>
          <a:xfrm>
            <a:off x="5112775" y="2795207"/>
            <a:ext cx="6784258" cy="1267585"/>
          </a:xfrm>
          <a:prstGeom prst="rect">
            <a:avLst/>
          </a:prstGeom>
        </p:spPr>
      </p:pic>
    </p:spTree>
    <p:extLst>
      <p:ext uri="{BB962C8B-B14F-4D97-AF65-F5344CB8AC3E}">
        <p14:creationId xmlns:p14="http://schemas.microsoft.com/office/powerpoint/2010/main" val="1811693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E48A1B-4EB1-DAFF-A247-DDFEEAB9345A}"/>
              </a:ext>
            </a:extLst>
          </p:cNvPr>
          <p:cNvPicPr>
            <a:picLocks noChangeAspect="1"/>
          </p:cNvPicPr>
          <p:nvPr/>
        </p:nvPicPr>
        <p:blipFill>
          <a:blip r:embed="rId2"/>
          <a:stretch>
            <a:fillRect/>
          </a:stretch>
        </p:blipFill>
        <p:spPr>
          <a:xfrm>
            <a:off x="144581" y="477431"/>
            <a:ext cx="4587638" cy="1104996"/>
          </a:xfrm>
          <a:prstGeom prst="rect">
            <a:avLst/>
          </a:prstGeom>
        </p:spPr>
      </p:pic>
      <p:pic>
        <p:nvPicPr>
          <p:cNvPr id="5" name="Picture 4">
            <a:extLst>
              <a:ext uri="{FF2B5EF4-FFF2-40B4-BE49-F238E27FC236}">
                <a16:creationId xmlns:a16="http://schemas.microsoft.com/office/drawing/2014/main" id="{A322C91D-1CAA-CD06-4FF2-C053456D8FD8}"/>
              </a:ext>
            </a:extLst>
          </p:cNvPr>
          <p:cNvPicPr>
            <a:picLocks noChangeAspect="1"/>
          </p:cNvPicPr>
          <p:nvPr/>
        </p:nvPicPr>
        <p:blipFill>
          <a:blip r:embed="rId3"/>
          <a:stretch>
            <a:fillRect/>
          </a:stretch>
        </p:blipFill>
        <p:spPr>
          <a:xfrm>
            <a:off x="144581" y="1951363"/>
            <a:ext cx="4099915" cy="2149026"/>
          </a:xfrm>
          <a:prstGeom prst="rect">
            <a:avLst/>
          </a:prstGeom>
        </p:spPr>
      </p:pic>
      <p:pic>
        <p:nvPicPr>
          <p:cNvPr id="7" name="Picture 6">
            <a:extLst>
              <a:ext uri="{FF2B5EF4-FFF2-40B4-BE49-F238E27FC236}">
                <a16:creationId xmlns:a16="http://schemas.microsoft.com/office/drawing/2014/main" id="{85902186-E041-CA6A-076A-21BA4F23DC06}"/>
              </a:ext>
            </a:extLst>
          </p:cNvPr>
          <p:cNvPicPr>
            <a:picLocks noChangeAspect="1"/>
          </p:cNvPicPr>
          <p:nvPr/>
        </p:nvPicPr>
        <p:blipFill>
          <a:blip r:embed="rId4"/>
          <a:stretch>
            <a:fillRect/>
          </a:stretch>
        </p:blipFill>
        <p:spPr>
          <a:xfrm>
            <a:off x="4380392" y="1951363"/>
            <a:ext cx="2880610" cy="3977985"/>
          </a:xfrm>
          <a:prstGeom prst="rect">
            <a:avLst/>
          </a:prstGeom>
        </p:spPr>
      </p:pic>
      <p:pic>
        <p:nvPicPr>
          <p:cNvPr id="8" name="Picture 7">
            <a:extLst>
              <a:ext uri="{FF2B5EF4-FFF2-40B4-BE49-F238E27FC236}">
                <a16:creationId xmlns:a16="http://schemas.microsoft.com/office/drawing/2014/main" id="{FFB33826-32F9-3B7B-998C-DCA09EAEE567}"/>
              </a:ext>
            </a:extLst>
          </p:cNvPr>
          <p:cNvPicPr>
            <a:picLocks noChangeAspect="1"/>
          </p:cNvPicPr>
          <p:nvPr/>
        </p:nvPicPr>
        <p:blipFill>
          <a:blip r:embed="rId4"/>
          <a:stretch>
            <a:fillRect/>
          </a:stretch>
        </p:blipFill>
        <p:spPr>
          <a:xfrm>
            <a:off x="7396898" y="1951362"/>
            <a:ext cx="2880610" cy="3977985"/>
          </a:xfrm>
          <a:prstGeom prst="rect">
            <a:avLst/>
          </a:prstGeom>
        </p:spPr>
      </p:pic>
    </p:spTree>
    <p:extLst>
      <p:ext uri="{BB962C8B-B14F-4D97-AF65-F5344CB8AC3E}">
        <p14:creationId xmlns:p14="http://schemas.microsoft.com/office/powerpoint/2010/main" val="1632286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8183EC-1917-EFDA-954D-8EDFD4524547}"/>
              </a:ext>
            </a:extLst>
          </p:cNvPr>
          <p:cNvPicPr>
            <a:picLocks noChangeAspect="1"/>
          </p:cNvPicPr>
          <p:nvPr/>
        </p:nvPicPr>
        <p:blipFill>
          <a:blip r:embed="rId2"/>
          <a:stretch>
            <a:fillRect/>
          </a:stretch>
        </p:blipFill>
        <p:spPr>
          <a:xfrm>
            <a:off x="265711" y="381800"/>
            <a:ext cx="2949196" cy="4206605"/>
          </a:xfrm>
          <a:prstGeom prst="rect">
            <a:avLst/>
          </a:prstGeom>
        </p:spPr>
      </p:pic>
      <p:sp>
        <p:nvSpPr>
          <p:cNvPr id="5" name="Subtitle 4">
            <a:extLst>
              <a:ext uri="{FF2B5EF4-FFF2-40B4-BE49-F238E27FC236}">
                <a16:creationId xmlns:a16="http://schemas.microsoft.com/office/drawing/2014/main" id="{C4D3AD4D-4358-0ECC-1E52-E50A316EFCF2}"/>
              </a:ext>
            </a:extLst>
          </p:cNvPr>
          <p:cNvSpPr>
            <a:spLocks noGrp="1"/>
          </p:cNvSpPr>
          <p:nvPr>
            <p:ph type="subTitle" idx="1"/>
          </p:nvPr>
        </p:nvSpPr>
        <p:spPr>
          <a:xfrm>
            <a:off x="1272942" y="5141174"/>
            <a:ext cx="8825658" cy="861420"/>
          </a:xfrm>
        </p:spPr>
        <p:txBody>
          <a:bodyPr/>
          <a:lstStyle/>
          <a:p>
            <a:r>
              <a:rPr lang="en-IN" dirty="0"/>
              <a:t>And more output present ….</a:t>
            </a:r>
          </a:p>
        </p:txBody>
      </p:sp>
    </p:spTree>
    <p:extLst>
      <p:ext uri="{BB962C8B-B14F-4D97-AF65-F5344CB8AC3E}">
        <p14:creationId xmlns:p14="http://schemas.microsoft.com/office/powerpoint/2010/main" val="1249916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B93DC5-00B8-8E0D-27B6-999C86B45000}"/>
              </a:ext>
            </a:extLst>
          </p:cNvPr>
          <p:cNvPicPr>
            <a:picLocks noChangeAspect="1"/>
          </p:cNvPicPr>
          <p:nvPr/>
        </p:nvPicPr>
        <p:blipFill>
          <a:blip r:embed="rId2"/>
          <a:stretch>
            <a:fillRect/>
          </a:stretch>
        </p:blipFill>
        <p:spPr>
          <a:xfrm>
            <a:off x="471763" y="378123"/>
            <a:ext cx="4267570" cy="1165961"/>
          </a:xfrm>
          <a:prstGeom prst="rect">
            <a:avLst/>
          </a:prstGeom>
        </p:spPr>
      </p:pic>
      <p:pic>
        <p:nvPicPr>
          <p:cNvPr id="5" name="Picture 4">
            <a:extLst>
              <a:ext uri="{FF2B5EF4-FFF2-40B4-BE49-F238E27FC236}">
                <a16:creationId xmlns:a16="http://schemas.microsoft.com/office/drawing/2014/main" id="{C6BEF098-8324-2589-94AE-4F2E404A38E3}"/>
              </a:ext>
            </a:extLst>
          </p:cNvPr>
          <p:cNvPicPr>
            <a:picLocks noChangeAspect="1"/>
          </p:cNvPicPr>
          <p:nvPr/>
        </p:nvPicPr>
        <p:blipFill>
          <a:blip r:embed="rId3"/>
          <a:stretch>
            <a:fillRect/>
          </a:stretch>
        </p:blipFill>
        <p:spPr>
          <a:xfrm>
            <a:off x="265285" y="2383238"/>
            <a:ext cx="5410669" cy="2347163"/>
          </a:xfrm>
          <a:prstGeom prst="rect">
            <a:avLst/>
          </a:prstGeom>
        </p:spPr>
      </p:pic>
      <p:pic>
        <p:nvPicPr>
          <p:cNvPr id="7" name="Picture 6">
            <a:extLst>
              <a:ext uri="{FF2B5EF4-FFF2-40B4-BE49-F238E27FC236}">
                <a16:creationId xmlns:a16="http://schemas.microsoft.com/office/drawing/2014/main" id="{9306D44E-5669-B5F5-DA1A-93CFBF9E2672}"/>
              </a:ext>
            </a:extLst>
          </p:cNvPr>
          <p:cNvPicPr>
            <a:picLocks noChangeAspect="1"/>
          </p:cNvPicPr>
          <p:nvPr/>
        </p:nvPicPr>
        <p:blipFill>
          <a:blip r:embed="rId4"/>
          <a:stretch>
            <a:fillRect/>
          </a:stretch>
        </p:blipFill>
        <p:spPr>
          <a:xfrm>
            <a:off x="6516048" y="2196425"/>
            <a:ext cx="3972630" cy="3783458"/>
          </a:xfrm>
          <a:prstGeom prst="rect">
            <a:avLst/>
          </a:prstGeom>
        </p:spPr>
      </p:pic>
    </p:spTree>
    <p:extLst>
      <p:ext uri="{BB962C8B-B14F-4D97-AF65-F5344CB8AC3E}">
        <p14:creationId xmlns:p14="http://schemas.microsoft.com/office/powerpoint/2010/main" val="2129050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A459C-DAB0-688D-769E-D51BB8A8BD8C}"/>
              </a:ext>
            </a:extLst>
          </p:cNvPr>
          <p:cNvSpPr>
            <a:spLocks noGrp="1"/>
          </p:cNvSpPr>
          <p:nvPr>
            <p:ph type="ctrTitle"/>
          </p:nvPr>
        </p:nvSpPr>
        <p:spPr/>
        <p:txBody>
          <a:bodyPr/>
          <a:lstStyle/>
          <a:p>
            <a:r>
              <a:rPr lang="en-IN" dirty="0"/>
              <a:t>Thank You !</a:t>
            </a:r>
          </a:p>
        </p:txBody>
      </p:sp>
    </p:spTree>
    <p:extLst>
      <p:ext uri="{BB962C8B-B14F-4D97-AF65-F5344CB8AC3E}">
        <p14:creationId xmlns:p14="http://schemas.microsoft.com/office/powerpoint/2010/main" val="174006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1E688-DAA0-4E6F-A945-EBDAFA772691}"/>
              </a:ext>
            </a:extLst>
          </p:cNvPr>
          <p:cNvSpPr>
            <a:spLocks noGrp="1"/>
          </p:cNvSpPr>
          <p:nvPr>
            <p:ph idx="1"/>
          </p:nvPr>
        </p:nvSpPr>
        <p:spPr>
          <a:xfrm>
            <a:off x="838200" y="274320"/>
            <a:ext cx="10515600" cy="5902643"/>
          </a:xfrm>
        </p:spPr>
        <p:txBody>
          <a:bodyPr>
            <a:normAutofit/>
          </a:bodyPr>
          <a:lstStyle/>
          <a:p>
            <a:r>
              <a:rPr lang="en-US" dirty="0"/>
              <a:t>Approach</a:t>
            </a:r>
          </a:p>
          <a:p>
            <a:r>
              <a:rPr lang="en-US" dirty="0"/>
              <a:t>Step 1: Data Understanding: The first step was to understand the structure and content of the provided datasets (</a:t>
            </a:r>
            <a:r>
              <a:rPr lang="en-US" dirty="0" err="1"/>
              <a:t>job_data</a:t>
            </a:r>
            <a:r>
              <a:rPr lang="en-US" dirty="0"/>
              <a:t>, users, events, and </a:t>
            </a:r>
            <a:r>
              <a:rPr lang="en-US" dirty="0" err="1"/>
              <a:t>email_events</a:t>
            </a:r>
            <a:r>
              <a:rPr lang="en-US" dirty="0"/>
              <a:t>). This included examining the fields and identifying any relevant relationships between the datasets.</a:t>
            </a:r>
          </a:p>
          <a:p>
            <a:r>
              <a:rPr lang="en-US" dirty="0"/>
              <a:t>Step 2: SQL Query Development: SQL queries were crafted to address specific tasks outlined in the case studies, such as calculating job review counts over time, throughput analysis, language share, detecting duplicate records, and analyzing user engagement, growth, and retention.</a:t>
            </a:r>
          </a:p>
          <a:p>
            <a:r>
              <a:rPr lang="en-US" dirty="0"/>
              <a:t>Step 3: Execution and Analysis: The queries were executed to generate the necessary data outputs. These outputs were then analyzed to extract meaningful insights.</a:t>
            </a:r>
          </a:p>
          <a:p>
            <a:r>
              <a:rPr lang="en-US" dirty="0"/>
              <a:t>Insight Synthesis: The results of the analysis were synthesized into key insights, which were summarized to support decision-making.</a:t>
            </a:r>
          </a:p>
          <a:p>
            <a:endParaRPr lang="en-IN" dirty="0"/>
          </a:p>
        </p:txBody>
      </p:sp>
    </p:spTree>
    <p:extLst>
      <p:ext uri="{BB962C8B-B14F-4D97-AF65-F5344CB8AC3E}">
        <p14:creationId xmlns:p14="http://schemas.microsoft.com/office/powerpoint/2010/main" val="1132896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1E688-DAA0-4E6F-A945-EBDAFA772691}"/>
              </a:ext>
            </a:extLst>
          </p:cNvPr>
          <p:cNvSpPr>
            <a:spLocks noGrp="1"/>
          </p:cNvSpPr>
          <p:nvPr>
            <p:ph idx="1"/>
          </p:nvPr>
        </p:nvSpPr>
        <p:spPr>
          <a:xfrm>
            <a:off x="838200" y="274320"/>
            <a:ext cx="10515600" cy="5902643"/>
          </a:xfrm>
        </p:spPr>
        <p:txBody>
          <a:bodyPr/>
          <a:lstStyle/>
          <a:p>
            <a:r>
              <a:rPr lang="en-US" dirty="0"/>
              <a:t>Tech-Stack</a:t>
            </a:r>
          </a:p>
          <a:p>
            <a:r>
              <a:rPr lang="en-US" dirty="0"/>
              <a:t>MySQL: MySQL was the primary database management system used for executing the SQL queries. It was used to store and manipulate the data for analysis.</a:t>
            </a:r>
          </a:p>
          <a:p>
            <a:r>
              <a:rPr lang="en-US" dirty="0"/>
              <a:t>MySQL Workbench: This tool was used as the interface for writing, testing, and executing SQL queries. Its visual and management features facilitated the exploration of data and validation of results.</a:t>
            </a:r>
          </a:p>
          <a:p>
            <a:r>
              <a:rPr lang="en-US" dirty="0"/>
              <a:t>Reasoning: User-Friendly Interface:  - MySQL Workbench provides an intuitive GUI for database management, making it easier to visualize and manage the database structure.  </a:t>
            </a:r>
          </a:p>
          <a:p>
            <a:r>
              <a:rPr lang="en-US" dirty="0"/>
              <a:t>Powerful Query Execution: It allows for efficient query execution and result analysis, which is crucial for performing the required tasks in this project.</a:t>
            </a:r>
            <a:endParaRPr lang="en-IN" dirty="0"/>
          </a:p>
        </p:txBody>
      </p:sp>
    </p:spTree>
    <p:extLst>
      <p:ext uri="{BB962C8B-B14F-4D97-AF65-F5344CB8AC3E}">
        <p14:creationId xmlns:p14="http://schemas.microsoft.com/office/powerpoint/2010/main" val="73606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1E688-DAA0-4E6F-A945-EBDAFA772691}"/>
              </a:ext>
            </a:extLst>
          </p:cNvPr>
          <p:cNvSpPr>
            <a:spLocks noGrp="1"/>
          </p:cNvSpPr>
          <p:nvPr>
            <p:ph idx="1"/>
          </p:nvPr>
        </p:nvSpPr>
        <p:spPr>
          <a:xfrm>
            <a:off x="838200" y="274320"/>
            <a:ext cx="10515600" cy="5902643"/>
          </a:xfrm>
        </p:spPr>
        <p:txBody>
          <a:bodyPr>
            <a:normAutofit fontScale="85000" lnSpcReduction="20000"/>
          </a:bodyPr>
          <a:lstStyle/>
          <a:p>
            <a:r>
              <a:rPr lang="en-US" dirty="0"/>
              <a:t>Insights</a:t>
            </a:r>
          </a:p>
          <a:p>
            <a:r>
              <a:rPr lang="en-US" dirty="0"/>
              <a:t>Key Findings: </a:t>
            </a:r>
          </a:p>
          <a:p>
            <a:r>
              <a:rPr lang="en-US" dirty="0"/>
              <a:t>Jobs Reviewed Over Time: The analysis showed varying levels of job reviews per hour throughout November 2020, with specific peak hours that might align with organizational working hours or user behavior patterns.</a:t>
            </a:r>
          </a:p>
          <a:p>
            <a:r>
              <a:rPr lang="en-US" dirty="0"/>
              <a:t>Throughput Analysis: The 7-day rolling average provided a smoother trend line for throughput, making it easier to identify long-term patterns and anomalies compared to daily metrics, which can be volatile.</a:t>
            </a:r>
          </a:p>
          <a:p>
            <a:r>
              <a:rPr lang="en-US" dirty="0"/>
              <a:t>Language Share: The last 30 days showed the distribution of language usage, identifying the dominant languages and those that might require additional focus or resources.</a:t>
            </a:r>
          </a:p>
          <a:p>
            <a:r>
              <a:rPr lang="en-US" dirty="0"/>
              <a:t>Duplicate Rows: Identified duplicate records can indicate data quality issues, which should be addressed to maintain data integrity.</a:t>
            </a:r>
          </a:p>
          <a:p>
            <a:r>
              <a:rPr lang="en-US" dirty="0"/>
              <a:t>User Engagement: The weekly user engagement analysis highlighted active periods and allowed the identification of trends over time, which is crucial for understanding how users interact with the product.</a:t>
            </a:r>
          </a:p>
          <a:p>
            <a:r>
              <a:rPr lang="en-US" dirty="0"/>
              <a:t>User Growth: The analysis of user growth over time provided insights into periods of accelerated growth and potentially successful marketing campaigns or product launches.</a:t>
            </a:r>
          </a:p>
          <a:p>
            <a:r>
              <a:rPr lang="en-US" dirty="0"/>
              <a:t>User Retention: Weekly retention analysis revealed how well the product retains users over time, providing vital information for improving user experience and reducing churn.</a:t>
            </a:r>
          </a:p>
          <a:p>
            <a:r>
              <a:rPr lang="en-US" dirty="0"/>
              <a:t>Email Engagement: Email engagement metrics showed how users interact with email communications, which can be used to optimize email strategies and improve user outreach</a:t>
            </a:r>
            <a:endParaRPr lang="en-IN" dirty="0"/>
          </a:p>
        </p:txBody>
      </p:sp>
    </p:spTree>
    <p:extLst>
      <p:ext uri="{BB962C8B-B14F-4D97-AF65-F5344CB8AC3E}">
        <p14:creationId xmlns:p14="http://schemas.microsoft.com/office/powerpoint/2010/main" val="25355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1E688-DAA0-4E6F-A945-EBDAFA772691}"/>
              </a:ext>
            </a:extLst>
          </p:cNvPr>
          <p:cNvSpPr>
            <a:spLocks noGrp="1"/>
          </p:cNvSpPr>
          <p:nvPr>
            <p:ph idx="1"/>
          </p:nvPr>
        </p:nvSpPr>
        <p:spPr>
          <a:xfrm>
            <a:off x="838200" y="274320"/>
            <a:ext cx="10515600" cy="5902643"/>
          </a:xfrm>
        </p:spPr>
        <p:txBody>
          <a:bodyPr/>
          <a:lstStyle/>
          <a:p>
            <a:r>
              <a:rPr lang="en-US" dirty="0"/>
              <a:t>Result</a:t>
            </a:r>
          </a:p>
          <a:p>
            <a:r>
              <a:rPr lang="en-US" dirty="0"/>
              <a:t>The project successfully identified key patterns and trends in job reviews, user engagement, and language distribution, among other metrics.</a:t>
            </a:r>
          </a:p>
          <a:p>
            <a:r>
              <a:rPr lang="en-US" dirty="0"/>
              <a:t> These insights are valuable for making informed decisions regarding product development, marketing strategies, and operational improvements.</a:t>
            </a:r>
          </a:p>
          <a:p>
            <a:r>
              <a:rPr lang="en-US" dirty="0"/>
              <a:t> The analysis has deepened the understanding of how users interact with the platform and how different factors influence these interactions, contributing to more effective decision-making and strategic planning.</a:t>
            </a:r>
            <a:endParaRPr lang="en-IN" dirty="0"/>
          </a:p>
        </p:txBody>
      </p:sp>
    </p:spTree>
    <p:extLst>
      <p:ext uri="{BB962C8B-B14F-4D97-AF65-F5344CB8AC3E}">
        <p14:creationId xmlns:p14="http://schemas.microsoft.com/office/powerpoint/2010/main" val="262897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57CD15-0971-80F6-D481-AAE882C09A12}"/>
              </a:ext>
            </a:extLst>
          </p:cNvPr>
          <p:cNvPicPr>
            <a:picLocks noChangeAspect="1"/>
          </p:cNvPicPr>
          <p:nvPr/>
        </p:nvPicPr>
        <p:blipFill>
          <a:blip r:embed="rId2"/>
          <a:stretch>
            <a:fillRect/>
          </a:stretch>
        </p:blipFill>
        <p:spPr>
          <a:xfrm>
            <a:off x="447001" y="412459"/>
            <a:ext cx="5648999" cy="1485583"/>
          </a:xfrm>
          <a:prstGeom prst="rect">
            <a:avLst/>
          </a:prstGeom>
        </p:spPr>
      </p:pic>
      <p:pic>
        <p:nvPicPr>
          <p:cNvPr id="3" name="Picture 2">
            <a:extLst>
              <a:ext uri="{FF2B5EF4-FFF2-40B4-BE49-F238E27FC236}">
                <a16:creationId xmlns:a16="http://schemas.microsoft.com/office/drawing/2014/main" id="{3DA83D74-C65B-9308-39C4-5149398BA53D}"/>
              </a:ext>
            </a:extLst>
          </p:cNvPr>
          <p:cNvPicPr>
            <a:picLocks noChangeAspect="1"/>
          </p:cNvPicPr>
          <p:nvPr/>
        </p:nvPicPr>
        <p:blipFill>
          <a:blip r:embed="rId3"/>
          <a:stretch>
            <a:fillRect/>
          </a:stretch>
        </p:blipFill>
        <p:spPr>
          <a:xfrm>
            <a:off x="6474290" y="3226760"/>
            <a:ext cx="4806877" cy="2397292"/>
          </a:xfrm>
          <a:prstGeom prst="rect">
            <a:avLst/>
          </a:prstGeom>
        </p:spPr>
      </p:pic>
      <p:pic>
        <p:nvPicPr>
          <p:cNvPr id="5" name="Picture 4">
            <a:extLst>
              <a:ext uri="{FF2B5EF4-FFF2-40B4-BE49-F238E27FC236}">
                <a16:creationId xmlns:a16="http://schemas.microsoft.com/office/drawing/2014/main" id="{273BD209-730A-E125-7F06-D6E742BCF40F}"/>
              </a:ext>
            </a:extLst>
          </p:cNvPr>
          <p:cNvPicPr>
            <a:picLocks noChangeAspect="1"/>
          </p:cNvPicPr>
          <p:nvPr/>
        </p:nvPicPr>
        <p:blipFill>
          <a:blip r:embed="rId4"/>
          <a:stretch>
            <a:fillRect/>
          </a:stretch>
        </p:blipFill>
        <p:spPr>
          <a:xfrm>
            <a:off x="742083" y="2459843"/>
            <a:ext cx="4631258" cy="3572041"/>
          </a:xfrm>
          <a:prstGeom prst="rect">
            <a:avLst/>
          </a:prstGeom>
        </p:spPr>
      </p:pic>
    </p:spTree>
    <p:extLst>
      <p:ext uri="{BB962C8B-B14F-4D97-AF65-F5344CB8AC3E}">
        <p14:creationId xmlns:p14="http://schemas.microsoft.com/office/powerpoint/2010/main" val="1322171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DA8E05-7DF7-F8C7-11CE-C3EE8E696C96}"/>
              </a:ext>
            </a:extLst>
          </p:cNvPr>
          <p:cNvPicPr>
            <a:picLocks noChangeAspect="1"/>
          </p:cNvPicPr>
          <p:nvPr/>
        </p:nvPicPr>
        <p:blipFill>
          <a:blip r:embed="rId2"/>
          <a:stretch>
            <a:fillRect/>
          </a:stretch>
        </p:blipFill>
        <p:spPr>
          <a:xfrm>
            <a:off x="450607" y="399732"/>
            <a:ext cx="4663844" cy="1653683"/>
          </a:xfrm>
          <a:prstGeom prst="rect">
            <a:avLst/>
          </a:prstGeom>
        </p:spPr>
      </p:pic>
      <p:pic>
        <p:nvPicPr>
          <p:cNvPr id="10" name="Picture 9">
            <a:extLst>
              <a:ext uri="{FF2B5EF4-FFF2-40B4-BE49-F238E27FC236}">
                <a16:creationId xmlns:a16="http://schemas.microsoft.com/office/drawing/2014/main" id="{9856E662-8815-28B5-B57A-D961C5A7989F}"/>
              </a:ext>
            </a:extLst>
          </p:cNvPr>
          <p:cNvPicPr>
            <a:picLocks noChangeAspect="1"/>
          </p:cNvPicPr>
          <p:nvPr/>
        </p:nvPicPr>
        <p:blipFill>
          <a:blip r:embed="rId3"/>
          <a:stretch>
            <a:fillRect/>
          </a:stretch>
        </p:blipFill>
        <p:spPr>
          <a:xfrm>
            <a:off x="148738" y="2202763"/>
            <a:ext cx="7756397" cy="4540148"/>
          </a:xfrm>
          <a:prstGeom prst="rect">
            <a:avLst/>
          </a:prstGeom>
        </p:spPr>
      </p:pic>
      <p:pic>
        <p:nvPicPr>
          <p:cNvPr id="12" name="Picture 11">
            <a:extLst>
              <a:ext uri="{FF2B5EF4-FFF2-40B4-BE49-F238E27FC236}">
                <a16:creationId xmlns:a16="http://schemas.microsoft.com/office/drawing/2014/main" id="{5F121B8C-7440-27D2-B16D-77413DEBEBCA}"/>
              </a:ext>
            </a:extLst>
          </p:cNvPr>
          <p:cNvPicPr>
            <a:picLocks noChangeAspect="1"/>
          </p:cNvPicPr>
          <p:nvPr/>
        </p:nvPicPr>
        <p:blipFill>
          <a:blip r:embed="rId4"/>
          <a:stretch>
            <a:fillRect/>
          </a:stretch>
        </p:blipFill>
        <p:spPr>
          <a:xfrm>
            <a:off x="8017688" y="3566332"/>
            <a:ext cx="4098543" cy="2008558"/>
          </a:xfrm>
          <a:prstGeom prst="rect">
            <a:avLst/>
          </a:prstGeom>
        </p:spPr>
      </p:pic>
    </p:spTree>
    <p:extLst>
      <p:ext uri="{BB962C8B-B14F-4D97-AF65-F5344CB8AC3E}">
        <p14:creationId xmlns:p14="http://schemas.microsoft.com/office/powerpoint/2010/main" val="1103792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A46401-4855-C4A6-707C-BB50F63ADB90}"/>
              </a:ext>
            </a:extLst>
          </p:cNvPr>
          <p:cNvPicPr>
            <a:picLocks noChangeAspect="1"/>
          </p:cNvPicPr>
          <p:nvPr/>
        </p:nvPicPr>
        <p:blipFill>
          <a:blip r:embed="rId2"/>
          <a:stretch>
            <a:fillRect/>
          </a:stretch>
        </p:blipFill>
        <p:spPr>
          <a:xfrm>
            <a:off x="435365" y="282624"/>
            <a:ext cx="4694327" cy="1219306"/>
          </a:xfrm>
          <a:prstGeom prst="rect">
            <a:avLst/>
          </a:prstGeom>
        </p:spPr>
      </p:pic>
      <p:pic>
        <p:nvPicPr>
          <p:cNvPr id="4" name="Picture 3">
            <a:extLst>
              <a:ext uri="{FF2B5EF4-FFF2-40B4-BE49-F238E27FC236}">
                <a16:creationId xmlns:a16="http://schemas.microsoft.com/office/drawing/2014/main" id="{06BA4468-7E6C-3B36-F0F6-6C78CAB7669E}"/>
              </a:ext>
            </a:extLst>
          </p:cNvPr>
          <p:cNvPicPr>
            <a:picLocks noChangeAspect="1"/>
          </p:cNvPicPr>
          <p:nvPr/>
        </p:nvPicPr>
        <p:blipFill>
          <a:blip r:embed="rId3"/>
          <a:stretch>
            <a:fillRect/>
          </a:stretch>
        </p:blipFill>
        <p:spPr>
          <a:xfrm>
            <a:off x="351537" y="1793943"/>
            <a:ext cx="4861981" cy="4587638"/>
          </a:xfrm>
          <a:prstGeom prst="rect">
            <a:avLst/>
          </a:prstGeom>
        </p:spPr>
      </p:pic>
      <p:pic>
        <p:nvPicPr>
          <p:cNvPr id="7" name="Picture 6">
            <a:extLst>
              <a:ext uri="{FF2B5EF4-FFF2-40B4-BE49-F238E27FC236}">
                <a16:creationId xmlns:a16="http://schemas.microsoft.com/office/drawing/2014/main" id="{1DAEA6C6-DE06-1FB5-6307-524019B65B1E}"/>
              </a:ext>
            </a:extLst>
          </p:cNvPr>
          <p:cNvPicPr>
            <a:picLocks noChangeAspect="1"/>
          </p:cNvPicPr>
          <p:nvPr/>
        </p:nvPicPr>
        <p:blipFill>
          <a:blip r:embed="rId4"/>
          <a:stretch>
            <a:fillRect/>
          </a:stretch>
        </p:blipFill>
        <p:spPr>
          <a:xfrm>
            <a:off x="5840868" y="3108799"/>
            <a:ext cx="5107672" cy="1807330"/>
          </a:xfrm>
          <a:prstGeom prst="rect">
            <a:avLst/>
          </a:prstGeom>
        </p:spPr>
      </p:pic>
    </p:spTree>
    <p:extLst>
      <p:ext uri="{BB962C8B-B14F-4D97-AF65-F5344CB8AC3E}">
        <p14:creationId xmlns:p14="http://schemas.microsoft.com/office/powerpoint/2010/main" val="3517418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5AC08F-573B-1568-B020-5D32278264CD}"/>
              </a:ext>
            </a:extLst>
          </p:cNvPr>
          <p:cNvPicPr>
            <a:picLocks noChangeAspect="1"/>
          </p:cNvPicPr>
          <p:nvPr/>
        </p:nvPicPr>
        <p:blipFill>
          <a:blip r:embed="rId2"/>
          <a:stretch>
            <a:fillRect/>
          </a:stretch>
        </p:blipFill>
        <p:spPr>
          <a:xfrm>
            <a:off x="493506" y="483453"/>
            <a:ext cx="4519052" cy="1112616"/>
          </a:xfrm>
          <a:prstGeom prst="rect">
            <a:avLst/>
          </a:prstGeom>
        </p:spPr>
      </p:pic>
      <p:pic>
        <p:nvPicPr>
          <p:cNvPr id="4" name="Picture 3">
            <a:extLst>
              <a:ext uri="{FF2B5EF4-FFF2-40B4-BE49-F238E27FC236}">
                <a16:creationId xmlns:a16="http://schemas.microsoft.com/office/drawing/2014/main" id="{89B439F5-5EC6-4042-7916-A3E58EB77934}"/>
              </a:ext>
            </a:extLst>
          </p:cNvPr>
          <p:cNvPicPr>
            <a:picLocks noChangeAspect="1"/>
          </p:cNvPicPr>
          <p:nvPr/>
        </p:nvPicPr>
        <p:blipFill>
          <a:blip r:embed="rId3"/>
          <a:stretch>
            <a:fillRect/>
          </a:stretch>
        </p:blipFill>
        <p:spPr>
          <a:xfrm>
            <a:off x="493506" y="2380254"/>
            <a:ext cx="4473328" cy="3139712"/>
          </a:xfrm>
          <a:prstGeom prst="rect">
            <a:avLst/>
          </a:prstGeom>
        </p:spPr>
      </p:pic>
      <p:pic>
        <p:nvPicPr>
          <p:cNvPr id="6" name="Picture 5">
            <a:extLst>
              <a:ext uri="{FF2B5EF4-FFF2-40B4-BE49-F238E27FC236}">
                <a16:creationId xmlns:a16="http://schemas.microsoft.com/office/drawing/2014/main" id="{AFA5680D-C45D-D14C-4D5D-470878703033}"/>
              </a:ext>
            </a:extLst>
          </p:cNvPr>
          <p:cNvPicPr>
            <a:picLocks noChangeAspect="1"/>
          </p:cNvPicPr>
          <p:nvPr/>
        </p:nvPicPr>
        <p:blipFill>
          <a:blip r:embed="rId4"/>
          <a:stretch>
            <a:fillRect/>
          </a:stretch>
        </p:blipFill>
        <p:spPr>
          <a:xfrm>
            <a:off x="5235079" y="2598508"/>
            <a:ext cx="6731994" cy="1039428"/>
          </a:xfrm>
          <a:prstGeom prst="rect">
            <a:avLst/>
          </a:prstGeom>
        </p:spPr>
      </p:pic>
    </p:spTree>
    <p:extLst>
      <p:ext uri="{BB962C8B-B14F-4D97-AF65-F5344CB8AC3E}">
        <p14:creationId xmlns:p14="http://schemas.microsoft.com/office/powerpoint/2010/main" val="2123452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TotalTime>
  <Words>644</Words>
  <Application>Microsoft Office PowerPoint</Application>
  <PresentationFormat>Widescreen</PresentationFormat>
  <Paragraphs>30</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Sumit Prasad</dc:creator>
  <cp:lastModifiedBy>Sumit Prasad</cp:lastModifiedBy>
  <cp:revision>3</cp:revision>
  <dcterms:created xsi:type="dcterms:W3CDTF">2024-09-05T17:44:00Z</dcterms:created>
  <dcterms:modified xsi:type="dcterms:W3CDTF">2024-09-05T18:42:12Z</dcterms:modified>
</cp:coreProperties>
</file>