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FEC66DC-AC38-49CA-B6CE-CC476E03641A}" type="datetimeFigureOut">
              <a:rPr lang="en-IN" smtClean="0"/>
              <a:t>24-09-2021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7C78D8C-6BC2-4802-A00B-BA4915FA4C2C}"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41074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C66DC-AC38-49CA-B6CE-CC476E03641A}"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78D8C-6BC2-4802-A00B-BA4915FA4C2C}" type="slidenum">
              <a:rPr lang="en-IN" smtClean="0"/>
              <a:t>‹#›</a:t>
            </a:fld>
            <a:endParaRPr lang="en-IN"/>
          </a:p>
        </p:txBody>
      </p:sp>
    </p:spTree>
    <p:extLst>
      <p:ext uri="{BB962C8B-B14F-4D97-AF65-F5344CB8AC3E}">
        <p14:creationId xmlns:p14="http://schemas.microsoft.com/office/powerpoint/2010/main" val="302295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C66DC-AC38-49CA-B6CE-CC476E03641A}"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78D8C-6BC2-4802-A00B-BA4915FA4C2C}" type="slidenum">
              <a:rPr lang="en-IN" smtClean="0"/>
              <a:t>‹#›</a:t>
            </a:fld>
            <a:endParaRPr lang="en-IN"/>
          </a:p>
        </p:txBody>
      </p:sp>
    </p:spTree>
    <p:extLst>
      <p:ext uri="{BB962C8B-B14F-4D97-AF65-F5344CB8AC3E}">
        <p14:creationId xmlns:p14="http://schemas.microsoft.com/office/powerpoint/2010/main" val="256399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C66DC-AC38-49CA-B6CE-CC476E03641A}"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78D8C-6BC2-4802-A00B-BA4915FA4C2C}" type="slidenum">
              <a:rPr lang="en-IN" smtClean="0"/>
              <a:t>‹#›</a:t>
            </a:fld>
            <a:endParaRPr lang="en-IN"/>
          </a:p>
        </p:txBody>
      </p:sp>
    </p:spTree>
    <p:extLst>
      <p:ext uri="{BB962C8B-B14F-4D97-AF65-F5344CB8AC3E}">
        <p14:creationId xmlns:p14="http://schemas.microsoft.com/office/powerpoint/2010/main" val="300459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C66DC-AC38-49CA-B6CE-CC476E03641A}" type="datetimeFigureOut">
              <a:rPr lang="en-IN" smtClean="0"/>
              <a:t>24-09-2021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78D8C-6BC2-4802-A00B-BA4915FA4C2C}"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151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EC66DC-AC38-49CA-B6CE-CC476E03641A}"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78D8C-6BC2-4802-A00B-BA4915FA4C2C}" type="slidenum">
              <a:rPr lang="en-IN" smtClean="0"/>
              <a:t>‹#›</a:t>
            </a:fld>
            <a:endParaRPr lang="en-IN"/>
          </a:p>
        </p:txBody>
      </p:sp>
    </p:spTree>
    <p:extLst>
      <p:ext uri="{BB962C8B-B14F-4D97-AF65-F5344CB8AC3E}">
        <p14:creationId xmlns:p14="http://schemas.microsoft.com/office/powerpoint/2010/main" val="339386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EC66DC-AC38-49CA-B6CE-CC476E03641A}" type="datetimeFigureOut">
              <a:rPr lang="en-IN" smtClean="0"/>
              <a:t>24-09-2021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C78D8C-6BC2-4802-A00B-BA4915FA4C2C}" type="slidenum">
              <a:rPr lang="en-IN" smtClean="0"/>
              <a:t>‹#›</a:t>
            </a:fld>
            <a:endParaRPr lang="en-IN"/>
          </a:p>
        </p:txBody>
      </p:sp>
    </p:spTree>
    <p:extLst>
      <p:ext uri="{BB962C8B-B14F-4D97-AF65-F5344CB8AC3E}">
        <p14:creationId xmlns:p14="http://schemas.microsoft.com/office/powerpoint/2010/main" val="202971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EC66DC-AC38-49CA-B6CE-CC476E03641A}" type="datetimeFigureOut">
              <a:rPr lang="en-IN" smtClean="0"/>
              <a:t>24-09-2021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C78D8C-6BC2-4802-A00B-BA4915FA4C2C}" type="slidenum">
              <a:rPr lang="en-IN" smtClean="0"/>
              <a:t>‹#›</a:t>
            </a:fld>
            <a:endParaRPr lang="en-IN"/>
          </a:p>
        </p:txBody>
      </p:sp>
    </p:spTree>
    <p:extLst>
      <p:ext uri="{BB962C8B-B14F-4D97-AF65-F5344CB8AC3E}">
        <p14:creationId xmlns:p14="http://schemas.microsoft.com/office/powerpoint/2010/main" val="242220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C66DC-AC38-49CA-B6CE-CC476E03641A}" type="datetimeFigureOut">
              <a:rPr lang="en-IN" smtClean="0"/>
              <a:t>24-09-2021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C78D8C-6BC2-4802-A00B-BA4915FA4C2C}" type="slidenum">
              <a:rPr lang="en-IN" smtClean="0"/>
              <a:t>‹#›</a:t>
            </a:fld>
            <a:endParaRPr lang="en-IN"/>
          </a:p>
        </p:txBody>
      </p:sp>
    </p:spTree>
    <p:extLst>
      <p:ext uri="{BB962C8B-B14F-4D97-AF65-F5344CB8AC3E}">
        <p14:creationId xmlns:p14="http://schemas.microsoft.com/office/powerpoint/2010/main" val="383758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C66DC-AC38-49CA-B6CE-CC476E03641A}"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78D8C-6BC2-4802-A00B-BA4915FA4C2C}" type="slidenum">
              <a:rPr lang="en-IN" smtClean="0"/>
              <a:t>‹#›</a:t>
            </a:fld>
            <a:endParaRPr lang="en-IN"/>
          </a:p>
        </p:txBody>
      </p:sp>
    </p:spTree>
    <p:extLst>
      <p:ext uri="{BB962C8B-B14F-4D97-AF65-F5344CB8AC3E}">
        <p14:creationId xmlns:p14="http://schemas.microsoft.com/office/powerpoint/2010/main" val="364506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C66DC-AC38-49CA-B6CE-CC476E03641A}" type="datetimeFigureOut">
              <a:rPr lang="en-IN" smtClean="0"/>
              <a:t>24-09-2021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78D8C-6BC2-4802-A00B-BA4915FA4C2C}" type="slidenum">
              <a:rPr lang="en-IN" smtClean="0"/>
              <a:t>‹#›</a:t>
            </a:fld>
            <a:endParaRPr lang="en-IN"/>
          </a:p>
        </p:txBody>
      </p:sp>
    </p:spTree>
    <p:extLst>
      <p:ext uri="{BB962C8B-B14F-4D97-AF65-F5344CB8AC3E}">
        <p14:creationId xmlns:p14="http://schemas.microsoft.com/office/powerpoint/2010/main" val="423578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EC66DC-AC38-49CA-B6CE-CC476E03641A}" type="datetimeFigureOut">
              <a:rPr lang="en-IN" smtClean="0"/>
              <a:t>24-09-2021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7C78D8C-6BC2-4802-A00B-BA4915FA4C2C}" type="slidenum">
              <a:rPr lang="en-IN" smtClean="0"/>
              <a:t>‹#›</a:t>
            </a:fld>
            <a:endParaRPr lang="en-IN"/>
          </a:p>
        </p:txBody>
      </p:sp>
    </p:spTree>
    <p:extLst>
      <p:ext uri="{BB962C8B-B14F-4D97-AF65-F5344CB8AC3E}">
        <p14:creationId xmlns:p14="http://schemas.microsoft.com/office/powerpoint/2010/main" val="2659758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391E-5937-45FE-B0F8-3D009903D96F}"/>
              </a:ext>
            </a:extLst>
          </p:cNvPr>
          <p:cNvSpPr>
            <a:spLocks noGrp="1"/>
          </p:cNvSpPr>
          <p:nvPr>
            <p:ph type="ctrTitle"/>
          </p:nvPr>
        </p:nvSpPr>
        <p:spPr>
          <a:xfrm>
            <a:off x="1261872" y="758952"/>
            <a:ext cx="8845689" cy="4041648"/>
          </a:xfrm>
        </p:spPr>
        <p:txBody>
          <a:bodyPr/>
          <a:lstStyle/>
          <a:p>
            <a:r>
              <a:rPr lang="en-US" dirty="0"/>
              <a:t>Image Scraping and Classification Project</a:t>
            </a:r>
            <a:endParaRPr lang="en-IN" dirty="0"/>
          </a:p>
        </p:txBody>
      </p:sp>
      <p:sp>
        <p:nvSpPr>
          <p:cNvPr id="3" name="Subtitle 2">
            <a:extLst>
              <a:ext uri="{FF2B5EF4-FFF2-40B4-BE49-F238E27FC236}">
                <a16:creationId xmlns:a16="http://schemas.microsoft.com/office/drawing/2014/main" id="{8F33F4B8-44F6-41E8-B6D5-0BFB9CE30407}"/>
              </a:ext>
            </a:extLst>
          </p:cNvPr>
          <p:cNvSpPr>
            <a:spLocks noGrp="1"/>
          </p:cNvSpPr>
          <p:nvPr>
            <p:ph type="subTitle" idx="1"/>
          </p:nvPr>
        </p:nvSpPr>
        <p:spPr>
          <a:xfrm>
            <a:off x="1261872" y="5132438"/>
            <a:ext cx="9418320" cy="1359801"/>
          </a:xfrm>
        </p:spPr>
        <p:txBody>
          <a:bodyPr/>
          <a:lstStyle/>
          <a:p>
            <a:r>
              <a:rPr lang="en-US" dirty="0"/>
              <a:t>Name: Sumit Santra</a:t>
            </a:r>
          </a:p>
          <a:p>
            <a:r>
              <a:rPr lang="en-US" dirty="0"/>
              <a:t>SME: Shubham Yadav</a:t>
            </a:r>
          </a:p>
        </p:txBody>
      </p:sp>
    </p:spTree>
    <p:extLst>
      <p:ext uri="{BB962C8B-B14F-4D97-AF65-F5344CB8AC3E}">
        <p14:creationId xmlns:p14="http://schemas.microsoft.com/office/powerpoint/2010/main" val="288397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19CD-F408-4C23-AE08-7D38F1FB65B9}"/>
              </a:ext>
            </a:extLst>
          </p:cNvPr>
          <p:cNvSpPr>
            <a:spLocks noGrp="1"/>
          </p:cNvSpPr>
          <p:nvPr>
            <p:ph type="title"/>
          </p:nvPr>
        </p:nvSpPr>
        <p:spPr>
          <a:xfrm>
            <a:off x="1261872" y="924232"/>
            <a:ext cx="9692640" cy="963562"/>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E299EDD-5CC2-472A-A63A-EF6A32D6910D}"/>
              </a:ext>
            </a:extLst>
          </p:cNvPr>
          <p:cNvSpPr>
            <a:spLocks noGrp="1"/>
          </p:cNvSpPr>
          <p:nvPr>
            <p:ph idx="1"/>
          </p:nvPr>
        </p:nvSpPr>
        <p:spPr>
          <a:xfrm>
            <a:off x="1261872" y="2035278"/>
            <a:ext cx="8595360" cy="4144860"/>
          </a:xfrm>
        </p:spPr>
        <p:txBody>
          <a:bodyPr/>
          <a:lstStyle/>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p>
          <a:p>
            <a:pPr marL="342900" lvl="0" indent="-342900">
              <a:lnSpc>
                <a:spcPct val="107000"/>
              </a:lnSpc>
              <a:spcAft>
                <a:spcPts val="8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idea behind this project is to build a deep learning-based Image Classification model on images that will be scraped from e-commerce portal. This is done to make the model more and more robust.</a:t>
            </a:r>
          </a:p>
          <a:p>
            <a:pPr marL="0" indent="0">
              <a:buNone/>
            </a:pPr>
            <a:endParaRPr lang="en-IN" dirty="0"/>
          </a:p>
        </p:txBody>
      </p:sp>
    </p:spTree>
    <p:extLst>
      <p:ext uri="{BB962C8B-B14F-4D97-AF65-F5344CB8AC3E}">
        <p14:creationId xmlns:p14="http://schemas.microsoft.com/office/powerpoint/2010/main" val="118181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00C8-E85A-45B9-8ECC-CBB833F2B6A0}"/>
              </a:ext>
            </a:extLst>
          </p:cNvPr>
          <p:cNvSpPr>
            <a:spLocks noGrp="1"/>
          </p:cNvSpPr>
          <p:nvPr>
            <p:ph type="title"/>
          </p:nvPr>
        </p:nvSpPr>
        <p:spPr/>
        <p:txBody>
          <a:bodyPr/>
          <a:lstStyle/>
          <a:p>
            <a:r>
              <a:rPr lang="en-US" dirty="0"/>
              <a:t>Visualization	of Saree Image</a:t>
            </a:r>
            <a:endParaRPr lang="en-IN" dirty="0"/>
          </a:p>
        </p:txBody>
      </p:sp>
      <p:sp>
        <p:nvSpPr>
          <p:cNvPr id="4" name="Text Placeholder 3">
            <a:extLst>
              <a:ext uri="{FF2B5EF4-FFF2-40B4-BE49-F238E27FC236}">
                <a16:creationId xmlns:a16="http://schemas.microsoft.com/office/drawing/2014/main" id="{FDBC8BF3-C859-4A14-BEBB-7B7D3EA579F0}"/>
              </a:ext>
            </a:extLst>
          </p:cNvPr>
          <p:cNvSpPr>
            <a:spLocks noGrp="1"/>
          </p:cNvSpPr>
          <p:nvPr>
            <p:ph type="body" idx="1"/>
          </p:nvPr>
        </p:nvSpPr>
        <p:spPr>
          <a:xfrm>
            <a:off x="1261872" y="1713655"/>
            <a:ext cx="4480560" cy="794596"/>
          </a:xfrm>
        </p:spPr>
        <p:txBody>
          <a:bodyPr/>
          <a:lstStyle/>
          <a:p>
            <a:r>
              <a:rPr lang="en-US" dirty="0"/>
              <a:t>Information About Saree Image</a:t>
            </a:r>
            <a:endParaRPr lang="en-IN" dirty="0"/>
          </a:p>
        </p:txBody>
      </p:sp>
      <p:sp>
        <p:nvSpPr>
          <p:cNvPr id="3" name="Content Placeholder 2">
            <a:extLst>
              <a:ext uri="{FF2B5EF4-FFF2-40B4-BE49-F238E27FC236}">
                <a16:creationId xmlns:a16="http://schemas.microsoft.com/office/drawing/2014/main" id="{20D753E3-96CC-4BB7-BB14-1F523F78D4D6}"/>
              </a:ext>
            </a:extLst>
          </p:cNvPr>
          <p:cNvSpPr>
            <a:spLocks noGrp="1"/>
          </p:cNvSpPr>
          <p:nvPr>
            <p:ph sz="half" idx="2"/>
          </p:nvPr>
        </p:nvSpPr>
        <p:spPr>
          <a:xfrm>
            <a:off x="1261872" y="3283974"/>
            <a:ext cx="4480560" cy="2888226"/>
          </a:xfrm>
        </p:spPr>
        <p:txBody>
          <a:bodyPr/>
          <a:lstStyle/>
          <a:p>
            <a:r>
              <a:rPr lang="en-US" dirty="0"/>
              <a:t>T</a:t>
            </a:r>
            <a:r>
              <a:rPr lang="en-IN" dirty="0"/>
              <a:t>his image is of Saree I Scraped it from Flipkart (a ecommerce website)</a:t>
            </a:r>
          </a:p>
          <a:p>
            <a:r>
              <a:rPr lang="en-IN" dirty="0"/>
              <a:t>Using Python and Selenium I scraped the images </a:t>
            </a:r>
          </a:p>
          <a:p>
            <a:r>
              <a:rPr lang="en-IN" dirty="0"/>
              <a:t>Each Image Category has 1000 images from which 88 of the images are used for testing set</a:t>
            </a:r>
            <a:endParaRPr lang="en-US" dirty="0"/>
          </a:p>
        </p:txBody>
      </p:sp>
      <p:sp>
        <p:nvSpPr>
          <p:cNvPr id="5" name="Text Placeholder 4">
            <a:extLst>
              <a:ext uri="{FF2B5EF4-FFF2-40B4-BE49-F238E27FC236}">
                <a16:creationId xmlns:a16="http://schemas.microsoft.com/office/drawing/2014/main" id="{BC330546-F981-4251-BAE1-AB903D6CDB17}"/>
              </a:ext>
            </a:extLst>
          </p:cNvPr>
          <p:cNvSpPr>
            <a:spLocks noGrp="1"/>
          </p:cNvSpPr>
          <p:nvPr>
            <p:ph type="body" sz="quarter" idx="3"/>
          </p:nvPr>
        </p:nvSpPr>
        <p:spPr/>
        <p:txBody>
          <a:bodyPr/>
          <a:lstStyle/>
          <a:p>
            <a:r>
              <a:rPr lang="en-US" dirty="0"/>
              <a:t>Image</a:t>
            </a:r>
            <a:endParaRPr lang="en-IN" dirty="0"/>
          </a:p>
        </p:txBody>
      </p:sp>
      <p:pic>
        <p:nvPicPr>
          <p:cNvPr id="7" name="Content Placeholder 6">
            <a:extLst>
              <a:ext uri="{FF2B5EF4-FFF2-40B4-BE49-F238E27FC236}">
                <a16:creationId xmlns:a16="http://schemas.microsoft.com/office/drawing/2014/main" id="{DAF473EB-0C5D-497A-930D-C722075D9C61}"/>
              </a:ext>
            </a:extLst>
          </p:cNvPr>
          <p:cNvPicPr>
            <a:picLocks noGrp="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7489450" y="2508250"/>
            <a:ext cx="1971247" cy="3663950"/>
          </a:xfrm>
          <a:prstGeom prst="rect">
            <a:avLst/>
          </a:prstGeom>
          <a:noFill/>
          <a:ln>
            <a:noFill/>
          </a:ln>
        </p:spPr>
      </p:pic>
    </p:spTree>
    <p:extLst>
      <p:ext uri="{BB962C8B-B14F-4D97-AF65-F5344CB8AC3E}">
        <p14:creationId xmlns:p14="http://schemas.microsoft.com/office/powerpoint/2010/main" val="111411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9AF0-55DB-40E0-9CDC-703E5A2DCB4A}"/>
              </a:ext>
            </a:extLst>
          </p:cNvPr>
          <p:cNvSpPr>
            <a:spLocks noGrp="1"/>
          </p:cNvSpPr>
          <p:nvPr>
            <p:ph type="title"/>
          </p:nvPr>
        </p:nvSpPr>
        <p:spPr/>
        <p:txBody>
          <a:bodyPr/>
          <a:lstStyle/>
          <a:p>
            <a:r>
              <a:rPr lang="en-US" dirty="0"/>
              <a:t>Visualization of Jeans Image</a:t>
            </a:r>
            <a:endParaRPr lang="en-IN" dirty="0"/>
          </a:p>
        </p:txBody>
      </p:sp>
      <p:sp>
        <p:nvSpPr>
          <p:cNvPr id="3" name="Text Placeholder 2">
            <a:extLst>
              <a:ext uri="{FF2B5EF4-FFF2-40B4-BE49-F238E27FC236}">
                <a16:creationId xmlns:a16="http://schemas.microsoft.com/office/drawing/2014/main" id="{0C9A0001-D40F-4447-B1EF-E1DA37665311}"/>
              </a:ext>
            </a:extLst>
          </p:cNvPr>
          <p:cNvSpPr>
            <a:spLocks noGrp="1"/>
          </p:cNvSpPr>
          <p:nvPr>
            <p:ph type="body" idx="1"/>
          </p:nvPr>
        </p:nvSpPr>
        <p:spPr/>
        <p:txBody>
          <a:bodyPr/>
          <a:lstStyle/>
          <a:p>
            <a:r>
              <a:rPr lang="en-US" dirty="0"/>
              <a:t>Information about Jeans Image</a:t>
            </a:r>
            <a:endParaRPr lang="en-IN" dirty="0"/>
          </a:p>
        </p:txBody>
      </p:sp>
      <p:sp>
        <p:nvSpPr>
          <p:cNvPr id="4" name="Content Placeholder 3">
            <a:extLst>
              <a:ext uri="{FF2B5EF4-FFF2-40B4-BE49-F238E27FC236}">
                <a16:creationId xmlns:a16="http://schemas.microsoft.com/office/drawing/2014/main" id="{6EA43DB5-00FE-405F-B2D6-18D4B8CB6449}"/>
              </a:ext>
            </a:extLst>
          </p:cNvPr>
          <p:cNvSpPr>
            <a:spLocks noGrp="1"/>
          </p:cNvSpPr>
          <p:nvPr>
            <p:ph sz="half" idx="2"/>
          </p:nvPr>
        </p:nvSpPr>
        <p:spPr>
          <a:xfrm>
            <a:off x="1261872" y="3429000"/>
            <a:ext cx="4480560" cy="2743200"/>
          </a:xfrm>
        </p:spPr>
        <p:txBody>
          <a:bodyPr/>
          <a:lstStyle/>
          <a:p>
            <a:r>
              <a:rPr lang="en-US" dirty="0"/>
              <a:t>T</a:t>
            </a:r>
            <a:r>
              <a:rPr lang="en-IN" dirty="0"/>
              <a:t>his image is of Saree I Scraped it from Flipkart (a ecommerce website)</a:t>
            </a:r>
          </a:p>
          <a:p>
            <a:r>
              <a:rPr lang="en-IN" dirty="0"/>
              <a:t>Using Python and Selenium I scraped the images </a:t>
            </a:r>
          </a:p>
          <a:p>
            <a:r>
              <a:rPr lang="en-IN" dirty="0"/>
              <a:t>Each Image Category has 1000 images from which 88 of the images are used for testing set</a:t>
            </a:r>
            <a:endParaRPr lang="en-US" dirty="0"/>
          </a:p>
          <a:p>
            <a:endParaRPr lang="en-IN" dirty="0"/>
          </a:p>
        </p:txBody>
      </p:sp>
      <p:sp>
        <p:nvSpPr>
          <p:cNvPr id="5" name="Text Placeholder 4">
            <a:extLst>
              <a:ext uri="{FF2B5EF4-FFF2-40B4-BE49-F238E27FC236}">
                <a16:creationId xmlns:a16="http://schemas.microsoft.com/office/drawing/2014/main" id="{276A3C88-B0AF-4604-93EB-2D5D2036912D}"/>
              </a:ext>
            </a:extLst>
          </p:cNvPr>
          <p:cNvSpPr>
            <a:spLocks noGrp="1"/>
          </p:cNvSpPr>
          <p:nvPr>
            <p:ph type="body" sz="quarter" idx="3"/>
          </p:nvPr>
        </p:nvSpPr>
        <p:spPr/>
        <p:txBody>
          <a:bodyPr/>
          <a:lstStyle/>
          <a:p>
            <a:r>
              <a:rPr lang="en-US" dirty="0"/>
              <a:t>Jeans Image</a:t>
            </a:r>
            <a:endParaRPr lang="en-IN" dirty="0"/>
          </a:p>
        </p:txBody>
      </p:sp>
      <p:pic>
        <p:nvPicPr>
          <p:cNvPr id="7" name="Content Placeholder 6">
            <a:extLst>
              <a:ext uri="{FF2B5EF4-FFF2-40B4-BE49-F238E27FC236}">
                <a16:creationId xmlns:a16="http://schemas.microsoft.com/office/drawing/2014/main" id="{F9B82715-CF0A-492B-8C04-B8E005BC0B3C}"/>
              </a:ext>
            </a:extLst>
          </p:cNvPr>
          <p:cNvPicPr>
            <a:picLocks noGrp="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7338196" y="2828290"/>
            <a:ext cx="1644492" cy="3663950"/>
          </a:xfrm>
          <a:prstGeom prst="rect">
            <a:avLst/>
          </a:prstGeom>
          <a:noFill/>
          <a:ln>
            <a:noFill/>
          </a:ln>
        </p:spPr>
      </p:pic>
    </p:spTree>
    <p:extLst>
      <p:ext uri="{BB962C8B-B14F-4D97-AF65-F5344CB8AC3E}">
        <p14:creationId xmlns:p14="http://schemas.microsoft.com/office/powerpoint/2010/main" val="116362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B34A-F593-46AA-8D1D-EB83643B6A6B}"/>
              </a:ext>
            </a:extLst>
          </p:cNvPr>
          <p:cNvSpPr>
            <a:spLocks noGrp="1"/>
          </p:cNvSpPr>
          <p:nvPr>
            <p:ph type="title"/>
          </p:nvPr>
        </p:nvSpPr>
        <p:spPr/>
        <p:txBody>
          <a:bodyPr/>
          <a:lstStyle/>
          <a:p>
            <a:r>
              <a:rPr lang="en-US" dirty="0"/>
              <a:t>Visualization of Trouser Image</a:t>
            </a:r>
            <a:endParaRPr lang="en-IN" dirty="0"/>
          </a:p>
        </p:txBody>
      </p:sp>
      <p:sp>
        <p:nvSpPr>
          <p:cNvPr id="3" name="Text Placeholder 2">
            <a:extLst>
              <a:ext uri="{FF2B5EF4-FFF2-40B4-BE49-F238E27FC236}">
                <a16:creationId xmlns:a16="http://schemas.microsoft.com/office/drawing/2014/main" id="{642CBD15-C976-4BEE-AE3D-542C12C5854B}"/>
              </a:ext>
            </a:extLst>
          </p:cNvPr>
          <p:cNvSpPr>
            <a:spLocks noGrp="1"/>
          </p:cNvSpPr>
          <p:nvPr>
            <p:ph type="body" idx="1"/>
          </p:nvPr>
        </p:nvSpPr>
        <p:spPr/>
        <p:txBody>
          <a:bodyPr/>
          <a:lstStyle/>
          <a:p>
            <a:r>
              <a:rPr lang="en-US" dirty="0"/>
              <a:t>Information about Trouser Image</a:t>
            </a:r>
            <a:endParaRPr lang="en-IN" dirty="0"/>
          </a:p>
        </p:txBody>
      </p:sp>
      <p:sp>
        <p:nvSpPr>
          <p:cNvPr id="4" name="Content Placeholder 3">
            <a:extLst>
              <a:ext uri="{FF2B5EF4-FFF2-40B4-BE49-F238E27FC236}">
                <a16:creationId xmlns:a16="http://schemas.microsoft.com/office/drawing/2014/main" id="{DC885F8C-DD91-4A31-BFAC-DF9C382AA270}"/>
              </a:ext>
            </a:extLst>
          </p:cNvPr>
          <p:cNvSpPr>
            <a:spLocks noGrp="1"/>
          </p:cNvSpPr>
          <p:nvPr>
            <p:ph sz="half" idx="2"/>
          </p:nvPr>
        </p:nvSpPr>
        <p:spPr>
          <a:xfrm>
            <a:off x="1261872" y="3429000"/>
            <a:ext cx="4480560" cy="2743200"/>
          </a:xfrm>
        </p:spPr>
        <p:txBody>
          <a:bodyPr/>
          <a:lstStyle/>
          <a:p>
            <a:r>
              <a:rPr lang="en-US" dirty="0"/>
              <a:t>T</a:t>
            </a:r>
            <a:r>
              <a:rPr lang="en-IN" dirty="0"/>
              <a:t>his image is of Saree I Scraped it from Flipkart (a ecommerce website)</a:t>
            </a:r>
          </a:p>
          <a:p>
            <a:r>
              <a:rPr lang="en-IN" dirty="0"/>
              <a:t>Using Python and Selenium I scraped the images </a:t>
            </a:r>
          </a:p>
          <a:p>
            <a:r>
              <a:rPr lang="en-IN" dirty="0"/>
              <a:t>Each Image Category has 1000 images from which 88 of the images are used for testing set</a:t>
            </a:r>
            <a:endParaRPr lang="en-US" dirty="0"/>
          </a:p>
          <a:p>
            <a:endParaRPr lang="en-IN" dirty="0"/>
          </a:p>
        </p:txBody>
      </p:sp>
      <p:sp>
        <p:nvSpPr>
          <p:cNvPr id="5" name="Text Placeholder 4">
            <a:extLst>
              <a:ext uri="{FF2B5EF4-FFF2-40B4-BE49-F238E27FC236}">
                <a16:creationId xmlns:a16="http://schemas.microsoft.com/office/drawing/2014/main" id="{34C24432-52AA-431F-8BC9-BAD6B1F08243}"/>
              </a:ext>
            </a:extLst>
          </p:cNvPr>
          <p:cNvSpPr>
            <a:spLocks noGrp="1"/>
          </p:cNvSpPr>
          <p:nvPr>
            <p:ph type="body" sz="quarter" idx="3"/>
          </p:nvPr>
        </p:nvSpPr>
        <p:spPr/>
        <p:txBody>
          <a:bodyPr/>
          <a:lstStyle/>
          <a:p>
            <a:r>
              <a:rPr lang="en-US" dirty="0"/>
              <a:t>Trouser Image</a:t>
            </a:r>
            <a:endParaRPr lang="en-IN" dirty="0"/>
          </a:p>
        </p:txBody>
      </p:sp>
      <p:pic>
        <p:nvPicPr>
          <p:cNvPr id="8" name="Content Placeholder 7">
            <a:extLst>
              <a:ext uri="{FF2B5EF4-FFF2-40B4-BE49-F238E27FC236}">
                <a16:creationId xmlns:a16="http://schemas.microsoft.com/office/drawing/2014/main" id="{9C887FF3-2F5E-4876-920A-6CDD2DFC036E}"/>
              </a:ext>
            </a:extLst>
          </p:cNvPr>
          <p:cNvPicPr>
            <a:picLocks noGrp="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6963723" y="2828290"/>
            <a:ext cx="1724841" cy="3663950"/>
          </a:xfrm>
          <a:prstGeom prst="rect">
            <a:avLst/>
          </a:prstGeom>
          <a:noFill/>
          <a:ln>
            <a:noFill/>
          </a:ln>
        </p:spPr>
      </p:pic>
    </p:spTree>
    <p:extLst>
      <p:ext uri="{BB962C8B-B14F-4D97-AF65-F5344CB8AC3E}">
        <p14:creationId xmlns:p14="http://schemas.microsoft.com/office/powerpoint/2010/main" val="264108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59F565-9BE0-4EC6-BFFE-821B2E40D314}"/>
              </a:ext>
            </a:extLst>
          </p:cNvPr>
          <p:cNvSpPr>
            <a:spLocks noGrp="1"/>
          </p:cNvSpPr>
          <p:nvPr>
            <p:ph type="title"/>
          </p:nvPr>
        </p:nvSpPr>
        <p:spPr/>
        <p:txBody>
          <a:bodyPr/>
          <a:lstStyle/>
          <a:p>
            <a:r>
              <a:rPr lang="en-US" dirty="0"/>
              <a:t>Algorithms used</a:t>
            </a:r>
            <a:endParaRPr lang="en-IN" dirty="0"/>
          </a:p>
        </p:txBody>
      </p:sp>
      <p:sp>
        <p:nvSpPr>
          <p:cNvPr id="10" name="Content Placeholder 9">
            <a:extLst>
              <a:ext uri="{FF2B5EF4-FFF2-40B4-BE49-F238E27FC236}">
                <a16:creationId xmlns:a16="http://schemas.microsoft.com/office/drawing/2014/main" id="{2C17DB80-90E9-4F29-AFC3-8AA08F8931BC}"/>
              </a:ext>
            </a:extLst>
          </p:cNvPr>
          <p:cNvSpPr>
            <a:spLocks noGrp="1"/>
          </p:cNvSpPr>
          <p:nvPr>
            <p:ph idx="1"/>
          </p:nvPr>
        </p:nvSpPr>
        <p:spPr/>
        <p:txBody>
          <a:bodyPr/>
          <a:lstStyle/>
          <a:p>
            <a:r>
              <a:rPr lang="en-US" dirty="0"/>
              <a:t>VGG16: </a:t>
            </a:r>
            <a:r>
              <a:rPr lang="en-US" b="0" i="0" dirty="0">
                <a:solidFill>
                  <a:srgbClr val="202124"/>
                </a:solidFill>
                <a:effectLst/>
                <a:latin typeface="arial" panose="020B0604020202020204" pitchFamily="34" charset="0"/>
              </a:rPr>
              <a:t>VGG16 is a </a:t>
            </a:r>
            <a:r>
              <a:rPr lang="en-US" b="1" i="0" dirty="0">
                <a:solidFill>
                  <a:srgbClr val="202124"/>
                </a:solidFill>
                <a:effectLst/>
                <a:latin typeface="arial" panose="020B0604020202020204" pitchFamily="34" charset="0"/>
              </a:rPr>
              <a:t>convolution neural net</a:t>
            </a:r>
            <a:r>
              <a:rPr lang="en-US" b="0" i="0" dirty="0">
                <a:solidFill>
                  <a:srgbClr val="202124"/>
                </a:solidFill>
                <a:effectLst/>
                <a:latin typeface="arial" panose="020B0604020202020204" pitchFamily="34" charset="0"/>
              </a:rPr>
              <a:t> (CNN ) architecture which was used to win ILSVR(</a:t>
            </a:r>
            <a:r>
              <a:rPr lang="en-US" b="0" i="0" dirty="0" err="1">
                <a:solidFill>
                  <a:srgbClr val="202124"/>
                </a:solidFill>
                <a:effectLst/>
                <a:latin typeface="arial" panose="020B0604020202020204" pitchFamily="34" charset="0"/>
              </a:rPr>
              <a:t>Imagenet</a:t>
            </a:r>
            <a:r>
              <a:rPr lang="en-US" b="0" i="0" dirty="0">
                <a:solidFill>
                  <a:srgbClr val="202124"/>
                </a:solidFill>
                <a:effectLst/>
                <a:latin typeface="arial" panose="020B0604020202020204" pitchFamily="34" charset="0"/>
              </a:rPr>
              <a:t>) competition in 2014. It is considered to be one of the excellent vision model architecture till date. ... It follows this arrangement of convolution and max pool layers consistently throughout the whole architecture.</a:t>
            </a:r>
            <a:endParaRPr lang="en-US" dirty="0"/>
          </a:p>
          <a:p>
            <a:r>
              <a:rPr lang="en-US" dirty="0"/>
              <a:t>InceptionV3: </a:t>
            </a:r>
            <a:r>
              <a:rPr lang="en-US" b="0" i="0" dirty="0">
                <a:solidFill>
                  <a:srgbClr val="202124"/>
                </a:solidFill>
                <a:effectLst/>
                <a:latin typeface="arial" panose="020B0604020202020204" pitchFamily="34" charset="0"/>
              </a:rPr>
              <a:t>Inception v3 is a </a:t>
            </a:r>
            <a:r>
              <a:rPr lang="en-US" b="1" i="0" dirty="0">
                <a:solidFill>
                  <a:srgbClr val="202124"/>
                </a:solidFill>
                <a:effectLst/>
                <a:latin typeface="arial" panose="020B0604020202020204" pitchFamily="34" charset="0"/>
              </a:rPr>
              <a:t>widely-used image recognition model</a:t>
            </a:r>
            <a:r>
              <a:rPr lang="en-US" b="0" i="0" dirty="0">
                <a:solidFill>
                  <a:srgbClr val="202124"/>
                </a:solidFill>
                <a:effectLst/>
                <a:latin typeface="arial" panose="020B0604020202020204" pitchFamily="34" charset="0"/>
              </a:rPr>
              <a:t> that has been shown to attain greater than 78.1% accuracy on the ImageNet dataset. The model is the culmination of many ideas developed by multiple researchers over the years.</a:t>
            </a:r>
            <a:endParaRPr lang="en-US" dirty="0"/>
          </a:p>
          <a:p>
            <a:r>
              <a:rPr lang="en-US" dirty="0"/>
              <a:t>Resnet50: </a:t>
            </a:r>
            <a:r>
              <a:rPr lang="en-US" b="0" i="0" dirty="0">
                <a:solidFill>
                  <a:srgbClr val="202124"/>
                </a:solidFill>
                <a:effectLst/>
                <a:latin typeface="arial" panose="020B0604020202020204" pitchFamily="34" charset="0"/>
              </a:rPr>
              <a:t>ResNet50 is </a:t>
            </a:r>
            <a:r>
              <a:rPr lang="en-US" b="1" i="0" dirty="0">
                <a:solidFill>
                  <a:srgbClr val="202124"/>
                </a:solidFill>
                <a:effectLst/>
                <a:latin typeface="arial" panose="020B0604020202020204" pitchFamily="34" charset="0"/>
              </a:rPr>
              <a:t>a variant of </a:t>
            </a:r>
            <a:r>
              <a:rPr lang="en-US" b="1" i="0" dirty="0" err="1">
                <a:solidFill>
                  <a:srgbClr val="202124"/>
                </a:solidFill>
                <a:effectLst/>
                <a:latin typeface="arial" panose="020B0604020202020204" pitchFamily="34" charset="0"/>
              </a:rPr>
              <a:t>ResNet</a:t>
            </a:r>
            <a:r>
              <a:rPr lang="en-US" b="1" i="0" dirty="0">
                <a:solidFill>
                  <a:srgbClr val="202124"/>
                </a:solidFill>
                <a:effectLst/>
                <a:latin typeface="arial" panose="020B0604020202020204" pitchFamily="34" charset="0"/>
              </a:rPr>
              <a:t> model</a:t>
            </a:r>
            <a:r>
              <a:rPr lang="en-US" b="0" i="0" dirty="0">
                <a:solidFill>
                  <a:srgbClr val="202124"/>
                </a:solidFill>
                <a:effectLst/>
                <a:latin typeface="arial" panose="020B0604020202020204" pitchFamily="34" charset="0"/>
              </a:rPr>
              <a:t> which has 48 Convolution layers along with 1 </a:t>
            </a:r>
            <a:r>
              <a:rPr lang="en-US" b="0" i="0" dirty="0" err="1">
                <a:solidFill>
                  <a:srgbClr val="202124"/>
                </a:solidFill>
                <a:effectLst/>
                <a:latin typeface="arial" panose="020B0604020202020204" pitchFamily="34" charset="0"/>
              </a:rPr>
              <a:t>MaxPool</a:t>
            </a:r>
            <a:r>
              <a:rPr lang="en-US" b="0" i="0" dirty="0">
                <a:solidFill>
                  <a:srgbClr val="202124"/>
                </a:solidFill>
                <a:effectLst/>
                <a:latin typeface="arial" panose="020B0604020202020204" pitchFamily="34" charset="0"/>
              </a:rPr>
              <a:t> and 1 Average Pool layer. It has 3.8 x 10^9 Floating points operations. It is a widely used </a:t>
            </a:r>
            <a:r>
              <a:rPr lang="en-US" b="0" i="0" dirty="0" err="1">
                <a:solidFill>
                  <a:srgbClr val="202124"/>
                </a:solidFill>
                <a:effectLst/>
                <a:latin typeface="arial" panose="020B0604020202020204" pitchFamily="34" charset="0"/>
              </a:rPr>
              <a:t>ResNet</a:t>
            </a:r>
            <a:r>
              <a:rPr lang="en-US" b="0" i="0" dirty="0">
                <a:solidFill>
                  <a:srgbClr val="202124"/>
                </a:solidFill>
                <a:effectLst/>
                <a:latin typeface="arial" panose="020B0604020202020204" pitchFamily="34" charset="0"/>
              </a:rPr>
              <a:t> model and we have explored ResNet50 architecture in depth.</a:t>
            </a:r>
            <a:endParaRPr lang="en-US" dirty="0"/>
          </a:p>
        </p:txBody>
      </p:sp>
    </p:spTree>
    <p:extLst>
      <p:ext uri="{BB962C8B-B14F-4D97-AF65-F5344CB8AC3E}">
        <p14:creationId xmlns:p14="http://schemas.microsoft.com/office/powerpoint/2010/main" val="346858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D603-F7B7-447B-BA16-3AE4D21AE061}"/>
              </a:ext>
            </a:extLst>
          </p:cNvPr>
          <p:cNvSpPr>
            <a:spLocks noGrp="1"/>
          </p:cNvSpPr>
          <p:nvPr>
            <p:ph type="title"/>
          </p:nvPr>
        </p:nvSpPr>
        <p:spPr/>
        <p:txBody>
          <a:bodyPr/>
          <a:lstStyle/>
          <a:p>
            <a:r>
              <a:rPr lang="en-US" dirty="0"/>
              <a:t>Problem Solving Approach</a:t>
            </a:r>
            <a:endParaRPr lang="en-IN" dirty="0"/>
          </a:p>
        </p:txBody>
      </p:sp>
      <p:sp>
        <p:nvSpPr>
          <p:cNvPr id="3" name="Content Placeholder 2">
            <a:extLst>
              <a:ext uri="{FF2B5EF4-FFF2-40B4-BE49-F238E27FC236}">
                <a16:creationId xmlns:a16="http://schemas.microsoft.com/office/drawing/2014/main" id="{244896C9-14E1-4CF2-8014-4B9190962A41}"/>
              </a:ext>
            </a:extLst>
          </p:cNvPr>
          <p:cNvSpPr>
            <a:spLocks noGrp="1"/>
          </p:cNvSpPr>
          <p:nvPr>
            <p:ph idx="1"/>
          </p:nvPr>
        </p:nvSpPr>
        <p:spPr>
          <a:xfrm>
            <a:off x="1261872" y="2812026"/>
            <a:ext cx="8595360" cy="3368111"/>
          </a:xfrm>
        </p:spPr>
        <p:txBody>
          <a:bodyPr>
            <a:normAutofit/>
          </a:bodyPr>
          <a:lstStyle/>
          <a:p>
            <a:pPr marL="342900" lvl="0" indent="-342900">
              <a:lnSpc>
                <a:spcPct val="107000"/>
              </a:lnSpc>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I first thought that it will be easy to scrape images from the e-commerce site by because of load on </a:t>
            </a:r>
            <a:r>
              <a:rPr lang="en-IN" dirty="0" err="1">
                <a:effectLst/>
                <a:latin typeface="Calibri" panose="020F0502020204030204" pitchFamily="34" charset="0"/>
                <a:ea typeface="Calibri" panose="020F0502020204030204" pitchFamily="34" charset="0"/>
                <a:cs typeface="Times New Roman" panose="02020603050405020304" pitchFamily="18" charset="0"/>
              </a:rPr>
              <a:t>flipkart</a:t>
            </a:r>
            <a:r>
              <a:rPr lang="en-IN" dirty="0">
                <a:effectLst/>
                <a:latin typeface="Calibri" panose="020F0502020204030204" pitchFamily="34" charset="0"/>
                <a:ea typeface="Calibri" panose="020F0502020204030204" pitchFamily="34" charset="0"/>
                <a:cs typeface="Times New Roman" panose="02020603050405020304" pitchFamily="18" charset="0"/>
              </a:rPr>
              <a:t> it was giving me errors so it took time for that to solve.</a:t>
            </a:r>
          </a:p>
          <a:p>
            <a:pPr marL="342900" lvl="0" indent="-342900">
              <a:lnSpc>
                <a:spcPct val="107000"/>
              </a:lnSpc>
              <a:buFont typeface="Wingdings" panose="05000000000000000000" pitchFamily="2"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I </a:t>
            </a:r>
            <a:r>
              <a:rPr lang="en-IN" dirty="0" err="1">
                <a:latin typeface="Calibri" panose="020F0502020204030204" pitchFamily="34" charset="0"/>
                <a:ea typeface="Calibri" panose="020F0502020204030204" pitchFamily="34" charset="0"/>
                <a:cs typeface="Times New Roman" panose="02020603050405020304" pitchFamily="18" charset="0"/>
              </a:rPr>
              <a:t>lowred</a:t>
            </a:r>
            <a:r>
              <a:rPr lang="en-IN" dirty="0">
                <a:latin typeface="Calibri" panose="020F0502020204030204" pitchFamily="34" charset="0"/>
                <a:ea typeface="Calibri" panose="020F0502020204030204" pitchFamily="34" charset="0"/>
                <a:cs typeface="Times New Roman" panose="02020603050405020304" pitchFamily="18" charset="0"/>
              </a:rPr>
              <a:t> the pixel density by dividing all the images with 255 so that the image pixel can be between 0-1 so that the Convolution can be fast.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Then I scraped 500 images and I was not getting that good accuracy for my model so after that I scraped all the pages of the particular model and after scraping all the images my model gave 99.24% accuracy.</a:t>
            </a:r>
          </a:p>
          <a:p>
            <a:pPr marL="342900" lvl="0" indent="-342900">
              <a:lnSpc>
                <a:spcPct val="107000"/>
              </a:lnSpc>
              <a:spcAft>
                <a:spcPts val="800"/>
              </a:spcAft>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So in this step I only used try and error technique to get a good accuracy.</a:t>
            </a:r>
          </a:p>
          <a:p>
            <a:endParaRPr lang="en-IN" dirty="0"/>
          </a:p>
        </p:txBody>
      </p:sp>
    </p:spTree>
    <p:extLst>
      <p:ext uri="{BB962C8B-B14F-4D97-AF65-F5344CB8AC3E}">
        <p14:creationId xmlns:p14="http://schemas.microsoft.com/office/powerpoint/2010/main" val="424007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1B32-A179-405E-9CB5-1EB6A6DA6F17}"/>
              </a:ext>
            </a:extLst>
          </p:cNvPr>
          <p:cNvSpPr>
            <a:spLocks noGrp="1"/>
          </p:cNvSpPr>
          <p:nvPr>
            <p:ph type="title"/>
          </p:nvPr>
        </p:nvSpPr>
        <p:spPr>
          <a:xfrm>
            <a:off x="1261872" y="405089"/>
            <a:ext cx="9692640" cy="1325562"/>
          </a:xfrm>
        </p:spPr>
        <p:txBody>
          <a:bodyPr/>
          <a:lstStyle/>
          <a:p>
            <a:r>
              <a:rPr lang="en-US" dirty="0"/>
              <a:t>Limitation of the Project</a:t>
            </a:r>
            <a:endParaRPr lang="en-IN" dirty="0"/>
          </a:p>
        </p:txBody>
      </p:sp>
      <p:sp>
        <p:nvSpPr>
          <p:cNvPr id="3" name="Content Placeholder 2">
            <a:extLst>
              <a:ext uri="{FF2B5EF4-FFF2-40B4-BE49-F238E27FC236}">
                <a16:creationId xmlns:a16="http://schemas.microsoft.com/office/drawing/2014/main" id="{0264A1D7-55EC-436B-A5F7-9465227C611F}"/>
              </a:ext>
            </a:extLst>
          </p:cNvPr>
          <p:cNvSpPr>
            <a:spLocks noGrp="1"/>
          </p:cNvSpPr>
          <p:nvPr>
            <p:ph idx="1"/>
          </p:nvPr>
        </p:nvSpPr>
        <p:spPr>
          <a:xfrm>
            <a:off x="1261872" y="2861187"/>
            <a:ext cx="8595360" cy="3318950"/>
          </a:xfrm>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model has some limitations as this model is only trained on 3 categories of products so it can only classify 3 categories if we pass other product images it can classify Wrongly.</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improve the model accuracy we can train the model on more data from different websites.</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teach our model more categories we need to feed our model with more categories and our model will perform good on other product as well.</a:t>
            </a:r>
          </a:p>
          <a:p>
            <a:endParaRPr lang="en-IN" dirty="0"/>
          </a:p>
        </p:txBody>
      </p:sp>
    </p:spTree>
    <p:extLst>
      <p:ext uri="{BB962C8B-B14F-4D97-AF65-F5344CB8AC3E}">
        <p14:creationId xmlns:p14="http://schemas.microsoft.com/office/powerpoint/2010/main" val="10909570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TotalTime>
  <Words>621</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Century Schoolbook</vt:lpstr>
      <vt:lpstr>Wingdings</vt:lpstr>
      <vt:lpstr>Wingdings 2</vt:lpstr>
      <vt:lpstr>View</vt:lpstr>
      <vt:lpstr>Image Scraping and Classification Project</vt:lpstr>
      <vt:lpstr>Problem Statement</vt:lpstr>
      <vt:lpstr>Visualization of Saree Image</vt:lpstr>
      <vt:lpstr>Visualization of Jeans Image</vt:lpstr>
      <vt:lpstr>Visualization of Trouser Image</vt:lpstr>
      <vt:lpstr>Algorithms used</vt:lpstr>
      <vt:lpstr>Problem Solving Approach</vt:lpstr>
      <vt:lpstr>Limitation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Sumit Santra</dc:creator>
  <cp:lastModifiedBy>Sumit Santra</cp:lastModifiedBy>
  <cp:revision>2</cp:revision>
  <dcterms:created xsi:type="dcterms:W3CDTF">2021-09-24T13:32:09Z</dcterms:created>
  <dcterms:modified xsi:type="dcterms:W3CDTF">2021-09-24T13:48:12Z</dcterms:modified>
</cp:coreProperties>
</file>