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91" r:id="rId3"/>
    <p:sldId id="258" r:id="rId4"/>
    <p:sldId id="282" r:id="rId5"/>
    <p:sldId id="260" r:id="rId6"/>
    <p:sldId id="264" r:id="rId7"/>
    <p:sldId id="292" r:id="rId8"/>
    <p:sldId id="284" r:id="rId9"/>
    <p:sldId id="283" r:id="rId10"/>
    <p:sldId id="270" r:id="rId11"/>
    <p:sldId id="271" r:id="rId12"/>
    <p:sldId id="286" r:id="rId13"/>
    <p:sldId id="289" r:id="rId14"/>
    <p:sldId id="290"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4660"/>
  </p:normalViewPr>
  <p:slideViewPr>
    <p:cSldViewPr snapToGrid="0">
      <p:cViewPr varScale="1">
        <p:scale>
          <a:sx n="96" d="100"/>
          <a:sy n="96" d="100"/>
        </p:scale>
        <p:origin x="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Sheet1!$B$4</c:f>
              <c:strCache>
                <c:ptCount val="1"/>
                <c:pt idx="0">
                  <c:v>Wholesale Volume Change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Sheet1!$A$5:$A$9</c:f>
              <c:strCache>
                <c:ptCount val="5"/>
                <c:pt idx="0">
                  <c:v>North America</c:v>
                </c:pt>
                <c:pt idx="1">
                  <c:v>United Kingdom</c:v>
                </c:pt>
                <c:pt idx="2">
                  <c:v>Overseas</c:v>
                </c:pt>
                <c:pt idx="3">
                  <c:v>China</c:v>
                </c:pt>
                <c:pt idx="4">
                  <c:v>Europe</c:v>
                </c:pt>
              </c:strCache>
            </c:strRef>
          </c:cat>
          <c:val>
            <c:numRef>
              <c:f>Sheet1!$B$5:$B$9</c:f>
              <c:numCache>
                <c:formatCode>0%</c:formatCode>
                <c:ptCount val="5"/>
                <c:pt idx="0">
                  <c:v>0.17</c:v>
                </c:pt>
                <c:pt idx="1">
                  <c:v>0.13</c:v>
                </c:pt>
                <c:pt idx="2">
                  <c:v>0.1</c:v>
                </c:pt>
                <c:pt idx="3">
                  <c:v>-0.13</c:v>
                </c:pt>
                <c:pt idx="4">
                  <c:v>-0.03</c:v>
                </c:pt>
              </c:numCache>
            </c:numRef>
          </c:val>
          <c:extLst>
            <c:ext xmlns:c16="http://schemas.microsoft.com/office/drawing/2014/chart" uri="{C3380CC4-5D6E-409C-BE32-E72D297353CC}">
              <c16:uniqueId val="{00000000-745A-470B-8541-5DC0451799DC}"/>
            </c:ext>
          </c:extLst>
        </c:ser>
        <c:dLbls>
          <c:showLegendKey val="0"/>
          <c:showVal val="0"/>
          <c:showCatName val="0"/>
          <c:showSerName val="0"/>
          <c:showPercent val="0"/>
          <c:showBubbleSize val="0"/>
        </c:dLbls>
        <c:gapWidth val="100"/>
        <c:overlap val="-24"/>
        <c:axId val="274932520"/>
        <c:axId val="274932912"/>
      </c:barChart>
      <c:catAx>
        <c:axId val="2749325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932912"/>
        <c:crosses val="autoZero"/>
        <c:auto val="1"/>
        <c:lblAlgn val="ctr"/>
        <c:lblOffset val="100"/>
        <c:noMultiLvlLbl val="0"/>
      </c:catAx>
      <c:valAx>
        <c:axId val="274932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932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Market Share of India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C2-4BEF-AF94-CA2891C88B2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C2-4BEF-AF94-CA2891C88B2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C2-4BEF-AF94-CA2891C88B2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C2-4BEF-AF94-CA2891C88B2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C2-4BEF-AF94-CA2891C88B2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C2-4BEF-AF94-CA2891C88B2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C2-4BEF-AF94-CA2891C88B2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C2-4BEF-AF94-CA2891C88B2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Sheet1!$A$3:$A$10</c:f>
              <c:strCache>
                <c:ptCount val="8"/>
                <c:pt idx="0">
                  <c:v>Mercedes</c:v>
                </c:pt>
                <c:pt idx="1">
                  <c:v>BMW</c:v>
                </c:pt>
                <c:pt idx="2">
                  <c:v>Audi</c:v>
                </c:pt>
                <c:pt idx="3">
                  <c:v>Volvo</c:v>
                </c:pt>
                <c:pt idx="4">
                  <c:v>Land Rover</c:v>
                </c:pt>
                <c:pt idx="5">
                  <c:v>Range Rover</c:v>
                </c:pt>
                <c:pt idx="6">
                  <c:v>Mini</c:v>
                </c:pt>
                <c:pt idx="7">
                  <c:v>JLR</c:v>
                </c:pt>
              </c:strCache>
            </c:strRef>
          </c:cat>
          <c:val>
            <c:numRef>
              <c:f>Sheet1!$B$3:$B$10</c:f>
              <c:numCache>
                <c:formatCode>0</c:formatCode>
                <c:ptCount val="8"/>
                <c:pt idx="0">
                  <c:v>11576</c:v>
                </c:pt>
                <c:pt idx="1">
                  <c:v>8496</c:v>
                </c:pt>
                <c:pt idx="2">
                  <c:v>3294</c:v>
                </c:pt>
                <c:pt idx="3">
                  <c:v>1466</c:v>
                </c:pt>
                <c:pt idx="4">
                  <c:v>666</c:v>
                </c:pt>
                <c:pt idx="5">
                  <c:v>1021</c:v>
                </c:pt>
                <c:pt idx="6">
                  <c:v>634</c:v>
                </c:pt>
                <c:pt idx="7">
                  <c:v>230</c:v>
                </c:pt>
              </c:numCache>
            </c:numRef>
          </c:val>
          <c:extLst>
            <c:ext xmlns:c16="http://schemas.microsoft.com/office/drawing/2014/chart" uri="{C3380CC4-5D6E-409C-BE32-E72D297353CC}">
              <c16:uniqueId val="{00000010-93C2-4BEF-AF94-CA2891C88B2E}"/>
            </c:ext>
          </c:extLst>
        </c:ser>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12-93C2-4BEF-AF94-CA2891C88B2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4-93C2-4BEF-AF94-CA2891C88B2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6-93C2-4BEF-AF94-CA2891C88B2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8-93C2-4BEF-AF94-CA2891C88B2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A-93C2-4BEF-AF94-CA2891C88B2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C-93C2-4BEF-AF94-CA2891C88B2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1E-93C2-4BEF-AF94-CA2891C88B2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0-93C2-4BEF-AF94-CA2891C88B2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Sheet1!$A$3:$A$10</c:f>
              <c:strCache>
                <c:ptCount val="8"/>
                <c:pt idx="0">
                  <c:v>Mercedes</c:v>
                </c:pt>
                <c:pt idx="1">
                  <c:v>BMW</c:v>
                </c:pt>
                <c:pt idx="2">
                  <c:v>Audi</c:v>
                </c:pt>
                <c:pt idx="3">
                  <c:v>Volvo</c:v>
                </c:pt>
                <c:pt idx="4">
                  <c:v>Land Rover</c:v>
                </c:pt>
                <c:pt idx="5">
                  <c:v>Range Rover</c:v>
                </c:pt>
                <c:pt idx="6">
                  <c:v>Mini</c:v>
                </c:pt>
                <c:pt idx="7">
                  <c:v>JLR</c:v>
                </c:pt>
              </c:strCache>
            </c:strRef>
          </c:cat>
          <c:val>
            <c:numRef>
              <c:f>Sheet1!$C$3:$C$10</c:f>
              <c:numCache>
                <c:formatCode>0%</c:formatCode>
                <c:ptCount val="8"/>
                <c:pt idx="0">
                  <c:v>0.42274403827192053</c:v>
                </c:pt>
                <c:pt idx="1">
                  <c:v>0.31026549318920499</c:v>
                </c:pt>
                <c:pt idx="2">
                  <c:v>0.12029361282547565</c:v>
                </c:pt>
                <c:pt idx="3">
                  <c:v>5.3536865938721104E-2</c:v>
                </c:pt>
                <c:pt idx="4">
                  <c:v>2.432165942373005E-2</c:v>
                </c:pt>
                <c:pt idx="5">
                  <c:v>3.7285907314757331E-2</c:v>
                </c:pt>
                <c:pt idx="6">
                  <c:v>2.3153051163130409E-2</c:v>
                </c:pt>
                <c:pt idx="7">
                  <c:v>8.3993718730599274E-3</c:v>
                </c:pt>
              </c:numCache>
            </c:numRef>
          </c:val>
          <c:extLst>
            <c:ext xmlns:c16="http://schemas.microsoft.com/office/drawing/2014/chart" uri="{C3380CC4-5D6E-409C-BE32-E72D297353CC}">
              <c16:uniqueId val="{00000021-93C2-4BEF-AF94-CA2891C88B2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Amount (in millions of USD)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F0F-4EA4-842F-DCA49583122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F0F-4EA4-842F-DCA49583122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F0F-4EA4-842F-DCA49583122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F0F-4EA4-842F-DCA49583122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F0F-4EA4-842F-DCA49583122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4"/>
                <c:pt idx="0">
                  <c:v>Land Acquisition</c:v>
                </c:pt>
                <c:pt idx="1">
                  <c:v>Construction and Equipment</c:v>
                </c:pt>
                <c:pt idx="2">
                  <c:v>Compliance and Regulatory</c:v>
                </c:pt>
                <c:pt idx="3">
                  <c:v>Working Capital</c:v>
                </c:pt>
              </c:strCache>
            </c:strRef>
          </c:cat>
          <c:val>
            <c:numRef>
              <c:f>Sheet1!$B$2:$B$6</c:f>
              <c:numCache>
                <c:formatCode>General</c:formatCode>
                <c:ptCount val="5"/>
                <c:pt idx="0">
                  <c:v>50</c:v>
                </c:pt>
                <c:pt idx="1">
                  <c:v>100</c:v>
                </c:pt>
                <c:pt idx="2">
                  <c:v>25</c:v>
                </c:pt>
                <c:pt idx="3">
                  <c:v>75</c:v>
                </c:pt>
              </c:numCache>
            </c:numRef>
          </c:val>
          <c:extLst>
            <c:ext xmlns:c16="http://schemas.microsoft.com/office/drawing/2014/chart" uri="{C3380CC4-5D6E-409C-BE32-E72D297353CC}">
              <c16:uniqueId val="{0000000A-9F0F-4EA4-842F-DCA495831229}"/>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4"/>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3T13:21:33.9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0,'1'4,"0"-1,0 1,0-1,0 1,0-1,1 0,-1 0,1 0,0 0,2 3,6 11,11 19,1-1,2-1,45 49,-45-54,83 99,97 155,85 236,-227-401,69 103,-84-149,2-2,4-2,64 63,-102-117,19 22,2-2,2-2,79 54,-93-73,-4-1,0 0,33 26,-47-32,0 0,0 0,0 1,-1-1,0 1,0 1,-1-1,0 0,-1 1,1 0,3 12,1 17,-2-1,-1 1,-2 0,-2 1,-5 67,4-101,0-1,-1 1,1-1,-1 1,0-1,0 1,-2 4,3-8,0 0,-1 1,1-1,0 0,0 0,0 0,-1 0,1 0,0 0,0 0,-1 0,1 0,0 0,0 0,0 0,-1 0,1 0,0 0,0 0,-1 0,1 0,0 0,0 0,-1 0,1 0,0 0,0 0,0 0,-1-1,1 1,0 0,0 0,0 0,-1 0,1 0,0-1,0 1,0 0,0 0,0 0,0-1,-1 1,1 0,0 0,0-1,0 1,0 0,0 0,0 0,0-1,0 1,0 0,0-1,-4-9,1 0,0 0,-2-15,-22-145,-67-306,82 434,2 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3T13:21:35.53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457 2449,'-5'151,"-6"0,-56 264,-113 278,138-566,-1 9,42-134,1-1,-1 1,1 0,0-1,0 1,0 0,-1-1,2 1,-1 0,0-1,1 4,-1-5,0 1,0-1,0 0,1 1,-1-1,0 0,0 1,1-1,-1 0,0 1,1-1,-1 0,0 0,1 1,-1-1,0 0,1 0,-1 0,0 0,1 1,-1-1,1 0,-1 0,0 0,1 0,-1 0,1 0,-1 0,0 0,1 0,2-1,-1 0,1 0,-1 0,1 0,-1 0,0-1,0 1,0-1,1 1,-1-1,-1 0,1 0,3-3,22-31,-1-1,-2-1,-2-1,-2-1,24-63,137-330,21 8,-127 271,-25 53,25-55,-72 150,0 0,0 0,-1 1,1-1,-2 0,1 0,0 0,-1 0,0-11,-1 17,0 0,0 0,0 0,0 0,0 0,0-1,0 1,0 0,0 0,0 0,0 0,0 0,0 0,0 0,0 0,-1-1,1 1,0 0,0 0,0 0,0 0,0 0,0 0,0 0,0 0,-1 0,1 0,0 0,0 0,0 0,0 0,0 0,0 0,-1 0,1 0,0 0,0 0,0 0,0 0,0 0,0 0,-1 0,1 0,0 0,0 0,0 0,0 0,0 0,0 0,0 0,0 1,-1-1,1 0,0 0,0 0,0 0,0 0,0 0,0 0,0 0,0 1,-6 3,1 1,0 0,0 0,0 0,1 1,0 0,0 0,0 0,-4 10,-2 2,-61 114,-240 477,-143 265,452-870,-12 21,13-23,1-4,8-15,106-198,43-45,118-158,138-149,980-1142,-1031 1306,-72 114,-74 104,-85 94,-111 79,1 0,1 2,44-15,-60 23,-1 1,1-1,0 1,0 0,0 0,0 1,0 0,1 0,-1 0,0 1,0 0,0 0,0 0,7 4,-8-3,-1 0,0 1,0 0,0 0,0 1,0-1,-1 1,1-1,-1 1,0 0,0 0,0 1,-1-1,0 1,1-1,0 7,8 20,-2 1,7 43,-12-48,2 0,1 0,0-1,19 40,88 161,144 281,43 79,-46 21,-236-553,-5-13,1-1,32 60,-42-93,1 1,-1-2,1 1,0-1,1 1,0-2,0 1,1-1,-1 0,16 8,-5-5,0-1,0-1,0-1,33 6,120 13,71-11,476-45,-2-51,-487 51,-209 28,-16 1,0 1,0 1,0-1,0 1,0-1,0 1,0 0,0 1,0-1,0 1,0-1,4 2,-7-1,0 0,0-1,-1 1,1 0,0-1,-1 1,1 0,-1 0,1-1,-1 1,0 0,1 0,-1 0,0 0,1 0,-1-1,0 1,0 0,0 0,0 0,0 0,0 0,0 0,0 0,0 0,-1 1,-7 29,5-22,-124 376,-224 470,302-750,-72 114,119-216,0 0,0 0,-1 0,1-1,-1 1,1 0,-1-1,0 0,0 1,0-1,0 0,-1-1,1 1,0-1,-8 3,9-4,0 0,0 0,0 0,1 0,-1 0,0 0,0-1,0 1,0 0,0-1,1 0,-1 0,0 1,0-1,1 0,-1 0,1 0,-1-1,1 1,-1 0,1 0,0-1,-1 1,1-1,0 1,0-1,0 0,0 1,1-1,-1 0,0 0,0-2,-2-5,1 0,0-1,0 1,1-1,0 0,1 1,0-1,1-10,15-82,-12 80,6-27,3 0,1 1,3 0,28-57,-40 95,-2 4,1 0,-2 0,1-1,-1 1,2-9,-3 14,-1 0,0-1,0 1,0 0,0-1,0 1,0 0,0-1,-1 1,1 0,0 0,-1-1,1 1,-1 0,1 0,-1-1,1 1,-1 0,0 0,0 0,0 0,0 0,1 0,-1 0,0 1,-1-1,1 0,0 0,0 1,0-1,0 1,0-1,-3 0,-5-2,-2 1,1 0,0 1,0 0,0 0,-1 1,1 0,0 1,-12 2,-96 24,93-20,-144 34,-75 22,198-52,27-8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12331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AA060-F72D-47AD-ABB7-CFCC5800813B}"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51815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004495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5387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074513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889358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42836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784031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082308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1AA060-F72D-47AD-ABB7-CFCC5800813B}"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7484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41172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41247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AA060-F72D-47AD-ABB7-CFCC5800813B}"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62800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AA060-F72D-47AD-ABB7-CFCC5800813B}"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423828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3729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23774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D1AA060-F72D-47AD-ABB7-CFCC5800813B}" type="datetimeFigureOut">
              <a:rPr lang="en-IN" smtClean="0"/>
              <a:t>06-03-2023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40982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AA060-F72D-47AD-ABB7-CFCC5800813B}"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49721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D1AA060-F72D-47AD-ABB7-CFCC5800813B}" type="datetimeFigureOut">
              <a:rPr lang="en-IN" smtClean="0"/>
              <a:t>06-03-2023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6D95CE-9959-4D88-98B6-54771327FECB}" type="slidenum">
              <a:rPr lang="en-IN" smtClean="0"/>
              <a:t>‹#›</a:t>
            </a:fld>
            <a:endParaRPr lang="en-IN"/>
          </a:p>
        </p:txBody>
      </p:sp>
    </p:spTree>
    <p:extLst>
      <p:ext uri="{BB962C8B-B14F-4D97-AF65-F5344CB8AC3E}">
        <p14:creationId xmlns:p14="http://schemas.microsoft.com/office/powerpoint/2010/main" val="830913449"/>
      </p:ext>
    </p:extLst>
  </p:cSld>
  <p:clrMap bg1="dk1" tx1="lt1" bg2="dk2"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 id="2147483932" r:id="rId17"/>
    <p:sldLayoutId id="2147483933"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image" Target="../media/image17.png"/><Relationship Id="rId2" Type="http://schemas.openxmlformats.org/officeDocument/2006/relationships/customXml" Target="../ink/ink1.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customXml" Target="../ink/ink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1A7D-0262-FC96-3567-B4E111D7F649}"/>
              </a:ext>
            </a:extLst>
          </p:cNvPr>
          <p:cNvSpPr>
            <a:spLocks noGrp="1"/>
          </p:cNvSpPr>
          <p:nvPr>
            <p:ph type="ctrTitle"/>
          </p:nvPr>
        </p:nvSpPr>
        <p:spPr>
          <a:xfrm>
            <a:off x="702365" y="848140"/>
            <a:ext cx="9173623" cy="983826"/>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Topic :- Detailed Analysis on whether Jaguar Landrover should start Manufacturing in India</a:t>
            </a:r>
          </a:p>
        </p:txBody>
      </p:sp>
      <p:sp>
        <p:nvSpPr>
          <p:cNvPr id="3" name="Subtitle 2">
            <a:extLst>
              <a:ext uri="{FF2B5EF4-FFF2-40B4-BE49-F238E27FC236}">
                <a16:creationId xmlns:a16="http://schemas.microsoft.com/office/drawing/2014/main" id="{D6539602-790F-DD04-45DA-5CD3A8F928BB}"/>
              </a:ext>
            </a:extLst>
          </p:cNvPr>
          <p:cNvSpPr>
            <a:spLocks noGrp="1"/>
          </p:cNvSpPr>
          <p:nvPr>
            <p:ph type="subTitle" idx="1"/>
          </p:nvPr>
        </p:nvSpPr>
        <p:spPr>
          <a:xfrm>
            <a:off x="2027752" y="2197085"/>
            <a:ext cx="7766936" cy="3573625"/>
          </a:xfrm>
        </p:spPr>
        <p:txBody>
          <a:bodyPr>
            <a:normAutofit lnSpcReduction="10000"/>
          </a:bodyPr>
          <a:lstStyle/>
          <a:p>
            <a:pPr lvl="8"/>
            <a:r>
              <a:rPr lang="en-IN" sz="2200" b="1" dirty="0">
                <a:solidFill>
                  <a:schemeClr val="accent1"/>
                </a:solidFill>
                <a:latin typeface="Times New Roman" panose="02020603050405020304" pitchFamily="18" charset="0"/>
                <a:cs typeface="Times New Roman" panose="02020603050405020304" pitchFamily="18" charset="0"/>
              </a:rPr>
              <a:t>                </a:t>
            </a:r>
          </a:p>
          <a:p>
            <a:pPr lvl="8"/>
            <a:endParaRPr lang="en-IN" sz="2200" b="1" dirty="0">
              <a:solidFill>
                <a:schemeClr val="accent1"/>
              </a:solidFill>
              <a:latin typeface="Times New Roman" panose="02020603050405020304" pitchFamily="18" charset="0"/>
              <a:cs typeface="Times New Roman" panose="02020603050405020304" pitchFamily="18" charset="0"/>
            </a:endParaRPr>
          </a:p>
          <a:p>
            <a:pPr lvl="8"/>
            <a:endParaRPr lang="en-IN" sz="2200" b="1" dirty="0">
              <a:solidFill>
                <a:schemeClr val="accent1"/>
              </a:solidFill>
              <a:latin typeface="Times New Roman" panose="02020603050405020304" pitchFamily="18" charset="0"/>
              <a:cs typeface="Times New Roman" panose="02020603050405020304" pitchFamily="18" charset="0"/>
            </a:endParaRPr>
          </a:p>
          <a:p>
            <a:pPr lvl="8" algn="l"/>
            <a:r>
              <a:rPr lang="en-IN" sz="2200" b="1" dirty="0">
                <a:solidFill>
                  <a:schemeClr val="accent1"/>
                </a:solidFill>
                <a:latin typeface="Times New Roman" panose="02020603050405020304" pitchFamily="18" charset="0"/>
                <a:cs typeface="Times New Roman" panose="02020603050405020304" pitchFamily="18" charset="0"/>
              </a:rPr>
              <a:t>                     </a:t>
            </a:r>
            <a:r>
              <a:rPr lang="en-IN" sz="2600" b="1" dirty="0">
                <a:solidFill>
                  <a:srgbClr val="FFFF00"/>
                </a:solidFill>
                <a:latin typeface="Times New Roman" panose="02020603050405020304" pitchFamily="18" charset="0"/>
                <a:cs typeface="Times New Roman" panose="02020603050405020304" pitchFamily="18" charset="0"/>
              </a:rPr>
              <a:t>Team Members:-</a:t>
            </a:r>
          </a:p>
          <a:p>
            <a:pPr algn="r"/>
            <a:r>
              <a:rPr lang="en-IN" sz="2000" b="1" dirty="0">
                <a:solidFill>
                  <a:schemeClr val="tx2"/>
                </a:solidFill>
                <a:latin typeface="Times New Roman" panose="02020603050405020304" pitchFamily="18" charset="0"/>
                <a:cs typeface="Times New Roman" panose="02020603050405020304" pitchFamily="18" charset="0"/>
              </a:rPr>
              <a:t>Ajay Vishwakarma</a:t>
            </a:r>
          </a:p>
          <a:p>
            <a:pPr algn="r"/>
            <a:r>
              <a:rPr lang="en-IN" b="1" dirty="0">
                <a:latin typeface="Times New Roman" panose="02020603050405020304" pitchFamily="18" charset="0"/>
                <a:cs typeface="Times New Roman" panose="02020603050405020304" pitchFamily="18" charset="0"/>
              </a:rPr>
              <a:t>Sumit Mathur</a:t>
            </a:r>
          </a:p>
          <a:p>
            <a:pPr algn="r"/>
            <a:r>
              <a:rPr lang="en-IN" sz="2000" b="1" dirty="0">
                <a:solidFill>
                  <a:schemeClr val="tx2"/>
                </a:solidFill>
                <a:latin typeface="Times New Roman" panose="02020603050405020304" pitchFamily="18" charset="0"/>
                <a:cs typeface="Times New Roman" panose="02020603050405020304" pitchFamily="18" charset="0"/>
              </a:rPr>
              <a:t>Ankit Vishwakarma</a:t>
            </a:r>
          </a:p>
          <a:p>
            <a:pPr algn="r"/>
            <a:r>
              <a:rPr lang="en-IN" b="1" dirty="0">
                <a:latin typeface="Times New Roman" panose="02020603050405020304" pitchFamily="18" charset="0"/>
                <a:cs typeface="Times New Roman" panose="02020603050405020304" pitchFamily="18" charset="0"/>
              </a:rPr>
              <a:t>Hari raj</a:t>
            </a:r>
            <a:endParaRPr lang="en-IN" sz="2000" b="1" dirty="0">
              <a:solidFill>
                <a:schemeClr val="tx2"/>
              </a:solidFill>
              <a:latin typeface="Times New Roman" panose="02020603050405020304" pitchFamily="18" charset="0"/>
              <a:cs typeface="Times New Roman" panose="02020603050405020304" pitchFamily="18" charset="0"/>
            </a:endParaRPr>
          </a:p>
        </p:txBody>
      </p:sp>
      <p:pic>
        <p:nvPicPr>
          <p:cNvPr id="8200" name="Picture 8" descr="Know about Data Analysis">
            <a:extLst>
              <a:ext uri="{FF2B5EF4-FFF2-40B4-BE49-F238E27FC236}">
                <a16:creationId xmlns:a16="http://schemas.microsoft.com/office/drawing/2014/main" id="{F6946779-0C49-0F56-7623-82690D305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676"/>
          <a:stretch/>
        </p:blipFill>
        <p:spPr bwMode="auto">
          <a:xfrm>
            <a:off x="437322" y="2279374"/>
            <a:ext cx="5234608" cy="41214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0BEB08-C15F-5947-28F0-207381376AAB}"/>
              </a:ext>
            </a:extLst>
          </p:cNvPr>
          <p:cNvSpPr txBox="1"/>
          <p:nvPr/>
        </p:nvSpPr>
        <p:spPr>
          <a:xfrm>
            <a:off x="10813776" y="6400800"/>
            <a:ext cx="1431233"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Team SAAH</a:t>
            </a:r>
          </a:p>
        </p:txBody>
      </p:sp>
    </p:spTree>
    <p:extLst>
      <p:ext uri="{BB962C8B-B14F-4D97-AF65-F5344CB8AC3E}">
        <p14:creationId xmlns:p14="http://schemas.microsoft.com/office/powerpoint/2010/main" val="90559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E534-7BA3-C68D-230C-09BBC98F5500}"/>
              </a:ext>
            </a:extLst>
          </p:cNvPr>
          <p:cNvSpPr>
            <a:spLocks noGrp="1"/>
          </p:cNvSpPr>
          <p:nvPr>
            <p:ph type="title"/>
          </p:nvPr>
        </p:nvSpPr>
        <p:spPr>
          <a:xfrm>
            <a:off x="1219791" y="313509"/>
            <a:ext cx="9905998" cy="531222"/>
          </a:xfrm>
        </p:spPr>
        <p:txBody>
          <a:bodyPr>
            <a:noAutofit/>
          </a:bodyPr>
          <a:lstStyle/>
          <a:p>
            <a:r>
              <a:rPr lang="en-IN" sz="3200" b="1" dirty="0">
                <a:solidFill>
                  <a:srgbClr val="FFC000"/>
                </a:solidFill>
                <a:effectLst/>
                <a:latin typeface="Arial" panose="020B0604020202020204" pitchFamily="34" charset="0"/>
              </a:rPr>
              <a:t>Marketing Strategy &amp; Marketing Mix (4Ps)</a:t>
            </a:r>
            <a:br>
              <a:rPr lang="en-IN" sz="3200" b="1" dirty="0">
                <a:solidFill>
                  <a:srgbClr val="FFC000"/>
                </a:solidFill>
                <a:effectLst/>
                <a:latin typeface="Arial" panose="020B0604020202020204" pitchFamily="34" charset="0"/>
              </a:rPr>
            </a:br>
            <a:endParaRPr lang="en-IN" sz="3200" dirty="0">
              <a:solidFill>
                <a:srgbClr val="FFC000"/>
              </a:solidFill>
            </a:endParaRPr>
          </a:p>
        </p:txBody>
      </p:sp>
      <p:sp>
        <p:nvSpPr>
          <p:cNvPr id="13" name="Content Placeholder 12">
            <a:extLst>
              <a:ext uri="{FF2B5EF4-FFF2-40B4-BE49-F238E27FC236}">
                <a16:creationId xmlns:a16="http://schemas.microsoft.com/office/drawing/2014/main" id="{0FC890EA-275C-9202-B48E-E3DA311D8A2C}"/>
              </a:ext>
            </a:extLst>
          </p:cNvPr>
          <p:cNvSpPr>
            <a:spLocks noGrp="1"/>
          </p:cNvSpPr>
          <p:nvPr>
            <p:ph idx="1"/>
          </p:nvPr>
        </p:nvSpPr>
        <p:spPr>
          <a:xfrm>
            <a:off x="556591" y="1215887"/>
            <a:ext cx="7354956" cy="4426225"/>
          </a:xfrm>
        </p:spPr>
        <p:txBody>
          <a:bodyPr>
            <a:normAutofit/>
          </a:bodyPr>
          <a:lstStyle/>
          <a:p>
            <a:r>
              <a:rPr lang="en-IN" sz="1700" b="1" dirty="0">
                <a:solidFill>
                  <a:srgbClr val="0070C0"/>
                </a:solidFill>
                <a:latin typeface="Times New Roman" panose="02020603050405020304" pitchFamily="18" charset="0"/>
                <a:cs typeface="Times New Roman" panose="02020603050405020304" pitchFamily="18" charset="0"/>
              </a:rPr>
              <a:t>PRODUCT :- </a:t>
            </a:r>
            <a:r>
              <a:rPr lang="en-US" sz="1700" b="0" i="0" dirty="0">
                <a:solidFill>
                  <a:schemeClr val="bg1"/>
                </a:solidFill>
                <a:effectLst/>
                <a:latin typeface="Times New Roman" panose="02020603050405020304" pitchFamily="18" charset="0"/>
                <a:cs typeface="Times New Roman" panose="02020603050405020304" pitchFamily="18" charset="0"/>
              </a:rPr>
              <a:t>Land Rover's product strategy focuses mainly on luxury, comfort, and speed, which gives it a tough competition in the market. It continuously comes up with new and innovative products that appeal to affluent customers.</a:t>
            </a:r>
          </a:p>
          <a:p>
            <a:pPr algn="l"/>
            <a:r>
              <a:rPr lang="en-US" sz="1700" b="1" dirty="0">
                <a:solidFill>
                  <a:srgbClr val="0070C0"/>
                </a:solidFill>
                <a:latin typeface="Times New Roman" panose="02020603050405020304" pitchFamily="18" charset="0"/>
                <a:cs typeface="Times New Roman" panose="02020603050405020304" pitchFamily="18" charset="0"/>
              </a:rPr>
              <a:t>PRICE</a:t>
            </a:r>
            <a:r>
              <a:rPr lang="en-IN" sz="1700" b="1" dirty="0">
                <a:solidFill>
                  <a:srgbClr val="0070C0"/>
                </a:solidFill>
                <a:latin typeface="Times New Roman" panose="02020603050405020304" pitchFamily="18" charset="0"/>
                <a:cs typeface="Times New Roman" panose="02020603050405020304" pitchFamily="18" charset="0"/>
              </a:rPr>
              <a:t> :- </a:t>
            </a:r>
            <a:r>
              <a:rPr lang="en-US" sz="1700" b="1" dirty="0">
                <a:solidFill>
                  <a:srgbClr val="0070C0"/>
                </a:solidFill>
                <a:latin typeface="Times New Roman" panose="02020603050405020304" pitchFamily="18" charset="0"/>
                <a:cs typeface="Times New Roman" panose="02020603050405020304" pitchFamily="18" charset="0"/>
              </a:rPr>
              <a:t> </a:t>
            </a:r>
            <a:r>
              <a:rPr lang="en-US" sz="1700" b="0" i="0" dirty="0">
                <a:solidFill>
                  <a:schemeClr val="bg1"/>
                </a:solidFill>
                <a:effectLst/>
                <a:latin typeface="Times New Roman" panose="02020603050405020304" pitchFamily="18" charset="0"/>
                <a:cs typeface="Times New Roman" panose="02020603050405020304" pitchFamily="18" charset="0"/>
              </a:rPr>
              <a:t>Land Rover SUV pricing varies according to demography, different markets, different products and location. This helps in covering a larger number of customers who can access their vehicle according to their comfort</a:t>
            </a:r>
          </a:p>
          <a:p>
            <a:pPr algn="l"/>
            <a:r>
              <a:rPr lang="en-US" sz="1700" b="1" dirty="0">
                <a:solidFill>
                  <a:srgbClr val="0070C0"/>
                </a:solidFill>
                <a:latin typeface="Times New Roman" panose="02020603050405020304" pitchFamily="18" charset="0"/>
                <a:cs typeface="Times New Roman" panose="02020603050405020304" pitchFamily="18" charset="0"/>
              </a:rPr>
              <a:t>PLACE</a:t>
            </a:r>
            <a:r>
              <a:rPr lang="en-IN" sz="1700" b="1" dirty="0">
                <a:solidFill>
                  <a:srgbClr val="0070C0"/>
                </a:solidFill>
                <a:latin typeface="Times New Roman" panose="02020603050405020304" pitchFamily="18" charset="0"/>
                <a:cs typeface="Times New Roman" panose="02020603050405020304" pitchFamily="18" charset="0"/>
              </a:rPr>
              <a:t> :- </a:t>
            </a:r>
            <a:r>
              <a:rPr lang="en-US" sz="1700" b="1" dirty="0">
                <a:solidFill>
                  <a:srgbClr val="0070C0"/>
                </a:solidFill>
                <a:latin typeface="Times New Roman" panose="02020603050405020304" pitchFamily="18" charset="0"/>
                <a:cs typeface="Times New Roman" panose="02020603050405020304" pitchFamily="18" charset="0"/>
              </a:rPr>
              <a:t> </a:t>
            </a:r>
            <a:r>
              <a:rPr lang="en-US" sz="1700" b="0" i="0" dirty="0">
                <a:solidFill>
                  <a:schemeClr val="bg1"/>
                </a:solidFill>
                <a:effectLst/>
                <a:latin typeface="Times New Roman" panose="02020603050405020304" pitchFamily="18" charset="0"/>
                <a:cs typeface="Times New Roman" panose="02020603050405020304" pitchFamily="18" charset="0"/>
              </a:rPr>
              <a:t>Land Rover has built up a channel which consists of various international network and more than 2000 franchise sales dealers,  As now Land Rover has been purchased by Tata Motors which is an Indian company so Land Rover is focusing on its further expansion in Asia</a:t>
            </a:r>
          </a:p>
          <a:p>
            <a:r>
              <a:rPr lang="en-US" sz="1700" b="1" i="0" dirty="0">
                <a:solidFill>
                  <a:srgbClr val="0070C0"/>
                </a:solidFill>
                <a:effectLst/>
                <a:latin typeface="Times New Roman" panose="02020603050405020304" pitchFamily="18" charset="0"/>
                <a:cs typeface="Times New Roman" panose="02020603050405020304" pitchFamily="18" charset="0"/>
              </a:rPr>
              <a:t>PROMOTION</a:t>
            </a:r>
            <a:r>
              <a:rPr lang="en-IN" sz="1700" b="1" dirty="0">
                <a:solidFill>
                  <a:srgbClr val="0070C0"/>
                </a:solidFill>
                <a:latin typeface="Times New Roman" panose="02020603050405020304" pitchFamily="18" charset="0"/>
                <a:cs typeface="Times New Roman" panose="02020603050405020304" pitchFamily="18" charset="0"/>
              </a:rPr>
              <a:t> :-</a:t>
            </a:r>
            <a:r>
              <a:rPr lang="en-US" sz="1700" b="1" i="0" dirty="0">
                <a:solidFill>
                  <a:srgbClr val="0070C0"/>
                </a:solidFill>
                <a:effectLst/>
                <a:latin typeface="Times New Roman" panose="02020603050405020304" pitchFamily="18" charset="0"/>
                <a:cs typeface="Times New Roman" panose="02020603050405020304" pitchFamily="18" charset="0"/>
              </a:rPr>
              <a:t>  </a:t>
            </a:r>
            <a:r>
              <a:rPr lang="en-US" sz="1700" b="0" i="0" dirty="0">
                <a:solidFill>
                  <a:schemeClr val="bg1"/>
                </a:solidFill>
                <a:effectLst/>
                <a:latin typeface="Times New Roman" panose="02020603050405020304" pitchFamily="18" charset="0"/>
                <a:cs typeface="Times New Roman" panose="02020603050405020304" pitchFamily="18" charset="0"/>
              </a:rPr>
              <a:t>Land Rover is one of the company who doesn’t need a very big promotion but still Land Rover lot of its effort to keep up with the brand name and make up an image of adventure spirits in the mind of customers, </a:t>
            </a:r>
          </a:p>
          <a:p>
            <a:endParaRPr lang="en-US" sz="1700" b="0" i="0" dirty="0">
              <a:solidFill>
                <a:schemeClr val="bg1"/>
              </a:solidFill>
              <a:effectLst/>
              <a:latin typeface="Times New Roman" panose="02020603050405020304" pitchFamily="18" charset="0"/>
              <a:cs typeface="Times New Roman" panose="02020603050405020304" pitchFamily="18" charset="0"/>
            </a:endParaRPr>
          </a:p>
          <a:p>
            <a:endParaRPr lang="en-US" sz="1700" b="0" i="0" dirty="0">
              <a:solidFill>
                <a:schemeClr val="bg1"/>
              </a:solidFill>
              <a:effectLst/>
              <a:latin typeface="Times New Roman" panose="02020603050405020304" pitchFamily="18" charset="0"/>
              <a:cs typeface="Times New Roman" panose="02020603050405020304" pitchFamily="18" charset="0"/>
            </a:endParaRPr>
          </a:p>
          <a:p>
            <a:endParaRPr lang="en-IN" sz="1700"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75474359-579B-1A4B-CDFC-8685EAF44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144" y="1318591"/>
            <a:ext cx="4458716" cy="3511827"/>
          </a:xfrm>
          <a:prstGeom prst="rect">
            <a:avLst/>
          </a:prstGeom>
        </p:spPr>
      </p:pic>
    </p:spTree>
    <p:extLst>
      <p:ext uri="{BB962C8B-B14F-4D97-AF65-F5344CB8AC3E}">
        <p14:creationId xmlns:p14="http://schemas.microsoft.com/office/powerpoint/2010/main" val="623577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7354-1377-F144-B0B4-8AD1FCD64AC8}"/>
              </a:ext>
            </a:extLst>
          </p:cNvPr>
          <p:cNvSpPr>
            <a:spLocks noGrp="1"/>
          </p:cNvSpPr>
          <p:nvPr>
            <p:ph type="title"/>
          </p:nvPr>
        </p:nvSpPr>
        <p:spPr>
          <a:xfrm>
            <a:off x="1143001" y="238539"/>
            <a:ext cx="7802216" cy="1136306"/>
          </a:xfrm>
        </p:spPr>
        <p:txBody>
          <a:bodyPr>
            <a:normAutofit/>
          </a:bodyPr>
          <a:lstStyle/>
          <a:p>
            <a:r>
              <a:rPr lang="en-IN" sz="3200" b="1" dirty="0">
                <a:solidFill>
                  <a:srgbClr val="FFC000"/>
                </a:solidFill>
                <a:latin typeface="Times New Roman" panose="02020603050405020304" pitchFamily="18" charset="0"/>
                <a:cs typeface="Times New Roman" panose="02020603050405020304" pitchFamily="18" charset="0"/>
              </a:rPr>
              <a:t>Failure Mode Effect Analysis</a:t>
            </a:r>
          </a:p>
        </p:txBody>
      </p:sp>
      <p:sp>
        <p:nvSpPr>
          <p:cNvPr id="3" name="Content Placeholder 2">
            <a:extLst>
              <a:ext uri="{FF2B5EF4-FFF2-40B4-BE49-F238E27FC236}">
                <a16:creationId xmlns:a16="http://schemas.microsoft.com/office/drawing/2014/main" id="{D379B244-880C-E96F-4FCE-C00B50422445}"/>
              </a:ext>
            </a:extLst>
          </p:cNvPr>
          <p:cNvSpPr>
            <a:spLocks noGrp="1"/>
          </p:cNvSpPr>
          <p:nvPr>
            <p:ph idx="1"/>
          </p:nvPr>
        </p:nvSpPr>
        <p:spPr>
          <a:xfrm>
            <a:off x="886339" y="1693144"/>
            <a:ext cx="6329470" cy="3880342"/>
          </a:xfrm>
        </p:spPr>
        <p:txBody>
          <a:bodyPr>
            <a:normAutofit/>
          </a:bodyPr>
          <a:lstStyle/>
          <a:p>
            <a:pPr marL="0" indent="0">
              <a:buNone/>
            </a:pPr>
            <a:r>
              <a:rPr lang="en-US" sz="2000" b="0" i="0" dirty="0">
                <a:solidFill>
                  <a:schemeClr val="bg1"/>
                </a:solidFill>
                <a:effectLst/>
                <a:latin typeface="Times New Roman" panose="02020603050405020304" pitchFamily="18" charset="0"/>
                <a:cs typeface="Times New Roman" panose="02020603050405020304" pitchFamily="18" charset="0"/>
              </a:rPr>
              <a:t>Jaguar will face several challenges if they start manufacturing cars in India, including quality control, supply chain disruptions, labor and workforce challenges, regulatory compliance, competition, less units will be sold according to market penetration, and infrastructure challenges. However, these challenges can be overcome with careful planning, investment, and collaboration with local partners.</a:t>
            </a:r>
            <a:endParaRPr lang="en-IN"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Fmea failure mode and effects analysis process Vector Image">
            <a:extLst>
              <a:ext uri="{FF2B5EF4-FFF2-40B4-BE49-F238E27FC236}">
                <a16:creationId xmlns:a16="http://schemas.microsoft.com/office/drawing/2014/main" id="{E5B81475-8CD4-319E-82D1-E3E611B3F3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922"/>
          <a:stretch/>
        </p:blipFill>
        <p:spPr bwMode="auto">
          <a:xfrm>
            <a:off x="7335078" y="1080052"/>
            <a:ext cx="4287079" cy="449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607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B288374A-836E-D43E-275F-01CB2164D73D}"/>
              </a:ext>
            </a:extLst>
          </p:cNvPr>
          <p:cNvSpPr>
            <a:spLocks noGrp="1"/>
          </p:cNvSpPr>
          <p:nvPr>
            <p:ph type="title"/>
          </p:nvPr>
        </p:nvSpPr>
        <p:spPr>
          <a:xfrm>
            <a:off x="1200215" y="236165"/>
            <a:ext cx="9912355" cy="819355"/>
          </a:xfrm>
        </p:spPr>
        <p:txBody>
          <a:bodyPr>
            <a:normAutofit/>
          </a:bodyPr>
          <a:lstStyle/>
          <a:p>
            <a:r>
              <a:rPr lang="en-IN" sz="3200" b="1" dirty="0">
                <a:solidFill>
                  <a:srgbClr val="FFC000"/>
                </a:solidFill>
                <a:latin typeface="Times New Roman" panose="02020603050405020304" pitchFamily="18" charset="0"/>
                <a:cs typeface="Times New Roman" panose="02020603050405020304" pitchFamily="18" charset="0"/>
              </a:rPr>
              <a:t>Profitability Framework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20D4DE8-E13D-2949-BB9E-ADFECB8BC5FE}"/>
                  </a:ext>
                </a:extLst>
              </p14:cNvPr>
              <p14:cNvContentPartPr/>
              <p14:nvPr/>
            </p14:nvContentPartPr>
            <p14:xfrm>
              <a:off x="1279728" y="1654560"/>
              <a:ext cx="607680" cy="929160"/>
            </p14:xfrm>
          </p:contentPart>
        </mc:Choice>
        <mc:Fallback xmlns="">
          <p:pic>
            <p:nvPicPr>
              <p:cNvPr id="14" name="Ink 13">
                <a:extLst>
                  <a:ext uri="{FF2B5EF4-FFF2-40B4-BE49-F238E27FC236}">
                    <a16:creationId xmlns:a16="http://schemas.microsoft.com/office/drawing/2014/main" id="{D20D4DE8-E13D-2949-BB9E-ADFECB8BC5FE}"/>
                  </a:ext>
                </a:extLst>
              </p:cNvPr>
              <p:cNvPicPr/>
              <p:nvPr/>
            </p:nvPicPr>
            <p:blipFill>
              <a:blip r:embed="rId4"/>
              <a:stretch>
                <a:fillRect/>
              </a:stretch>
            </p:blipFill>
            <p:spPr>
              <a:xfrm>
                <a:off x="1189728" y="1474560"/>
                <a:ext cx="787320" cy="128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69341A29-744F-C85E-0A3C-C8230EFA5CA4}"/>
                  </a:ext>
                </a:extLst>
              </p14:cNvPr>
              <p14:cNvContentPartPr/>
              <p14:nvPr/>
            </p14:nvContentPartPr>
            <p14:xfrm>
              <a:off x="1630222" y="1055520"/>
              <a:ext cx="2565000" cy="1528200"/>
            </p14:xfrm>
          </p:contentPart>
        </mc:Choice>
        <mc:Fallback xmlns="">
          <p:pic>
            <p:nvPicPr>
              <p:cNvPr id="15" name="Ink 14">
                <a:extLst>
                  <a:ext uri="{FF2B5EF4-FFF2-40B4-BE49-F238E27FC236}">
                    <a16:creationId xmlns:a16="http://schemas.microsoft.com/office/drawing/2014/main" id="{69341A29-744F-C85E-0A3C-C8230EFA5CA4}"/>
                  </a:ext>
                </a:extLst>
              </p:cNvPr>
              <p:cNvPicPr/>
              <p:nvPr/>
            </p:nvPicPr>
            <p:blipFill>
              <a:blip r:embed="rId6"/>
              <a:stretch>
                <a:fillRect/>
              </a:stretch>
            </p:blipFill>
            <p:spPr>
              <a:xfrm>
                <a:off x="1540209" y="875478"/>
                <a:ext cx="2744665" cy="1887925"/>
              </a:xfrm>
              <a:prstGeom prst="rect">
                <a:avLst/>
              </a:prstGeom>
            </p:spPr>
          </p:pic>
        </mc:Fallback>
      </mc:AlternateContent>
      <p:pic>
        <p:nvPicPr>
          <p:cNvPr id="11" name="Picture 10">
            <a:extLst>
              <a:ext uri="{FF2B5EF4-FFF2-40B4-BE49-F238E27FC236}">
                <a16:creationId xmlns:a16="http://schemas.microsoft.com/office/drawing/2014/main" id="{8D44E74B-EE16-1801-50FF-13CF798CB073}"/>
              </a:ext>
            </a:extLst>
          </p:cNvPr>
          <p:cNvPicPr>
            <a:picLocks noChangeAspect="1"/>
          </p:cNvPicPr>
          <p:nvPr/>
        </p:nvPicPr>
        <p:blipFill>
          <a:blip r:embed="rId7"/>
          <a:stretch>
            <a:fillRect/>
          </a:stretch>
        </p:blipFill>
        <p:spPr>
          <a:xfrm>
            <a:off x="490329" y="1252331"/>
            <a:ext cx="10701131" cy="5280992"/>
          </a:xfrm>
          <a:prstGeom prst="rect">
            <a:avLst/>
          </a:prstGeom>
        </p:spPr>
      </p:pic>
    </p:spTree>
    <p:extLst>
      <p:ext uri="{BB962C8B-B14F-4D97-AF65-F5344CB8AC3E}">
        <p14:creationId xmlns:p14="http://schemas.microsoft.com/office/powerpoint/2010/main" val="34950092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853" y="187823"/>
            <a:ext cx="8743121" cy="991620"/>
          </a:xfrm>
        </p:spPr>
        <p:txBody>
          <a:bodyPr>
            <a:normAutofit/>
          </a:bodyPr>
          <a:lstStyle/>
          <a:p>
            <a:r>
              <a:rPr lang="en-US" sz="3200" b="1" dirty="0">
                <a:solidFill>
                  <a:srgbClr val="FFC000"/>
                </a:solidFill>
                <a:latin typeface="Times New Roman" panose="02020603050405020304" pitchFamily="18" charset="0"/>
                <a:cs typeface="Times New Roman" panose="02020603050405020304" pitchFamily="18" charset="0"/>
              </a:rPr>
              <a:t> What could be done differently ?</a:t>
            </a:r>
            <a:endParaRPr lang="en-US" sz="3200"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6983" y="1391478"/>
            <a:ext cx="6463748" cy="4777409"/>
          </a:xfrm>
        </p:spPr>
        <p:txBody>
          <a:bodyPr>
            <a:normAutofit/>
          </a:bodyPr>
          <a:lstStyle/>
          <a:p>
            <a:r>
              <a:rPr lang="en-US" sz="1800" b="1" dirty="0">
                <a:solidFill>
                  <a:schemeClr val="bg1"/>
                </a:solidFill>
                <a:latin typeface="Times New Roman" panose="02020603050405020304" pitchFamily="18" charset="0"/>
                <a:cs typeface="Times New Roman" panose="02020603050405020304" pitchFamily="18" charset="0"/>
              </a:rPr>
              <a:t>Identify key suppliers in India and negotiate cost-effective contracts for outsourcing certain components of the manufacturing process.</a:t>
            </a:r>
          </a:p>
          <a:p>
            <a:r>
              <a:rPr lang="en-US" sz="1800" b="1" dirty="0">
                <a:solidFill>
                  <a:schemeClr val="bg1"/>
                </a:solidFill>
                <a:latin typeface="Times New Roman" panose="02020603050405020304" pitchFamily="18" charset="0"/>
                <a:cs typeface="Times New Roman" panose="02020603050405020304" pitchFamily="18" charset="0"/>
              </a:rPr>
              <a:t>Establish a new manufacturing plant in India that focuses on producing high-volume vehicles for the domestic and export markets.</a:t>
            </a:r>
          </a:p>
          <a:p>
            <a:r>
              <a:rPr lang="en-US" sz="1800" b="1" dirty="0">
                <a:solidFill>
                  <a:schemeClr val="bg1"/>
                </a:solidFill>
                <a:latin typeface="Times New Roman" panose="02020603050405020304" pitchFamily="18" charset="0"/>
                <a:cs typeface="Times New Roman" panose="02020603050405020304" pitchFamily="18" charset="0"/>
              </a:rPr>
              <a:t>Outsourcing some of the manufacturing processes could be a cost-effective way to enter the Indian market without investing in a new plant.</a:t>
            </a:r>
          </a:p>
          <a:p>
            <a:pPr>
              <a:lnSpc>
                <a:spcPct val="107000"/>
              </a:lnSpc>
              <a:spcAft>
                <a:spcPts val="800"/>
              </a:spcAft>
            </a:pPr>
            <a:r>
              <a:rPr lang="en-IN"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Our Car cost as compared to other luxury brands is high e.g. – BMW, Mercedes, and Audi our cost should be comparable.</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3074" name="Picture 2" descr="What Could I Have Done Differently? | La Salle Academy Ruminations">
            <a:extLst>
              <a:ext uri="{FF2B5EF4-FFF2-40B4-BE49-F238E27FC236}">
                <a16:creationId xmlns:a16="http://schemas.microsoft.com/office/drawing/2014/main" id="{3CAA8115-BC16-8CB0-597D-3CDC46F4E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05" y="1599164"/>
            <a:ext cx="4008782" cy="341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2408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70" y="198781"/>
            <a:ext cx="9905998" cy="868018"/>
          </a:xfrm>
        </p:spPr>
        <p:txBody>
          <a:bodyPr>
            <a:normAutofit/>
          </a:bodyPr>
          <a:lstStyle/>
          <a:p>
            <a:r>
              <a:rPr lang="en-IN" sz="3200" b="1" dirty="0">
                <a:solidFill>
                  <a:srgbClr val="FFC000"/>
                </a:solidFill>
                <a:latin typeface="Times New Roman" panose="02020603050405020304" pitchFamily="18" charset="0"/>
                <a:cs typeface="Times New Roman" panose="02020603050405020304" pitchFamily="18" charset="0"/>
              </a:rPr>
              <a:t>Benefits In India </a:t>
            </a:r>
            <a:endParaRPr lang="en-US" sz="32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0927" y="1066799"/>
            <a:ext cx="8638692" cy="2938740"/>
          </a:xfrm>
        </p:spPr>
        <p:txBody>
          <a:bodyPr>
            <a:noAutofit/>
          </a:bodyPr>
          <a:lstStyle/>
          <a:p>
            <a:r>
              <a:rPr lang="en-US" sz="1800" dirty="0">
                <a:solidFill>
                  <a:schemeClr val="bg1"/>
                </a:solidFill>
                <a:latin typeface="Times New Roman" panose="02020603050405020304" pitchFamily="18" charset="0"/>
                <a:cs typeface="Times New Roman" panose="02020603050405020304" pitchFamily="18" charset="0"/>
              </a:rPr>
              <a:t>Implement efficient supply chain management systems that minimize costs and maximize efficiency.</a:t>
            </a:r>
          </a:p>
          <a:p>
            <a:r>
              <a:rPr lang="en-US" sz="1800" dirty="0">
                <a:solidFill>
                  <a:schemeClr val="bg1"/>
                </a:solidFill>
                <a:latin typeface="Times New Roman" panose="02020603050405020304" pitchFamily="18" charset="0"/>
                <a:cs typeface="Times New Roman" panose="02020603050405020304" pitchFamily="18" charset="0"/>
              </a:rPr>
              <a:t>Develop a comprehensive marketing and sales strategy to promote Jaguar Land-Rover vehicles in the Indian market and increase market share.</a:t>
            </a:r>
          </a:p>
          <a:p>
            <a:r>
              <a:rPr lang="en-US" sz="1800" dirty="0">
                <a:solidFill>
                  <a:schemeClr val="bg1"/>
                </a:solidFill>
                <a:latin typeface="Times New Roman" panose="02020603050405020304" pitchFamily="18" charset="0"/>
                <a:cs typeface="Times New Roman" panose="02020603050405020304" pitchFamily="18" charset="0"/>
              </a:rPr>
              <a:t>By outsourcing some components of the manufacturing process and setting up a new plant in India, Jaguar Land-Rover can take advantage of the lower labor costs and access to a new customer base while maintaining control over the quality of its products. </a:t>
            </a:r>
            <a:endParaRPr lang="en-IN" sz="18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5641595E-1DAD-87DE-1110-FEA91CF86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252" y="3902765"/>
            <a:ext cx="8468139"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6306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Special Thank You - Girlguiding Midlands">
            <a:extLst>
              <a:ext uri="{FF2B5EF4-FFF2-40B4-BE49-F238E27FC236}">
                <a16:creationId xmlns:a16="http://schemas.microsoft.com/office/drawing/2014/main" id="{569F2839-3061-3AD5-3F24-DA1D3C8B6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284922"/>
            <a:ext cx="9753669" cy="621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134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erview Questions You Should Ask - DEV Community">
            <a:extLst>
              <a:ext uri="{FF2B5EF4-FFF2-40B4-BE49-F238E27FC236}">
                <a16:creationId xmlns:a16="http://schemas.microsoft.com/office/drawing/2014/main" id="{055B7968-5428-E19C-EC41-D5E1EE22A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579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AD12-CCDB-B6D7-C0E7-1A6A6A6B3FE3}"/>
              </a:ext>
            </a:extLst>
          </p:cNvPr>
          <p:cNvSpPr>
            <a:spLocks noGrp="1"/>
          </p:cNvSpPr>
          <p:nvPr>
            <p:ph type="title"/>
          </p:nvPr>
        </p:nvSpPr>
        <p:spPr>
          <a:xfrm>
            <a:off x="646111" y="452718"/>
            <a:ext cx="3799993" cy="739978"/>
          </a:xfrm>
        </p:spPr>
        <p:txBody>
          <a:bodyPr/>
          <a:lstStyle/>
          <a:p>
            <a:r>
              <a:rPr lang="en-IN" sz="3600" dirty="0">
                <a:solidFill>
                  <a:srgbClr val="FFC000"/>
                </a:solidFill>
                <a:latin typeface="Times New Roman" panose="02020603050405020304" pitchFamily="18" charset="0"/>
                <a:cs typeface="Times New Roman" panose="02020603050405020304" pitchFamily="18" charset="0"/>
              </a:rPr>
              <a:t>List of Contents :</a:t>
            </a:r>
          </a:p>
        </p:txBody>
      </p:sp>
      <p:sp>
        <p:nvSpPr>
          <p:cNvPr id="3" name="Content Placeholder 2">
            <a:extLst>
              <a:ext uri="{FF2B5EF4-FFF2-40B4-BE49-F238E27FC236}">
                <a16:creationId xmlns:a16="http://schemas.microsoft.com/office/drawing/2014/main" id="{B8AA5B0B-789A-E29A-3686-2984590BC70D}"/>
              </a:ext>
            </a:extLst>
          </p:cNvPr>
          <p:cNvSpPr>
            <a:spLocks noGrp="1"/>
          </p:cNvSpPr>
          <p:nvPr>
            <p:ph idx="1"/>
          </p:nvPr>
        </p:nvSpPr>
        <p:spPr>
          <a:xfrm>
            <a:off x="473835" y="1331259"/>
            <a:ext cx="7914792" cy="4195481"/>
          </a:xfrm>
        </p:spPr>
        <p:txBody>
          <a:bodyPr/>
          <a:lstStyle/>
          <a:p>
            <a:r>
              <a:rPr lang="en-IN" b="1" dirty="0">
                <a:solidFill>
                  <a:schemeClr val="accent5">
                    <a:lumMod val="20000"/>
                    <a:lumOff val="80000"/>
                  </a:schemeClr>
                </a:solidFill>
                <a:latin typeface="Times New Roman" panose="02020603050405020304" pitchFamily="18" charset="0"/>
                <a:cs typeface="Times New Roman" panose="02020603050405020304" pitchFamily="18" charset="0"/>
              </a:rPr>
              <a:t>About Jaguar Land Rover</a:t>
            </a:r>
          </a:p>
          <a:p>
            <a:r>
              <a:rPr lang="en-US" sz="2000" b="1" dirty="0">
                <a:solidFill>
                  <a:schemeClr val="accent5">
                    <a:lumMod val="20000"/>
                    <a:lumOff val="80000"/>
                  </a:schemeClr>
                </a:solidFill>
                <a:latin typeface="Times New Roman" panose="02020603050405020304" pitchFamily="18" charset="0"/>
                <a:cs typeface="Times New Roman" panose="02020603050405020304" pitchFamily="18" charset="0"/>
              </a:rPr>
              <a:t>Current Scenario of JLR</a:t>
            </a:r>
            <a:endParaRPr lang="en-IN" sz="2000" b="1" dirty="0">
              <a:solidFill>
                <a:schemeClr val="accent5">
                  <a:lumMod val="20000"/>
                  <a:lumOff val="80000"/>
                </a:schemeClr>
              </a:solidFill>
              <a:latin typeface="Times New Roman" panose="02020603050405020304" pitchFamily="18" charset="0"/>
              <a:cs typeface="Times New Roman" panose="02020603050405020304" pitchFamily="18" charset="0"/>
            </a:endParaRPr>
          </a:p>
          <a:p>
            <a:r>
              <a:rPr lang="en-IN" sz="2000" b="1" dirty="0">
                <a:solidFill>
                  <a:schemeClr val="accent5">
                    <a:lumMod val="20000"/>
                    <a:lumOff val="80000"/>
                  </a:schemeClr>
                </a:solidFill>
                <a:latin typeface="Times New Roman" panose="02020603050405020304" pitchFamily="18" charset="0"/>
                <a:cs typeface="Times New Roman" panose="02020603050405020304" pitchFamily="18" charset="0"/>
              </a:rPr>
              <a:t>Analysis about Jaguar Land-Rover Entering in Indian Market</a:t>
            </a:r>
          </a:p>
          <a:p>
            <a:r>
              <a:rPr lang="en-IN" sz="2000" b="1" dirty="0">
                <a:solidFill>
                  <a:schemeClr val="accent5">
                    <a:lumMod val="20000"/>
                    <a:lumOff val="80000"/>
                  </a:schemeClr>
                </a:solidFill>
                <a:effectLst/>
                <a:latin typeface="Arial" panose="020B0604020202020204" pitchFamily="34" charset="0"/>
              </a:rPr>
              <a:t>Marketing Strategy &amp; Marketing Mix (4Ps)</a:t>
            </a:r>
          </a:p>
          <a:p>
            <a:r>
              <a:rPr lang="en-IN" sz="2000" b="1" dirty="0">
                <a:solidFill>
                  <a:schemeClr val="accent5">
                    <a:lumMod val="20000"/>
                    <a:lumOff val="80000"/>
                  </a:schemeClr>
                </a:solidFill>
                <a:latin typeface="Times New Roman" panose="02020603050405020304" pitchFamily="18" charset="0"/>
                <a:cs typeface="Times New Roman" panose="02020603050405020304" pitchFamily="18" charset="0"/>
              </a:rPr>
              <a:t>Failure Mode Effect Analysis</a:t>
            </a:r>
          </a:p>
          <a:p>
            <a:r>
              <a:rPr lang="en-IN" sz="2000" b="1" dirty="0">
                <a:solidFill>
                  <a:schemeClr val="accent5">
                    <a:lumMod val="20000"/>
                    <a:lumOff val="80000"/>
                  </a:schemeClr>
                </a:solidFill>
                <a:latin typeface="Times New Roman" panose="02020603050405020304" pitchFamily="18" charset="0"/>
                <a:cs typeface="Times New Roman" panose="02020603050405020304" pitchFamily="18" charset="0"/>
              </a:rPr>
              <a:t>Profitability Framework </a:t>
            </a:r>
            <a:endParaRPr lang="en-IN" b="1" dirty="0">
              <a:solidFill>
                <a:schemeClr val="accent5">
                  <a:lumMod val="20000"/>
                  <a:lumOff val="80000"/>
                </a:schemeClr>
              </a:solidFill>
              <a:latin typeface="Times New Roman" panose="02020603050405020304" pitchFamily="18" charset="0"/>
              <a:cs typeface="Times New Roman" panose="02020603050405020304" pitchFamily="18" charset="0"/>
            </a:endParaRPr>
          </a:p>
          <a:p>
            <a:r>
              <a:rPr lang="en-US" sz="2000" b="1" dirty="0">
                <a:solidFill>
                  <a:schemeClr val="accent5">
                    <a:lumMod val="20000"/>
                    <a:lumOff val="80000"/>
                  </a:schemeClr>
                </a:solidFill>
                <a:latin typeface="Times New Roman" panose="02020603050405020304" pitchFamily="18" charset="0"/>
                <a:cs typeface="Times New Roman" panose="02020603050405020304" pitchFamily="18" charset="0"/>
              </a:rPr>
              <a:t>What could be done differently ?</a:t>
            </a:r>
          </a:p>
          <a:p>
            <a:r>
              <a:rPr lang="en-IN" sz="2000" b="1" dirty="0">
                <a:solidFill>
                  <a:schemeClr val="accent5">
                    <a:lumMod val="20000"/>
                    <a:lumOff val="80000"/>
                  </a:schemeClr>
                </a:solidFill>
                <a:latin typeface="Times New Roman" panose="02020603050405020304" pitchFamily="18" charset="0"/>
                <a:cs typeface="Times New Roman" panose="02020603050405020304" pitchFamily="18" charset="0"/>
              </a:rPr>
              <a:t>Benefits In India </a:t>
            </a:r>
            <a:br>
              <a:rPr lang="en-IN" sz="2000" b="1" dirty="0">
                <a:solidFill>
                  <a:schemeClr val="accent5">
                    <a:lumMod val="20000"/>
                    <a:lumOff val="80000"/>
                  </a:schemeClr>
                </a:solidFill>
                <a:effectLst/>
                <a:latin typeface="Arial" panose="020B0604020202020204" pitchFamily="34" charset="0"/>
              </a:rPr>
            </a:br>
            <a:endParaRPr lang="en-IN" dirty="0">
              <a:solidFill>
                <a:schemeClr val="accent5">
                  <a:lumMod val="20000"/>
                  <a:lumOff val="80000"/>
                </a:schemeClr>
              </a:solidFill>
            </a:endParaRPr>
          </a:p>
        </p:txBody>
      </p:sp>
      <p:pic>
        <p:nvPicPr>
          <p:cNvPr id="7170" name="Picture 2" descr="List of College Majors - College and Career Planning | ACT">
            <a:extLst>
              <a:ext uri="{FF2B5EF4-FFF2-40B4-BE49-F238E27FC236}">
                <a16:creationId xmlns:a16="http://schemas.microsoft.com/office/drawing/2014/main" id="{E3115B05-BE9C-8516-9761-160259376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385" y="1285874"/>
            <a:ext cx="71437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27653"/>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a:xfrm>
            <a:off x="1141413" y="88433"/>
            <a:ext cx="8287509" cy="819342"/>
          </a:xfrm>
        </p:spPr>
        <p:txBody>
          <a:bodyPr>
            <a:normAutofit/>
          </a:bodyPr>
          <a:lstStyle/>
          <a:p>
            <a:r>
              <a:rPr lang="en-IN" b="1" dirty="0">
                <a:solidFill>
                  <a:srgbClr val="FFC000"/>
                </a:solidFill>
                <a:latin typeface="Times New Roman" panose="02020603050405020304" pitchFamily="18" charset="0"/>
                <a:cs typeface="Times New Roman" panose="02020603050405020304" pitchFamily="18" charset="0"/>
              </a:rPr>
              <a:t>About Jaguar Land Rover:-</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802054" y="974036"/>
            <a:ext cx="6499894" cy="5300868"/>
          </a:xfrm>
        </p:spPr>
        <p:txBody>
          <a:bodyPr>
            <a:normAutofit/>
          </a:bodyPr>
          <a:lstStyle/>
          <a:p>
            <a:pPr algn="just">
              <a:buFont typeface="Wingdings" panose="05000000000000000000" pitchFamily="2" charset="2"/>
              <a:buChar char="v"/>
            </a:pPr>
            <a:r>
              <a:rPr lang="en-IN" b="1" dirty="0">
                <a:solidFill>
                  <a:srgbClr val="0070C0"/>
                </a:solidFill>
                <a:latin typeface="Times New Roman" panose="02020603050405020304" pitchFamily="18" charset="0"/>
                <a:cs typeface="Times New Roman" panose="02020603050405020304" pitchFamily="18" charset="0"/>
              </a:rPr>
              <a:t>Introduction:</a:t>
            </a:r>
          </a:p>
          <a:p>
            <a:pPr algn="just"/>
            <a:r>
              <a:rPr lang="en-US" sz="1800" dirty="0">
                <a:solidFill>
                  <a:schemeClr val="bg1"/>
                </a:solidFill>
                <a:latin typeface="Times New Roman" panose="02020603050405020304" pitchFamily="18" charset="0"/>
                <a:cs typeface="Times New Roman" panose="02020603050405020304" pitchFamily="18" charset="0"/>
              </a:rPr>
              <a:t>Jaguar Land-Rover is a British multinational automotive company that specializes in designing, developing, and manufacturing luxury vehicles.</a:t>
            </a:r>
          </a:p>
          <a:p>
            <a:pPr algn="just"/>
            <a:r>
              <a:rPr lang="en-US" sz="1800" dirty="0">
                <a:solidFill>
                  <a:schemeClr val="bg1"/>
                </a:solidFill>
                <a:latin typeface="Times New Roman" panose="02020603050405020304" pitchFamily="18" charset="0"/>
                <a:cs typeface="Times New Roman" panose="02020603050405020304" pitchFamily="18" charset="0"/>
              </a:rPr>
              <a:t>The company was founded in 2008 when Tata Motors, an Indian automotive company, purchased Jaguar Cars and Land Rover from Ford.</a:t>
            </a:r>
          </a:p>
          <a:p>
            <a:pPr algn="just">
              <a:buFont typeface="Wingdings" panose="05000000000000000000" pitchFamily="2" charset="2"/>
              <a:buChar char="v"/>
            </a:pPr>
            <a:r>
              <a:rPr lang="en-US" b="1" dirty="0">
                <a:solidFill>
                  <a:srgbClr val="0070C0"/>
                </a:solidFill>
                <a:latin typeface="Times New Roman" panose="02020603050405020304" pitchFamily="18" charset="0"/>
                <a:cs typeface="Times New Roman" panose="02020603050405020304" pitchFamily="18" charset="0"/>
              </a:rPr>
              <a:t>Company Size-</a:t>
            </a:r>
          </a:p>
          <a:p>
            <a:pPr algn="just"/>
            <a:r>
              <a:rPr lang="en-US" sz="1800" dirty="0">
                <a:solidFill>
                  <a:schemeClr val="bg1"/>
                </a:solidFill>
                <a:latin typeface="Times New Roman" panose="02020603050405020304" pitchFamily="18" charset="0"/>
                <a:cs typeface="Times New Roman" panose="02020603050405020304" pitchFamily="18" charset="0"/>
              </a:rPr>
              <a:t>The company employs almost 40,000 people globally and supports around 275,000 more through our retailers, suppliers, and local businesses.</a:t>
            </a:r>
          </a:p>
          <a:p>
            <a:pPr algn="just"/>
            <a:r>
              <a:rPr lang="en-US" sz="1800" dirty="0">
                <a:solidFill>
                  <a:schemeClr val="bg1"/>
                </a:solidFill>
                <a:latin typeface="Times New Roman" panose="02020603050405020304" pitchFamily="18" charset="0"/>
                <a:cs typeface="Times New Roman" panose="02020603050405020304" pitchFamily="18" charset="0"/>
              </a:rPr>
              <a:t> JLR’s operating revenues range fell 7% to £18.3 billion for the financial year ending on 31 March 2022 and  Its EBITDA has also fell to negative 0.4% over the previous year. </a:t>
            </a:r>
            <a:endParaRPr lang="en-US" b="1" dirty="0">
              <a:solidFill>
                <a:schemeClr val="bg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descr="2 000 mises à pied pour le Groupe Jaguar Land Rover – L'annuel de  l'automobile">
            <a:extLst>
              <a:ext uri="{FF2B5EF4-FFF2-40B4-BE49-F238E27FC236}">
                <a16:creationId xmlns:a16="http://schemas.microsoft.com/office/drawing/2014/main" id="{4E796B50-36D8-358A-0F9D-69E481CEE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505" y="1736035"/>
            <a:ext cx="4115904" cy="415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783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1C6D-01AC-28D6-497E-26A82194E474}"/>
              </a:ext>
            </a:extLst>
          </p:cNvPr>
          <p:cNvSpPr>
            <a:spLocks noGrp="1"/>
          </p:cNvSpPr>
          <p:nvPr>
            <p:ph type="title"/>
          </p:nvPr>
        </p:nvSpPr>
        <p:spPr>
          <a:xfrm>
            <a:off x="1136374" y="901149"/>
            <a:ext cx="4721088" cy="702364"/>
          </a:xfrm>
        </p:spPr>
        <p:txBody>
          <a:bodyPr>
            <a:noAutofit/>
          </a:bodyPr>
          <a:lstStyle/>
          <a:p>
            <a:pPr marL="457200" indent="-457200">
              <a:buFont typeface="Wingdings" panose="05000000000000000000" pitchFamily="2" charset="2"/>
              <a:buChar char="v"/>
            </a:pPr>
            <a:r>
              <a:rPr lang="en-IN" sz="2400" b="1" cap="none" dirty="0">
                <a:solidFill>
                  <a:srgbClr val="0070C0"/>
                </a:solidFill>
                <a:latin typeface="Times New Roman" panose="02020603050405020304" pitchFamily="18" charset="0"/>
                <a:cs typeface="Times New Roman" panose="02020603050405020304" pitchFamily="18" charset="0"/>
              </a:rPr>
              <a:t>Revenue Model of JLR</a:t>
            </a:r>
            <a:br>
              <a:rPr lang="en-IN" sz="2400" b="1" cap="none" dirty="0">
                <a:solidFill>
                  <a:srgbClr val="0070C0"/>
                </a:solidFill>
                <a:latin typeface="Times New Roman" panose="02020603050405020304" pitchFamily="18" charset="0"/>
                <a:cs typeface="Times New Roman" panose="02020603050405020304" pitchFamily="18" charset="0"/>
              </a:rPr>
            </a:br>
            <a:endParaRPr lang="en-IN" sz="2400" cap="none"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97927D-89CD-3308-728E-D9DA06E7E073}"/>
              </a:ext>
            </a:extLst>
          </p:cNvPr>
          <p:cNvPicPr>
            <a:picLocks noChangeAspect="1"/>
          </p:cNvPicPr>
          <p:nvPr/>
        </p:nvPicPr>
        <p:blipFill>
          <a:blip r:embed="rId2"/>
          <a:stretch>
            <a:fillRect/>
          </a:stretch>
        </p:blipFill>
        <p:spPr>
          <a:xfrm>
            <a:off x="2130756" y="1603513"/>
            <a:ext cx="7795122" cy="4929808"/>
          </a:xfrm>
          <a:prstGeom prst="rect">
            <a:avLst/>
          </a:prstGeom>
        </p:spPr>
      </p:pic>
      <p:sp>
        <p:nvSpPr>
          <p:cNvPr id="3" name="Title 1">
            <a:extLst>
              <a:ext uri="{FF2B5EF4-FFF2-40B4-BE49-F238E27FC236}">
                <a16:creationId xmlns:a16="http://schemas.microsoft.com/office/drawing/2014/main" id="{F2A40FBC-EA8E-8E68-97DB-A1DB9E67F45E}"/>
              </a:ext>
            </a:extLst>
          </p:cNvPr>
          <p:cNvSpPr txBox="1">
            <a:spLocks/>
          </p:cNvSpPr>
          <p:nvPr/>
        </p:nvSpPr>
        <p:spPr>
          <a:xfrm>
            <a:off x="1141413" y="88432"/>
            <a:ext cx="7795123" cy="8789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b="1">
                <a:solidFill>
                  <a:srgbClr val="FFC000"/>
                </a:solidFill>
                <a:latin typeface="Times New Roman" panose="02020603050405020304" pitchFamily="18" charset="0"/>
                <a:cs typeface="Times New Roman" panose="02020603050405020304" pitchFamily="18" charset="0"/>
              </a:rPr>
              <a:t>About Jaguar Land Rover:-</a:t>
            </a:r>
            <a:endParaRPr lang="en-IN"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9423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9D482B4-3F61-ED49-8BCF-64D3913BFACB}"/>
              </a:ext>
            </a:extLst>
          </p:cNvPr>
          <p:cNvSpPr txBox="1">
            <a:spLocks/>
          </p:cNvSpPr>
          <p:nvPr/>
        </p:nvSpPr>
        <p:spPr>
          <a:xfrm>
            <a:off x="759618" y="950146"/>
            <a:ext cx="6045373" cy="3714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v"/>
            </a:pPr>
            <a:r>
              <a:rPr lang="en-IN" sz="2000" b="1" cap="none" dirty="0">
                <a:solidFill>
                  <a:srgbClr val="0070C0"/>
                </a:solidFill>
                <a:latin typeface="Times New Roman" panose="02020603050405020304" pitchFamily="18" charset="0"/>
                <a:cs typeface="Times New Roman" panose="02020603050405020304" pitchFamily="18" charset="0"/>
              </a:rPr>
              <a:t>Current manufacturing strategy</a:t>
            </a:r>
          </a:p>
        </p:txBody>
      </p:sp>
      <p:sp>
        <p:nvSpPr>
          <p:cNvPr id="16" name="Subtitle 2">
            <a:extLst>
              <a:ext uri="{FF2B5EF4-FFF2-40B4-BE49-F238E27FC236}">
                <a16:creationId xmlns:a16="http://schemas.microsoft.com/office/drawing/2014/main" id="{FE666779-0742-7058-5F70-A9DF27557D0C}"/>
              </a:ext>
            </a:extLst>
          </p:cNvPr>
          <p:cNvSpPr txBox="1">
            <a:spLocks/>
          </p:cNvSpPr>
          <p:nvPr/>
        </p:nvSpPr>
        <p:spPr>
          <a:xfrm>
            <a:off x="4043363" y="1571535"/>
            <a:ext cx="7729536" cy="95726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JLR's current manufacturing strategy is to manufacture its vehicles in the UK and export them to other countries, including India. JLR has assembly plants in China, Brazil, and Slovakia.</a:t>
            </a:r>
          </a:p>
        </p:txBody>
      </p:sp>
      <p:pic>
        <p:nvPicPr>
          <p:cNvPr id="17" name="Picture 2" descr="Jaguar Land Rover to open production facility in Slovakia | Autocar India">
            <a:extLst>
              <a:ext uri="{FF2B5EF4-FFF2-40B4-BE49-F238E27FC236}">
                <a16:creationId xmlns:a16="http://schemas.microsoft.com/office/drawing/2014/main" id="{23DC43B4-8C3F-6059-0711-4EE02D1028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1062" y="1464407"/>
            <a:ext cx="2926555" cy="170735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1A78D16-7F9C-7B3D-1D8B-E95C5AA3533C}"/>
              </a:ext>
            </a:extLst>
          </p:cNvPr>
          <p:cNvSpPr txBox="1"/>
          <p:nvPr/>
        </p:nvSpPr>
        <p:spPr>
          <a:xfrm>
            <a:off x="759618" y="3281953"/>
            <a:ext cx="5372100"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solidFill>
                  <a:srgbClr val="0070C0"/>
                </a:solidFill>
                <a:latin typeface="Times New Roman" panose="02020603050405020304" pitchFamily="18" charset="0"/>
                <a:cs typeface="Times New Roman" panose="02020603050405020304" pitchFamily="18" charset="0"/>
              </a:rPr>
              <a:t>Global Market Presence and Market Share</a:t>
            </a:r>
            <a:endParaRPr lang="en-IN" sz="20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19" name="Chart 18">
            <a:extLst>
              <a:ext uri="{FF2B5EF4-FFF2-40B4-BE49-F238E27FC236}">
                <a16:creationId xmlns:a16="http://schemas.microsoft.com/office/drawing/2014/main" id="{BD584FE9-EBB5-9B35-6A3D-1A667EFDD15A}"/>
              </a:ext>
            </a:extLst>
          </p:cNvPr>
          <p:cNvGraphicFramePr>
            <a:graphicFrameLocks/>
          </p:cNvGraphicFramePr>
          <p:nvPr>
            <p:extLst>
              <p:ext uri="{D42A27DB-BD31-4B8C-83A1-F6EECF244321}">
                <p14:modId xmlns:p14="http://schemas.microsoft.com/office/powerpoint/2010/main" val="3535234402"/>
              </p:ext>
            </p:extLst>
          </p:nvPr>
        </p:nvGraphicFramePr>
        <p:xfrm>
          <a:off x="7022515" y="3228945"/>
          <a:ext cx="3762374" cy="211449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CAFD268A-8E49-1D5D-7640-4C7F6566555A}"/>
              </a:ext>
            </a:extLst>
          </p:cNvPr>
          <p:cNvSpPr txBox="1"/>
          <p:nvPr/>
        </p:nvSpPr>
        <p:spPr>
          <a:xfrm>
            <a:off x="881062" y="3826283"/>
            <a:ext cx="5605877" cy="1477328"/>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Wholesales in the quarter rose by 5.7% vs Q2 and 15.0% vs the same period last year to 79,591 units with a significant increase in New Range Rover and New Range Rover Sport production . Retail sales to clients of 84,827 in the quarter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F14D3EB-2F63-5AA7-7B9A-6CAF6A5BD205}"/>
              </a:ext>
            </a:extLst>
          </p:cNvPr>
          <p:cNvSpPr txBox="1"/>
          <p:nvPr/>
        </p:nvSpPr>
        <p:spPr>
          <a:xfrm>
            <a:off x="3600449" y="92869"/>
            <a:ext cx="5934489" cy="646331"/>
          </a:xfrm>
          <a:prstGeom prst="rect">
            <a:avLst/>
          </a:prstGeom>
          <a:noFill/>
        </p:spPr>
        <p:txBody>
          <a:bodyPr wrap="square" rtlCol="0">
            <a:spAutoFit/>
          </a:bodyPr>
          <a:lstStyle/>
          <a:p>
            <a:r>
              <a:rPr lang="en-US" sz="3600" b="1" dirty="0">
                <a:solidFill>
                  <a:srgbClr val="FFC000"/>
                </a:solidFill>
                <a:latin typeface="Times New Roman" panose="02020603050405020304" pitchFamily="18" charset="0"/>
                <a:cs typeface="Times New Roman" panose="02020603050405020304" pitchFamily="18" charset="0"/>
              </a:rPr>
              <a:t>Current Scenario of JLR</a:t>
            </a:r>
            <a:endParaRPr lang="en-IN" sz="36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439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6"/>
            <a:ext cx="10584716" cy="3064554"/>
          </a:xfrm>
        </p:spPr>
        <p:txBody>
          <a:bodyPr>
            <a:normAutofit/>
          </a:bodyPr>
          <a:lstStyle/>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graphicFrame>
        <p:nvGraphicFramePr>
          <p:cNvPr id="4" name="Chart 3">
            <a:extLst>
              <a:ext uri="{FF2B5EF4-FFF2-40B4-BE49-F238E27FC236}">
                <a16:creationId xmlns:a16="http://schemas.microsoft.com/office/drawing/2014/main" id="{4769E15D-85D1-686C-0301-7D24D5D54C63}"/>
              </a:ext>
            </a:extLst>
          </p:cNvPr>
          <p:cNvGraphicFramePr>
            <a:graphicFrameLocks/>
          </p:cNvGraphicFramePr>
          <p:nvPr>
            <p:extLst>
              <p:ext uri="{D42A27DB-BD31-4B8C-83A1-F6EECF244321}">
                <p14:modId xmlns:p14="http://schemas.microsoft.com/office/powerpoint/2010/main" val="1070324219"/>
              </p:ext>
            </p:extLst>
          </p:nvPr>
        </p:nvGraphicFramePr>
        <p:xfrm>
          <a:off x="754476" y="1871663"/>
          <a:ext cx="5864985" cy="3979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8D2CC0F9-6489-673F-8ADD-A79F1C09C3D1}"/>
              </a:ext>
            </a:extLst>
          </p:cNvPr>
          <p:cNvGraphicFramePr>
            <a:graphicFrameLocks noGrp="1"/>
          </p:cNvGraphicFramePr>
          <p:nvPr>
            <p:extLst>
              <p:ext uri="{D42A27DB-BD31-4B8C-83A1-F6EECF244321}">
                <p14:modId xmlns:p14="http://schemas.microsoft.com/office/powerpoint/2010/main" val="1946968424"/>
              </p:ext>
            </p:extLst>
          </p:nvPr>
        </p:nvGraphicFramePr>
        <p:xfrm>
          <a:off x="7717903" y="2079278"/>
          <a:ext cx="3226905" cy="2833840"/>
        </p:xfrm>
        <a:graphic>
          <a:graphicData uri="http://schemas.openxmlformats.org/drawingml/2006/table">
            <a:tbl>
              <a:tblPr>
                <a:tableStyleId>{5C22544A-7EE6-4342-B048-85BDC9FD1C3A}</a:tableStyleId>
              </a:tblPr>
              <a:tblGrid>
                <a:gridCol w="1382959">
                  <a:extLst>
                    <a:ext uri="{9D8B030D-6E8A-4147-A177-3AD203B41FA5}">
                      <a16:colId xmlns:a16="http://schemas.microsoft.com/office/drawing/2014/main" val="2894670056"/>
                    </a:ext>
                  </a:extLst>
                </a:gridCol>
                <a:gridCol w="921973">
                  <a:extLst>
                    <a:ext uri="{9D8B030D-6E8A-4147-A177-3AD203B41FA5}">
                      <a16:colId xmlns:a16="http://schemas.microsoft.com/office/drawing/2014/main" val="2322666809"/>
                    </a:ext>
                  </a:extLst>
                </a:gridCol>
                <a:gridCol w="921973">
                  <a:extLst>
                    <a:ext uri="{9D8B030D-6E8A-4147-A177-3AD203B41FA5}">
                      <a16:colId xmlns:a16="http://schemas.microsoft.com/office/drawing/2014/main" val="347399188"/>
                    </a:ext>
                  </a:extLst>
                </a:gridCol>
              </a:tblGrid>
              <a:tr h="484309">
                <a:tc>
                  <a:txBody>
                    <a:bodyPr/>
                    <a:lstStyle/>
                    <a:p>
                      <a:pPr algn="l" fontAlgn="b"/>
                      <a:r>
                        <a:rPr lang="en-IN" sz="1100" u="none" strike="noStrike">
                          <a:effectLst/>
                        </a:rPr>
                        <a:t>Brand</a:t>
                      </a:r>
                      <a:endParaRPr lang="en-IN" sz="1100" b="1" i="0" u="none" strike="noStrike">
                        <a:solidFill>
                          <a:srgbClr val="000000"/>
                        </a:solidFill>
                        <a:effectLst/>
                        <a:latin typeface="Calibri" panose="020F0502020204030204" pitchFamily="34" charset="0"/>
                      </a:endParaRPr>
                    </a:p>
                  </a:txBody>
                  <a:tcPr marL="6350" marR="6350" marT="6350" marB="0" anchor="b"/>
                </a:tc>
                <a:tc gridSpan="2">
                  <a:txBody>
                    <a:bodyPr/>
                    <a:lstStyle/>
                    <a:p>
                      <a:pPr algn="l" fontAlgn="b"/>
                      <a:r>
                        <a:rPr lang="en-IN" sz="1100" u="none" strike="noStrike">
                          <a:effectLst/>
                        </a:rPr>
                        <a:t>Fy-2021-22(Vlaume)</a:t>
                      </a:r>
                      <a:endParaRPr lang="en-IN" sz="11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extLst>
                  <a:ext uri="{0D108BD9-81ED-4DB2-BD59-A6C34878D82A}">
                    <a16:rowId xmlns:a16="http://schemas.microsoft.com/office/drawing/2014/main" val="2574236546"/>
                  </a:ext>
                </a:extLst>
              </a:tr>
              <a:tr h="261059">
                <a:tc>
                  <a:txBody>
                    <a:bodyPr/>
                    <a:lstStyle/>
                    <a:p>
                      <a:pPr algn="l" fontAlgn="b"/>
                      <a:r>
                        <a:rPr lang="en-IN" sz="1100" u="none" strike="noStrike">
                          <a:effectLst/>
                        </a:rPr>
                        <a:t>Mercedes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11576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74215485"/>
                  </a:ext>
                </a:extLst>
              </a:tr>
              <a:tr h="261059">
                <a:tc>
                  <a:txBody>
                    <a:bodyPr/>
                    <a:lstStyle/>
                    <a:p>
                      <a:pPr algn="l" fontAlgn="b"/>
                      <a:r>
                        <a:rPr lang="en-IN" sz="1100" u="none" strike="noStrike">
                          <a:effectLst/>
                        </a:rPr>
                        <a:t>BMW</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8496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35654619"/>
                  </a:ext>
                </a:extLst>
              </a:tr>
              <a:tr h="261059">
                <a:tc>
                  <a:txBody>
                    <a:bodyPr/>
                    <a:lstStyle/>
                    <a:p>
                      <a:pPr algn="l" fontAlgn="b"/>
                      <a:r>
                        <a:rPr lang="en-IN" sz="1100" u="none" strike="noStrike">
                          <a:effectLst/>
                        </a:rPr>
                        <a:t>Audi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3294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55247535"/>
                  </a:ext>
                </a:extLst>
              </a:tr>
              <a:tr h="261059">
                <a:tc>
                  <a:txBody>
                    <a:bodyPr/>
                    <a:lstStyle/>
                    <a:p>
                      <a:pPr algn="l" fontAlgn="b"/>
                      <a:r>
                        <a:rPr lang="en-IN" sz="1100" u="none" strike="noStrike">
                          <a:effectLst/>
                        </a:rPr>
                        <a:t>Volvo</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1466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968551"/>
                  </a:ext>
                </a:extLst>
              </a:tr>
              <a:tr h="261059">
                <a:tc>
                  <a:txBody>
                    <a:bodyPr/>
                    <a:lstStyle/>
                    <a:p>
                      <a:pPr algn="l" fontAlgn="b"/>
                      <a:r>
                        <a:rPr lang="en-IN" sz="1100" u="none" strike="noStrike">
                          <a:effectLst/>
                        </a:rPr>
                        <a:t>Land Rover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666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64231923"/>
                  </a:ext>
                </a:extLst>
              </a:tr>
              <a:tr h="261059">
                <a:tc>
                  <a:txBody>
                    <a:bodyPr/>
                    <a:lstStyle/>
                    <a:p>
                      <a:pPr algn="l" fontAlgn="b"/>
                      <a:r>
                        <a:rPr lang="en-IN" sz="1100" u="none" strike="noStrike">
                          <a:effectLst/>
                        </a:rPr>
                        <a:t>Range Rover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88087278"/>
                  </a:ext>
                </a:extLst>
              </a:tr>
              <a:tr h="261059">
                <a:tc>
                  <a:txBody>
                    <a:bodyPr/>
                    <a:lstStyle/>
                    <a:p>
                      <a:pPr algn="l" fontAlgn="b"/>
                      <a:r>
                        <a:rPr lang="en-IN" sz="1100" u="none" strike="noStrike">
                          <a:effectLst/>
                        </a:rPr>
                        <a:t>Mini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634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48972331"/>
                  </a:ext>
                </a:extLst>
              </a:tr>
              <a:tr h="261059">
                <a:tc>
                  <a:txBody>
                    <a:bodyPr/>
                    <a:lstStyle/>
                    <a:p>
                      <a:pPr algn="l" fontAlgn="b"/>
                      <a:r>
                        <a:rPr lang="en-IN" sz="1100" u="none" strike="noStrike">
                          <a:effectLst/>
                        </a:rPr>
                        <a:t>JLR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230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0520034"/>
                  </a:ext>
                </a:extLst>
              </a:tr>
              <a:tr h="261059">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27383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387605"/>
                  </a:ext>
                </a:extLst>
              </a:tr>
            </a:tbl>
          </a:graphicData>
        </a:graphic>
      </p:graphicFrame>
      <p:sp>
        <p:nvSpPr>
          <p:cNvPr id="8" name="TextBox 7">
            <a:extLst>
              <a:ext uri="{FF2B5EF4-FFF2-40B4-BE49-F238E27FC236}">
                <a16:creationId xmlns:a16="http://schemas.microsoft.com/office/drawing/2014/main" id="{738D6B30-1166-9C2C-2EC1-9F81B6459900}"/>
              </a:ext>
            </a:extLst>
          </p:cNvPr>
          <p:cNvSpPr txBox="1"/>
          <p:nvPr/>
        </p:nvSpPr>
        <p:spPr>
          <a:xfrm>
            <a:off x="1083365" y="1430748"/>
            <a:ext cx="3369365" cy="400110"/>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v"/>
            </a:pPr>
            <a:r>
              <a:rPr lang="en-IN" sz="2000" b="0" i="0" u="none" strike="noStrike" dirty="0">
                <a:solidFill>
                  <a:srgbClr val="0070C0"/>
                </a:solidFill>
                <a:effectLst/>
                <a:latin typeface="Arial" panose="020B0604020202020204" pitchFamily="34" charset="0"/>
              </a:rPr>
              <a:t>Market share in India</a:t>
            </a:r>
          </a:p>
        </p:txBody>
      </p:sp>
      <p:sp>
        <p:nvSpPr>
          <p:cNvPr id="10" name="TextBox 9">
            <a:extLst>
              <a:ext uri="{FF2B5EF4-FFF2-40B4-BE49-F238E27FC236}">
                <a16:creationId xmlns:a16="http://schemas.microsoft.com/office/drawing/2014/main" id="{B730016B-B476-59D5-A5D5-1204BA47AED3}"/>
              </a:ext>
            </a:extLst>
          </p:cNvPr>
          <p:cNvSpPr txBox="1"/>
          <p:nvPr/>
        </p:nvSpPr>
        <p:spPr>
          <a:xfrm>
            <a:off x="2845075" y="254646"/>
            <a:ext cx="5934489" cy="646331"/>
          </a:xfrm>
          <a:prstGeom prst="rect">
            <a:avLst/>
          </a:prstGeom>
          <a:noFill/>
        </p:spPr>
        <p:txBody>
          <a:bodyPr wrap="square" rtlCol="0">
            <a:spAutoFit/>
          </a:bodyPr>
          <a:lstStyle/>
          <a:p>
            <a:r>
              <a:rPr lang="en-US" sz="3600" b="1" dirty="0">
                <a:solidFill>
                  <a:srgbClr val="FFC000"/>
                </a:solidFill>
                <a:latin typeface="Times New Roman" panose="02020603050405020304" pitchFamily="18" charset="0"/>
                <a:cs typeface="Times New Roman" panose="02020603050405020304" pitchFamily="18" charset="0"/>
              </a:rPr>
              <a:t>Current Scenario of JLR</a:t>
            </a:r>
            <a:endParaRPr lang="en-IN" sz="36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25556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8FB73AA-1529-DC42-2FD2-548656D4EA74}"/>
              </a:ext>
            </a:extLst>
          </p:cNvPr>
          <p:cNvSpPr>
            <a:spLocks noGrp="1"/>
          </p:cNvSpPr>
          <p:nvPr>
            <p:ph type="title"/>
          </p:nvPr>
        </p:nvSpPr>
        <p:spPr>
          <a:xfrm>
            <a:off x="181530" y="145773"/>
            <a:ext cx="9589488" cy="568853"/>
          </a:xfrm>
        </p:spPr>
        <p:txBody>
          <a:bodyPr>
            <a:noAutofit/>
          </a:bodyPr>
          <a:lstStyle/>
          <a:p>
            <a:r>
              <a:rPr lang="en-IN" sz="3600" b="1" dirty="0">
                <a:solidFill>
                  <a:srgbClr val="FFC000"/>
                </a:solidFill>
              </a:rPr>
              <a:t>Market Size of Luxury car in India </a:t>
            </a:r>
          </a:p>
        </p:txBody>
      </p:sp>
      <p:sp>
        <p:nvSpPr>
          <p:cNvPr id="7" name="Content Placeholder 2">
            <a:extLst>
              <a:ext uri="{FF2B5EF4-FFF2-40B4-BE49-F238E27FC236}">
                <a16:creationId xmlns:a16="http://schemas.microsoft.com/office/drawing/2014/main" id="{ED5E3C62-AF41-DAB9-1142-4D3C4231BA85}"/>
              </a:ext>
            </a:extLst>
          </p:cNvPr>
          <p:cNvSpPr>
            <a:spLocks noGrp="1"/>
          </p:cNvSpPr>
          <p:nvPr>
            <p:ph idx="1"/>
          </p:nvPr>
        </p:nvSpPr>
        <p:spPr>
          <a:xfrm>
            <a:off x="250136" y="781027"/>
            <a:ext cx="11275181" cy="5993363"/>
          </a:xfrm>
        </p:spPr>
        <p:txBody>
          <a:bodyPr>
            <a:normAutofit/>
          </a:bodyP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5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sp>
        <p:nvSpPr>
          <p:cNvPr id="8" name="TextBox 7">
            <a:extLst>
              <a:ext uri="{FF2B5EF4-FFF2-40B4-BE49-F238E27FC236}">
                <a16:creationId xmlns:a16="http://schemas.microsoft.com/office/drawing/2014/main" id="{188EF79E-5D84-FBF8-AD6C-240B3A5B26C7}"/>
              </a:ext>
            </a:extLst>
          </p:cNvPr>
          <p:cNvSpPr txBox="1"/>
          <p:nvPr/>
        </p:nvSpPr>
        <p:spPr>
          <a:xfrm>
            <a:off x="250136" y="714627"/>
            <a:ext cx="11497727" cy="5902706"/>
          </a:xfrm>
          <a:prstGeom prst="rect">
            <a:avLst/>
          </a:prstGeom>
          <a:noFill/>
        </p:spPr>
        <p:txBody>
          <a:bodyPr wrap="square">
            <a:spAutoFit/>
          </a:bodyPr>
          <a:lstStyle/>
          <a:p>
            <a:pPr marL="0" indent="0">
              <a:buNone/>
            </a:pPr>
            <a:endParaRPr lang="en-IN" sz="1600" b="1" dirty="0">
              <a:solidFill>
                <a:schemeClr val="tx2"/>
              </a:solidFill>
            </a:endParaRPr>
          </a:p>
          <a:p>
            <a:pPr marL="0" indent="0">
              <a:lnSpc>
                <a:spcPct val="107000"/>
              </a:lnSpc>
              <a:spcAft>
                <a:spcPts val="800"/>
              </a:spcAft>
              <a:buNone/>
            </a:pPr>
            <a:r>
              <a:rPr lang="en-IN" sz="16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Population of India </a:t>
            </a: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140 crores</a:t>
            </a:r>
          </a:p>
          <a:p>
            <a:pPr marL="0" indent="0">
              <a:lnSpc>
                <a:spcPct val="107000"/>
              </a:lnSpc>
              <a:spcAft>
                <a:spcPts val="800"/>
              </a:spcAft>
              <a:buNone/>
            </a:pP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					</a:t>
            </a: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Urban-40% = </a:t>
            </a: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56</a:t>
            </a: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cr 					</a:t>
            </a: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Rural-60</a:t>
            </a:r>
            <a:r>
              <a:rPr lang="en-IN" sz="1600" dirty="0">
                <a:solidFill>
                  <a:srgbClr val="333333"/>
                </a:solidFill>
                <a:latin typeface="Poppins" panose="00000500000000000000" pitchFamily="2" charset="0"/>
                <a:ea typeface="Calibri" panose="020F0502020204030204" pitchFamily="34" charset="0"/>
                <a:cs typeface="Times New Roman" panose="02020603050405020304" pitchFamily="18" charset="0"/>
              </a:rPr>
              <a:t>% = 84cr </a:t>
            </a:r>
          </a:p>
          <a:p>
            <a:pPr marL="0" indent="0">
              <a:lnSpc>
                <a:spcPct val="107000"/>
              </a:lnSpc>
              <a:spcAft>
                <a:spcPts val="800"/>
              </a:spcAft>
              <a:buNone/>
            </a:pPr>
            <a:r>
              <a:rPr lang="en-IN" sz="105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a:t>
            </a: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In urban-									</a:t>
            </a:r>
            <a:r>
              <a:rPr lang="en-IN" sz="2000" dirty="0">
                <a:solidFill>
                  <a:schemeClr val="bg1"/>
                </a:solidFill>
                <a:latin typeface="Poppins" panose="00000500000000000000" pitchFamily="2" charset="0"/>
                <a:ea typeface="Calibri" panose="020F0502020204030204" pitchFamily="34" charset="0"/>
                <a:cs typeface="Times New Roman" panose="02020603050405020304" pitchFamily="18" charset="0"/>
              </a:rPr>
              <a:t>     </a:t>
            </a:r>
            <a:r>
              <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rural-</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lower</a:t>
            </a: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- 35%=14.7cr                                                            </a:t>
            </a:r>
            <a:r>
              <a:rPr lang="en-IN" dirty="0">
                <a:solidFill>
                  <a:srgbClr val="333333"/>
                </a:solidFill>
                <a:latin typeface="Poppins" panose="00000500000000000000" pitchFamily="2" charset="0"/>
                <a:ea typeface="Calibri" panose="020F0502020204030204" pitchFamily="34" charset="0"/>
                <a:cs typeface="Times New Roman" panose="02020603050405020304" pitchFamily="18" charset="0"/>
              </a:rPr>
              <a:t>lower</a:t>
            </a: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 </a:t>
            </a:r>
            <a:r>
              <a:rPr lang="en-IN" dirty="0">
                <a:solidFill>
                  <a:srgbClr val="333333"/>
                </a:solidFill>
                <a:latin typeface="Poppins" panose="00000500000000000000" pitchFamily="2" charset="0"/>
                <a:ea typeface="Calibri" panose="020F0502020204030204" pitchFamily="34" charset="0"/>
                <a:cs typeface="Times New Roman" panose="02020603050405020304" pitchFamily="18" charset="0"/>
              </a:rPr>
              <a:t>70</a:t>
            </a: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59cr</a:t>
            </a:r>
          </a:p>
          <a:p>
            <a:pPr marL="0" indent="0">
              <a:lnSpc>
                <a:spcPct val="107000"/>
              </a:lnSpc>
              <a:spcAft>
                <a:spcPts val="800"/>
              </a:spcAft>
              <a:buNone/>
            </a:pP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 			   Middle -55%=23.1cr</a:t>
            </a: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middle= 20%= 16.8cr        </a:t>
            </a:r>
          </a:p>
          <a:p>
            <a:pPr marL="0" indent="0">
              <a:lnSpc>
                <a:spcPct val="107000"/>
              </a:lnSpc>
              <a:spcAft>
                <a:spcPts val="800"/>
              </a:spcAft>
              <a:buNone/>
            </a:pP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 			   High</a:t>
            </a: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-10%=4.2cr                        					     high =10%= 8.5cr  </a:t>
            </a:r>
          </a:p>
          <a:p>
            <a:pPr marL="0" indent="0">
              <a:lnSpc>
                <a:spcPct val="107000"/>
              </a:lnSpc>
              <a:spcAft>
                <a:spcPts val="800"/>
              </a:spcAft>
              <a:buNone/>
            </a:pPr>
            <a:r>
              <a:rPr lang="en-IN" sz="18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a:t>
            </a:r>
          </a:p>
          <a:p>
            <a:pPr marL="0" indent="0">
              <a:lnSpc>
                <a:spcPct val="107000"/>
              </a:lnSpc>
              <a:spcAft>
                <a:spcPts val="800"/>
              </a:spcAft>
              <a:buNone/>
            </a:pPr>
            <a:endParaRPr lang="en-IN" sz="1600" dirty="0">
              <a:solidFill>
                <a:srgbClr val="333333"/>
              </a:solidFill>
              <a:latin typeface="Poppins" panose="00000500000000000000" pitchFamily="2"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 of family can afford luxury car </a:t>
            </a:r>
          </a:p>
          <a:p>
            <a:pPr marL="0" indent="0">
              <a:lnSpc>
                <a:spcPct val="107000"/>
              </a:lnSpc>
              <a:spcAft>
                <a:spcPts val="800"/>
              </a:spcAft>
              <a:buNone/>
            </a:pP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Assume (rural/ high)5 members in a family  = (1%)0.08/5 = 0.016(approx.)</a:t>
            </a:r>
          </a:p>
          <a:p>
            <a:pPr marL="0" indent="0">
              <a:lnSpc>
                <a:spcPct val="107000"/>
              </a:lnSpc>
              <a:spcAft>
                <a:spcPts val="800"/>
              </a:spcAft>
              <a:buNone/>
            </a:pP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(consider only      income group)</a:t>
            </a:r>
          </a:p>
          <a:p>
            <a:pPr marL="0" indent="0">
              <a:lnSpc>
                <a:spcPct val="107000"/>
              </a:lnSpc>
              <a:spcAft>
                <a:spcPts val="800"/>
              </a:spcAft>
              <a:buNone/>
            </a:pPr>
            <a:r>
              <a:rPr lang="en-IN" sz="1800" dirty="0">
                <a:solidFill>
                  <a:srgbClr val="333333"/>
                </a:solidFill>
                <a:latin typeface="Poppins" panose="00000500000000000000" pitchFamily="2" charset="0"/>
                <a:ea typeface="Calibri" panose="020F0502020204030204" pitchFamily="34" charset="0"/>
                <a:cs typeface="Times New Roman" panose="02020603050405020304" pitchFamily="18" charset="0"/>
              </a:rPr>
              <a:t>Assume (urban/high)5 members in a family   = (70%)2.94cr/5 = 0.6(approx.)</a:t>
            </a:r>
          </a:p>
          <a:p>
            <a:pPr marL="0" indent="0">
              <a:lnSpc>
                <a:spcPct val="107000"/>
              </a:lnSpc>
              <a:spcAft>
                <a:spcPts val="800"/>
              </a:spcAft>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b="1" dirty="0">
                <a:solidFill>
                  <a:schemeClr val="accent6"/>
                </a:solidFill>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Indian market for luxury cars in </a:t>
            </a:r>
            <a:r>
              <a:rPr lang="en-IN" sz="2400" b="1" dirty="0">
                <a:solidFill>
                  <a:schemeClr val="accent6"/>
                </a:solidFill>
                <a:highlight>
                  <a:srgbClr val="00FFFF"/>
                </a:highlight>
                <a:latin typeface="Calibri" panose="020F0502020204030204" pitchFamily="34" charset="0"/>
                <a:ea typeface="Calibri" panose="020F0502020204030204" pitchFamily="34" charset="0"/>
                <a:cs typeface="Times New Roman" panose="02020603050405020304" pitchFamily="18" charset="0"/>
              </a:rPr>
              <a:t>India = 0.60cr(approx.)</a:t>
            </a:r>
            <a:r>
              <a:rPr lang="en-IN" sz="2400" b="1" dirty="0">
                <a:solidFill>
                  <a:schemeClr val="accent6"/>
                </a:solidFill>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p>
        </p:txBody>
      </p:sp>
      <p:sp>
        <p:nvSpPr>
          <p:cNvPr id="9" name="Isosceles Triangle 8">
            <a:extLst>
              <a:ext uri="{FF2B5EF4-FFF2-40B4-BE49-F238E27FC236}">
                <a16:creationId xmlns:a16="http://schemas.microsoft.com/office/drawing/2014/main" id="{C7907506-96D8-FBB3-842E-0CFAB6E19C21}"/>
              </a:ext>
            </a:extLst>
          </p:cNvPr>
          <p:cNvSpPr/>
          <p:nvPr/>
        </p:nvSpPr>
        <p:spPr>
          <a:xfrm>
            <a:off x="3796937" y="3048001"/>
            <a:ext cx="182879" cy="156753"/>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8F92677F-B84F-D1F0-4796-B29D9D8DC881}"/>
              </a:ext>
            </a:extLst>
          </p:cNvPr>
          <p:cNvSpPr/>
          <p:nvPr/>
        </p:nvSpPr>
        <p:spPr>
          <a:xfrm>
            <a:off x="9588138" y="3048001"/>
            <a:ext cx="182880" cy="156754"/>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694DC8C0-C1DF-22FF-E063-1628BFC43567}"/>
              </a:ext>
            </a:extLst>
          </p:cNvPr>
          <p:cNvSpPr/>
          <p:nvPr/>
        </p:nvSpPr>
        <p:spPr>
          <a:xfrm>
            <a:off x="2098767" y="4959533"/>
            <a:ext cx="174172" cy="130628"/>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884577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F1A4F57-B5A1-26F5-DA37-18821E77A9C5}"/>
              </a:ext>
            </a:extLst>
          </p:cNvPr>
          <p:cNvSpPr>
            <a:spLocks noGrp="1"/>
          </p:cNvSpPr>
          <p:nvPr>
            <p:ph type="title"/>
          </p:nvPr>
        </p:nvSpPr>
        <p:spPr>
          <a:xfrm>
            <a:off x="816767" y="279400"/>
            <a:ext cx="8448675" cy="792163"/>
          </a:xfrm>
        </p:spPr>
        <p:txBody>
          <a:bodyPr>
            <a:noAutofit/>
          </a:bodyPr>
          <a:lstStyle/>
          <a:p>
            <a:r>
              <a:rPr lang="en-IN" sz="3200" b="1" dirty="0">
                <a:solidFill>
                  <a:srgbClr val="FFC000"/>
                </a:solidFill>
                <a:latin typeface="Times New Roman" panose="02020603050405020304" pitchFamily="18" charset="0"/>
                <a:cs typeface="Times New Roman" panose="02020603050405020304" pitchFamily="18" charset="0"/>
              </a:rPr>
              <a:t>Analysis about Jaguar Land-Rover Entering in Indian Market</a:t>
            </a:r>
          </a:p>
        </p:txBody>
      </p:sp>
      <p:sp>
        <p:nvSpPr>
          <p:cNvPr id="11" name="TextBox 10">
            <a:extLst>
              <a:ext uri="{FF2B5EF4-FFF2-40B4-BE49-F238E27FC236}">
                <a16:creationId xmlns:a16="http://schemas.microsoft.com/office/drawing/2014/main" id="{E66A1D85-866D-75A8-0352-C9B898E0FC46}"/>
              </a:ext>
            </a:extLst>
          </p:cNvPr>
          <p:cNvSpPr txBox="1"/>
          <p:nvPr/>
        </p:nvSpPr>
        <p:spPr>
          <a:xfrm>
            <a:off x="697498" y="1476515"/>
            <a:ext cx="6524937" cy="3693319"/>
          </a:xfrm>
          <a:prstGeom prst="rect">
            <a:avLst/>
          </a:prstGeom>
          <a:noFill/>
        </p:spPr>
        <p:txBody>
          <a:bodyPr wrap="square">
            <a:spAutoFit/>
          </a:bodyPr>
          <a:lstStyle/>
          <a:p>
            <a:r>
              <a:rPr lang="en-US" b="1" dirty="0">
                <a:solidFill>
                  <a:schemeClr val="bg1"/>
                </a:solidFill>
              </a:rPr>
              <a:t>1.Estimated Cost associated with Supplier acquisition: </a:t>
            </a:r>
            <a:r>
              <a:rPr lang="en-US" dirty="0">
                <a:solidFill>
                  <a:schemeClr val="bg1"/>
                </a:solidFill>
              </a:rPr>
              <a:t>According to industry experts, the cost of supplier acquisition in India is generally lower than in developed countries like the UK or the US.</a:t>
            </a:r>
          </a:p>
          <a:p>
            <a:endParaRPr lang="en-US" dirty="0">
              <a:solidFill>
                <a:schemeClr val="bg1"/>
              </a:solidFill>
            </a:endParaRPr>
          </a:p>
          <a:p>
            <a:r>
              <a:rPr lang="en-US" b="1" dirty="0">
                <a:solidFill>
                  <a:schemeClr val="bg1"/>
                </a:solidFill>
              </a:rPr>
              <a:t>2. Cost associated with Setting up the plant: </a:t>
            </a:r>
            <a:r>
              <a:rPr lang="en-US" dirty="0">
                <a:solidFill>
                  <a:schemeClr val="bg1"/>
                </a:solidFill>
              </a:rPr>
              <a:t>According to industry estimates, the cost of setting up a manufacturing plant in India can be 25-30% lower than in developed countries.</a:t>
            </a:r>
          </a:p>
          <a:p>
            <a:endParaRPr lang="en-US" dirty="0">
              <a:solidFill>
                <a:schemeClr val="bg1"/>
              </a:solidFill>
            </a:endParaRPr>
          </a:p>
          <a:p>
            <a:r>
              <a:rPr lang="en-US" b="1" dirty="0">
                <a:solidFill>
                  <a:schemeClr val="bg1"/>
                </a:solidFill>
              </a:rPr>
              <a:t>3.Cost associated with Labor acquisition: </a:t>
            </a:r>
            <a:r>
              <a:rPr lang="en-US" dirty="0">
                <a:solidFill>
                  <a:schemeClr val="bg1"/>
                </a:solidFill>
              </a:rPr>
              <a:t>The cost would depend on various factors such as the skills and experience of the workforce, location of the plant, and the level of automation in the manufacturing process.</a:t>
            </a:r>
          </a:p>
          <a:p>
            <a:endParaRPr lang="en-IN" dirty="0">
              <a:solidFill>
                <a:schemeClr val="bg1"/>
              </a:solidFill>
            </a:endParaRPr>
          </a:p>
        </p:txBody>
      </p:sp>
      <p:graphicFrame>
        <p:nvGraphicFramePr>
          <p:cNvPr id="12" name="Chart 11">
            <a:extLst>
              <a:ext uri="{FF2B5EF4-FFF2-40B4-BE49-F238E27FC236}">
                <a16:creationId xmlns:a16="http://schemas.microsoft.com/office/drawing/2014/main" id="{43F7D9A6-6405-4316-B42E-67BD4C3A217A}"/>
              </a:ext>
            </a:extLst>
          </p:cNvPr>
          <p:cNvGraphicFramePr>
            <a:graphicFrameLocks/>
          </p:cNvGraphicFramePr>
          <p:nvPr>
            <p:extLst>
              <p:ext uri="{D42A27DB-BD31-4B8C-83A1-F6EECF244321}">
                <p14:modId xmlns:p14="http://schemas.microsoft.com/office/powerpoint/2010/main" val="719876469"/>
              </p:ext>
            </p:extLst>
          </p:nvPr>
        </p:nvGraphicFramePr>
        <p:xfrm>
          <a:off x="7149548" y="1157285"/>
          <a:ext cx="4666213" cy="39249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7264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1B26D84-0C90-14FA-8875-7BCE75EEC71A}"/>
              </a:ext>
            </a:extLst>
          </p:cNvPr>
          <p:cNvSpPr>
            <a:spLocks noGrp="1"/>
          </p:cNvSpPr>
          <p:nvPr>
            <p:ph type="title"/>
          </p:nvPr>
        </p:nvSpPr>
        <p:spPr>
          <a:xfrm>
            <a:off x="1207706" y="168619"/>
            <a:ext cx="8448675" cy="792163"/>
          </a:xfrm>
        </p:spPr>
        <p:txBody>
          <a:bodyPr>
            <a:noAutofit/>
          </a:bodyPr>
          <a:lstStyle/>
          <a:p>
            <a:r>
              <a:rPr lang="en-IN" sz="3200" b="1" dirty="0">
                <a:solidFill>
                  <a:srgbClr val="FFC000"/>
                </a:solidFill>
                <a:latin typeface="Times New Roman" panose="02020603050405020304" pitchFamily="18" charset="0"/>
                <a:cs typeface="Times New Roman" panose="02020603050405020304" pitchFamily="18" charset="0"/>
              </a:rPr>
              <a:t>Analysis about Jaguar Land-Rover Entering in Indian Market</a:t>
            </a:r>
          </a:p>
        </p:txBody>
      </p:sp>
      <p:sp>
        <p:nvSpPr>
          <p:cNvPr id="13" name="TextBox 12">
            <a:extLst>
              <a:ext uri="{FF2B5EF4-FFF2-40B4-BE49-F238E27FC236}">
                <a16:creationId xmlns:a16="http://schemas.microsoft.com/office/drawing/2014/main" id="{957A34E8-24C1-FCA8-9992-DDCBC8688B4A}"/>
              </a:ext>
            </a:extLst>
          </p:cNvPr>
          <p:cNvSpPr txBox="1"/>
          <p:nvPr/>
        </p:nvSpPr>
        <p:spPr>
          <a:xfrm>
            <a:off x="917713" y="1534804"/>
            <a:ext cx="6102626" cy="3970318"/>
          </a:xfrm>
          <a:prstGeom prst="rect">
            <a:avLst/>
          </a:prstGeom>
          <a:noFill/>
        </p:spPr>
        <p:txBody>
          <a:bodyPr wrap="square">
            <a:spAutoFit/>
          </a:bodyPr>
          <a:lstStyle/>
          <a:p>
            <a:pPr marL="285750" indent="-285750">
              <a:buFont typeface="Wingdings" panose="05000000000000000000" pitchFamily="2" charset="2"/>
              <a:buChar char="v"/>
            </a:pPr>
            <a:r>
              <a:rPr lang="en-IN"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Socioeconomic causes: </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Jaguar Land Rover's entry into the Indian market could have a positive impact on the local economy by creating jobs, stimulating demand for local suppliers, and contributing to economic growth.</a:t>
            </a:r>
          </a:p>
          <a:p>
            <a:pPr marL="285750" indent="-285750">
              <a:buFont typeface="Wingdings" panose="05000000000000000000" pitchFamily="2" charset="2"/>
              <a:buChar char="v"/>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Estimate the Breakeven Period:</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breakeven period for Jaguar Land Rover's entry into the Indian market would depend on various factors, including the cost structure, the pricing strategy, and the level of demand for its products. Based on industry estimates, the breakeven period could range from 5 to 10 years.</a:t>
            </a:r>
          </a:p>
          <a:p>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5C160D30-3E4E-173A-4F62-AD33094A5F60}"/>
              </a:ext>
            </a:extLst>
          </p:cNvPr>
          <p:cNvPicPr>
            <a:picLocks noChangeAspect="1"/>
          </p:cNvPicPr>
          <p:nvPr/>
        </p:nvPicPr>
        <p:blipFill>
          <a:blip r:embed="rId2"/>
          <a:stretch>
            <a:fillRect/>
          </a:stretch>
        </p:blipFill>
        <p:spPr>
          <a:xfrm>
            <a:off x="7676322" y="881270"/>
            <a:ext cx="3495261" cy="2339008"/>
          </a:xfrm>
          <a:prstGeom prst="rect">
            <a:avLst/>
          </a:prstGeom>
        </p:spPr>
      </p:pic>
      <p:pic>
        <p:nvPicPr>
          <p:cNvPr id="16" name="Picture 15">
            <a:extLst>
              <a:ext uri="{FF2B5EF4-FFF2-40B4-BE49-F238E27FC236}">
                <a16:creationId xmlns:a16="http://schemas.microsoft.com/office/drawing/2014/main" id="{A915ACDA-B0EC-1631-C978-7F0BA717D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072" y="3311278"/>
            <a:ext cx="4125010" cy="2281646"/>
          </a:xfrm>
          <a:prstGeom prst="rect">
            <a:avLst/>
          </a:prstGeom>
        </p:spPr>
      </p:pic>
    </p:spTree>
    <p:extLst>
      <p:ext uri="{BB962C8B-B14F-4D97-AF65-F5344CB8AC3E}">
        <p14:creationId xmlns:p14="http://schemas.microsoft.com/office/powerpoint/2010/main" val="22579334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1110</TotalTime>
  <Words>1185</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Poppins</vt:lpstr>
      <vt:lpstr>Times New Roman</vt:lpstr>
      <vt:lpstr>Wingdings</vt:lpstr>
      <vt:lpstr>Wingdings 3</vt:lpstr>
      <vt:lpstr>Ion</vt:lpstr>
      <vt:lpstr>Topic :- Detailed Analysis on whether Jaguar Landrover should start Manufacturing in India</vt:lpstr>
      <vt:lpstr>List of Contents :</vt:lpstr>
      <vt:lpstr>About Jaguar Land Rover:-</vt:lpstr>
      <vt:lpstr>Revenue Model of JLR </vt:lpstr>
      <vt:lpstr>PowerPoint Presentation</vt:lpstr>
      <vt:lpstr>PowerPoint Presentation</vt:lpstr>
      <vt:lpstr>Market Size of Luxury car in India </vt:lpstr>
      <vt:lpstr>Analysis about Jaguar Land-Rover Entering in Indian Market</vt:lpstr>
      <vt:lpstr>Analysis about Jaguar Land-Rover Entering in Indian Market</vt:lpstr>
      <vt:lpstr>Marketing Strategy &amp; Marketing Mix (4Ps) </vt:lpstr>
      <vt:lpstr>Failure Mode Effect Analysis</vt:lpstr>
      <vt:lpstr>Profitability Framework </vt:lpstr>
      <vt:lpstr> What could be done differently ?</vt:lpstr>
      <vt:lpstr>Benefits In India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Jaguar LandRover Case Study</dc:title>
  <dc:creator>Sumit Singh Rajpoot</dc:creator>
  <cp:lastModifiedBy>Ajay Vishwakarma</cp:lastModifiedBy>
  <cp:revision>22</cp:revision>
  <dcterms:created xsi:type="dcterms:W3CDTF">2022-10-16T08:43:04Z</dcterms:created>
  <dcterms:modified xsi:type="dcterms:W3CDTF">2023-03-06T07:43:28Z</dcterms:modified>
</cp:coreProperties>
</file>